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2" r:id="rId3"/>
    <p:sldId id="446" r:id="rId4"/>
    <p:sldId id="447" r:id="rId5"/>
    <p:sldId id="448" r:id="rId6"/>
    <p:sldId id="449" r:id="rId7"/>
    <p:sldId id="450" r:id="rId8"/>
    <p:sldId id="451" r:id="rId9"/>
    <p:sldId id="445" r:id="rId10"/>
    <p:sldId id="43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46"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16.jpeg"/><Relationship Id="rId3" Type="http://schemas.openxmlformats.org/officeDocument/2006/relationships/image" Target="../media/image6.jpg"/><Relationship Id="rId7" Type="http://schemas.openxmlformats.org/officeDocument/2006/relationships/image" Target="../media/image12.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image" Target="../media/image18.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3.jpe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585119" y="3962400"/>
            <a:ext cx="130302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smtClean="0">
                <a:solidFill>
                  <a:srgbClr val="0000CC"/>
                </a:solidFill>
                <a:latin typeface="Times New Roman" pitchFamily="18" charset="0"/>
                <a:cs typeface="Times New Roman" pitchFamily="18" charset="0"/>
              </a:rPr>
              <a:t>TRÒ CHƠI: TÂY DU KÍ</a:t>
            </a:r>
            <a:endParaRPr lang="en-GB" sz="3200" b="1">
              <a:solidFill>
                <a:srgbClr val="0000CC"/>
              </a:solidFill>
              <a:latin typeface="Times New Roman" pitchFamily="18" charset="0"/>
              <a:cs typeface="Times New Roman" pitchFamily="18" charset="0"/>
            </a:endParaRP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51717" y="1747514"/>
            <a:ext cx="13716001"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749881" y="2519754"/>
              <a:ext cx="7855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38237" y="1716884"/>
            <a:ext cx="13716001" cy="1446550"/>
          </a:xfrm>
          <a:prstGeom prst="rect">
            <a:avLst/>
          </a:prstGeom>
        </p:spPr>
        <p:txBody>
          <a:bodyPr wrap="square">
            <a:spAutoFit/>
          </a:bodyPr>
          <a:lstStyle/>
          <a:p>
            <a:pPr>
              <a:spcAft>
                <a:spcPts val="0"/>
              </a:spcAft>
            </a:pPr>
            <a:r>
              <a:rPr lang="vi-VN" sz="4400" b="1" dirty="0">
                <a:solidFill>
                  <a:srgbClr val="FF0000"/>
                </a:solidFill>
                <a:latin typeface="Times New Roman"/>
                <a:ea typeface="Times New Roman"/>
              </a:rPr>
              <a:t>*HĐ</a:t>
            </a:r>
            <a:r>
              <a:rPr lang="nl-NL" sz="4400" b="1" dirty="0">
                <a:solidFill>
                  <a:srgbClr val="FF0000"/>
                </a:solidFill>
                <a:latin typeface="Times New Roman"/>
                <a:ea typeface="Times New Roman"/>
              </a:rPr>
              <a:t>1. </a:t>
            </a:r>
            <a:r>
              <a:rPr lang="nl-NL" sz="4400" b="1" dirty="0" smtClean="0">
                <a:solidFill>
                  <a:srgbClr val="FF0000"/>
                </a:solidFill>
                <a:latin typeface="Times New Roman"/>
                <a:ea typeface="Calibri"/>
                <a:cs typeface="Times New Roman"/>
              </a:rPr>
              <a:t>Giới </a:t>
            </a:r>
            <a:r>
              <a:rPr lang="nl-NL" sz="4400" b="1" dirty="0">
                <a:solidFill>
                  <a:srgbClr val="FF0000"/>
                </a:solidFill>
                <a:latin typeface="Times New Roman"/>
                <a:ea typeface="Calibri"/>
                <a:cs typeface="Times New Roman"/>
              </a:rPr>
              <a:t>thiệu một số sản phẩm của hoạt động sản </a:t>
            </a:r>
            <a:r>
              <a:rPr lang="nl-NL" sz="4400" b="1" u="sng" dirty="0">
                <a:solidFill>
                  <a:srgbClr val="FF0000"/>
                </a:solidFill>
                <a:latin typeface="Times New Roman"/>
                <a:ea typeface="Calibri"/>
                <a:cs typeface="Times New Roman"/>
              </a:rPr>
              <a:t>xuất thủ công hoặc công nghiệp</a:t>
            </a:r>
            <a:endParaRPr lang="en-US" sz="4400" b="1" u="sng" dirty="0">
              <a:solidFill>
                <a:srgbClr val="FF0000"/>
              </a:solidFill>
              <a:effectLst/>
              <a:latin typeface="Calibri"/>
              <a:ea typeface="Calibri"/>
              <a:cs typeface="Times New Roman"/>
            </a:endParaRPr>
          </a:p>
        </p:txBody>
      </p:sp>
      <p:sp>
        <p:nvSpPr>
          <p:cNvPr id="6" name="Rectangle 5"/>
          <p:cNvSpPr/>
          <p:nvPr/>
        </p:nvSpPr>
        <p:spPr>
          <a:xfrm>
            <a:off x="1135856" y="3352800"/>
            <a:ext cx="8458201" cy="2554545"/>
          </a:xfrm>
          <a:prstGeom prst="rect">
            <a:avLst/>
          </a:prstGeom>
        </p:spPr>
        <p:txBody>
          <a:bodyPr wrap="square">
            <a:spAutoFit/>
          </a:bodyPr>
          <a:lstStyle/>
          <a:p>
            <a:r>
              <a:rPr lang="vi-VN" sz="4000" b="1" dirty="0" smtClean="0">
                <a:solidFill>
                  <a:srgbClr val="FF0000"/>
                </a:solidFill>
                <a:latin typeface="Times New Roman"/>
                <a:ea typeface="Times New Roman"/>
              </a:rPr>
              <a:t>1. </a:t>
            </a:r>
            <a:r>
              <a:rPr lang="nl-NL" sz="4000" b="1" dirty="0">
                <a:solidFill>
                  <a:srgbClr val="FF0000"/>
                </a:solidFill>
                <a:latin typeface="Times New Roman"/>
                <a:ea typeface="Calibri"/>
              </a:rPr>
              <a:t>Trưng bày tranh ảnh hoặc vật thật về các sản phẩm thủ công hoặc công nghiệp ở địa phương mà em sưu tầm được:</a:t>
            </a:r>
            <a:endParaRPr lang="en-US" sz="4000" b="1" dirty="0">
              <a:solidFill>
                <a:srgbClr val="FF0000"/>
              </a:solidFill>
            </a:endParaRPr>
          </a:p>
        </p:txBody>
      </p:sp>
      <p:sp>
        <p:nvSpPr>
          <p:cNvPr id="7" name="Rectangle 6"/>
          <p:cNvSpPr/>
          <p:nvPr/>
        </p:nvSpPr>
        <p:spPr>
          <a:xfrm>
            <a:off x="1178450" y="6172200"/>
            <a:ext cx="8219282" cy="1323439"/>
          </a:xfrm>
          <a:prstGeom prst="rect">
            <a:avLst/>
          </a:prstGeom>
        </p:spPr>
        <p:txBody>
          <a:bodyPr wrap="square">
            <a:spAutoFit/>
          </a:bodyPr>
          <a:lstStyle/>
          <a:p>
            <a:pPr>
              <a:spcAft>
                <a:spcPts val="0"/>
              </a:spcAft>
            </a:pPr>
            <a:r>
              <a:rPr lang="nl-NL" sz="4000" b="1" dirty="0">
                <a:solidFill>
                  <a:srgbClr val="FF0000"/>
                </a:solidFill>
                <a:latin typeface="Times New Roman"/>
                <a:ea typeface="Calibri"/>
                <a:cs typeface="Times New Roman"/>
              </a:rPr>
              <a:t>+ Chọn và giới thiệu một sản phẩm ở địa phương </a:t>
            </a:r>
            <a:r>
              <a:rPr lang="nl-NL" sz="4000" b="1" dirty="0" smtClean="0">
                <a:solidFill>
                  <a:srgbClr val="FF0000"/>
                </a:solidFill>
                <a:latin typeface="Times New Roman"/>
                <a:ea typeface="Calibri"/>
                <a:cs typeface="Times New Roman"/>
              </a:rPr>
              <a:t>em</a:t>
            </a:r>
            <a:r>
              <a:rPr lang="vi-VN" sz="4000" b="1" dirty="0" smtClean="0">
                <a:solidFill>
                  <a:srgbClr val="FF0000"/>
                </a:solidFill>
                <a:latin typeface="Times New Roman"/>
                <a:ea typeface="Calibri"/>
                <a:cs typeface="Times New Roman"/>
              </a:rPr>
              <a:t>.</a:t>
            </a:r>
            <a:endParaRPr lang="en-US" sz="4000" b="1" dirty="0">
              <a:solidFill>
                <a:srgbClr val="FF0000"/>
              </a:solidFill>
              <a:effectLst/>
              <a:latin typeface="Calibri"/>
              <a:ea typeface="Calibri"/>
              <a:cs typeface="Times New Roman"/>
            </a:endParaRPr>
          </a:p>
        </p:txBody>
      </p:sp>
      <p:pic>
        <p:nvPicPr>
          <p:cNvPr id="18" name="Picture 17"/>
          <p:cNvPicPr/>
          <p:nvPr/>
        </p:nvPicPr>
        <p:blipFill rotWithShape="1">
          <a:blip r:embed="rId3"/>
          <a:srcRect l="51010" t="48860" r="40007" b="34030"/>
          <a:stretch/>
        </p:blipFill>
        <p:spPr bwMode="auto">
          <a:xfrm>
            <a:off x="9596438" y="2781300"/>
            <a:ext cx="5487082" cy="525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51717" y="1747514"/>
            <a:ext cx="13716001"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749881" y="2519754"/>
              <a:ext cx="83372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38237" y="1716884"/>
            <a:ext cx="13716001" cy="1323439"/>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a:t>
            </a:r>
            <a:r>
              <a:rPr lang="nl-NL" sz="4000" b="1" dirty="0" smtClean="0">
                <a:solidFill>
                  <a:srgbClr val="FF0000"/>
                </a:solidFill>
                <a:latin typeface="Times New Roman"/>
                <a:ea typeface="Calibri"/>
                <a:cs typeface="Times New Roman"/>
              </a:rPr>
              <a:t>Giới </a:t>
            </a:r>
            <a:r>
              <a:rPr lang="nl-NL" sz="4000" b="1" dirty="0">
                <a:solidFill>
                  <a:srgbClr val="FF0000"/>
                </a:solidFill>
                <a:latin typeface="Times New Roman"/>
                <a:ea typeface="Calibri"/>
                <a:cs typeface="Times New Roman"/>
              </a:rPr>
              <a:t>thiệu một số sản phẩm của hoạt động sản xuất thủ </a:t>
            </a:r>
            <a:r>
              <a:rPr lang="nl-NL" sz="4000" b="1" u="sng" dirty="0">
                <a:solidFill>
                  <a:srgbClr val="FF0000"/>
                </a:solidFill>
                <a:latin typeface="Times New Roman"/>
                <a:ea typeface="Calibri"/>
                <a:cs typeface="Times New Roman"/>
              </a:rPr>
              <a:t>công hoặc công nghiệp</a:t>
            </a:r>
            <a:endParaRPr lang="en-US" sz="3200" b="1" u="sng" dirty="0">
              <a:solidFill>
                <a:srgbClr val="FF0000"/>
              </a:solidFill>
              <a:effectLst/>
              <a:latin typeface="Calibri"/>
              <a:ea typeface="Calibri"/>
              <a:cs typeface="Times New Roman"/>
            </a:endParaRPr>
          </a:p>
        </p:txBody>
      </p:sp>
      <p:sp>
        <p:nvSpPr>
          <p:cNvPr id="8" name="Rectangle 7"/>
          <p:cNvSpPr/>
          <p:nvPr/>
        </p:nvSpPr>
        <p:spPr>
          <a:xfrm>
            <a:off x="1178450" y="3101876"/>
            <a:ext cx="8636269" cy="2308324"/>
          </a:xfrm>
          <a:prstGeom prst="rect">
            <a:avLst/>
          </a:prstGeom>
        </p:spPr>
        <p:txBody>
          <a:bodyPr wrap="square">
            <a:spAutoFit/>
          </a:bodyPr>
          <a:lstStyle/>
          <a:p>
            <a:pPr>
              <a:spcAft>
                <a:spcPts val="0"/>
              </a:spcAft>
            </a:pPr>
            <a:r>
              <a:rPr lang="vi-VN" sz="3600" b="1" dirty="0" smtClean="0">
                <a:solidFill>
                  <a:srgbClr val="FF0000"/>
                </a:solidFill>
                <a:latin typeface="Times New Roman"/>
                <a:ea typeface="Calibri"/>
                <a:cs typeface="Times New Roman"/>
              </a:rPr>
              <a:t>+</a:t>
            </a:r>
            <a:r>
              <a:rPr lang="vi-VN" sz="3600" dirty="0" smtClean="0">
                <a:solidFill>
                  <a:srgbClr val="FF0000"/>
                </a:solidFill>
                <a:latin typeface="Times New Roman"/>
                <a:ea typeface="Calibri"/>
                <a:cs typeface="Times New Roman"/>
              </a:rPr>
              <a:t> </a:t>
            </a:r>
            <a:r>
              <a:rPr lang="nl-NL" sz="3600" b="1" dirty="0" smtClean="0">
                <a:solidFill>
                  <a:srgbClr val="FF0000"/>
                </a:solidFill>
                <a:latin typeface="Times New Roman"/>
                <a:ea typeface="Calibri"/>
                <a:cs typeface="Times New Roman"/>
              </a:rPr>
              <a:t>Đó </a:t>
            </a:r>
            <a:r>
              <a:rPr lang="nl-NL" sz="3600" b="1" dirty="0">
                <a:solidFill>
                  <a:srgbClr val="FF0000"/>
                </a:solidFill>
                <a:latin typeface="Times New Roman"/>
                <a:ea typeface="Calibri"/>
                <a:cs typeface="Times New Roman"/>
              </a:rPr>
              <a:t>là những sản phẩm gì? Các sản phẩm đó có lợi ích gì? Hoạt động sản xuất thủ công hay công nghiệp nào tạo ra sản phẩm đó?</a:t>
            </a:r>
            <a:endParaRPr lang="en-US" sz="3600" b="1" dirty="0">
              <a:solidFill>
                <a:srgbClr val="FF0000"/>
              </a:solidFill>
              <a:effectLst/>
              <a:latin typeface="Calibri"/>
              <a:ea typeface="Calibri"/>
              <a:cs typeface="Times New Roman"/>
            </a:endParaRPr>
          </a:p>
        </p:txBody>
      </p:sp>
      <p:pic>
        <p:nvPicPr>
          <p:cNvPr id="18" name="Picture 17"/>
          <p:cNvPicPr/>
          <p:nvPr/>
        </p:nvPicPr>
        <p:blipFill rotWithShape="1">
          <a:blip r:embed="rId3"/>
          <a:srcRect l="51010" t="48860" r="40007" b="34030"/>
          <a:stretch/>
        </p:blipFill>
        <p:spPr bwMode="auto">
          <a:xfrm>
            <a:off x="9596438" y="2781300"/>
            <a:ext cx="5487082" cy="52578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178450" y="5410200"/>
            <a:ext cx="7645669" cy="3416320"/>
          </a:xfrm>
          <a:prstGeom prst="rect">
            <a:avLst/>
          </a:prstGeom>
        </p:spPr>
        <p:txBody>
          <a:bodyPr wrap="square">
            <a:spAutoFit/>
          </a:bodyPr>
          <a:lstStyle/>
          <a:p>
            <a:pPr>
              <a:spcAft>
                <a:spcPts val="0"/>
              </a:spcAft>
            </a:pPr>
            <a:r>
              <a:rPr lang="nl-NL" sz="3600" b="1" dirty="0">
                <a:solidFill>
                  <a:srgbClr val="0000CC"/>
                </a:solidFill>
                <a:latin typeface="Times New Roman"/>
                <a:ea typeface="Calibri"/>
                <a:cs typeface="Times New Roman"/>
              </a:rPr>
              <a:t>+ </a:t>
            </a:r>
            <a:r>
              <a:rPr lang="vi-VN" sz="3600" b="1" dirty="0" smtClean="0">
                <a:solidFill>
                  <a:srgbClr val="0000CC"/>
                </a:solidFill>
                <a:latin typeface="Times New Roman"/>
                <a:ea typeface="Calibri"/>
                <a:cs typeface="Times New Roman"/>
              </a:rPr>
              <a:t>Đây là một cái bình gốm sứ làm bằng đất sét, người thợ thủ công phải có đôi bàn tay khéo léo và tỉ mỉ để làm ra. Cái bình này dùng để trang trí, ngoài ra còn để đựng và bảo quản các loại hạt giống,.....  </a:t>
            </a:r>
            <a:endParaRPr lang="en-US" sz="3600" b="1" dirty="0">
              <a:solidFill>
                <a:srgbClr val="0000CC"/>
              </a:solidFill>
              <a:effectLst/>
              <a:latin typeface="Calibri"/>
              <a:ea typeface="Calibri"/>
              <a:cs typeface="Times New Roman"/>
            </a:endParaRPr>
          </a:p>
        </p:txBody>
      </p:sp>
    </p:spTree>
    <p:extLst>
      <p:ext uri="{BB962C8B-B14F-4D97-AF65-F5344CB8AC3E}">
        <p14:creationId xmlns:p14="http://schemas.microsoft.com/office/powerpoint/2010/main" val="26530286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51717" y="1747514"/>
            <a:ext cx="13716001"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749881" y="2519754"/>
              <a:ext cx="83372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38237" y="1716884"/>
            <a:ext cx="13716001" cy="1323439"/>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a:t>
            </a:r>
            <a:r>
              <a:rPr lang="nl-NL" sz="4000" b="1" dirty="0" smtClean="0">
                <a:solidFill>
                  <a:srgbClr val="FF0000"/>
                </a:solidFill>
                <a:latin typeface="Times New Roman"/>
                <a:ea typeface="Calibri"/>
                <a:cs typeface="Times New Roman"/>
              </a:rPr>
              <a:t>Giới </a:t>
            </a:r>
            <a:r>
              <a:rPr lang="nl-NL" sz="4000" b="1" dirty="0">
                <a:solidFill>
                  <a:srgbClr val="FF0000"/>
                </a:solidFill>
                <a:latin typeface="Times New Roman"/>
                <a:ea typeface="Calibri"/>
                <a:cs typeface="Times New Roman"/>
              </a:rPr>
              <a:t>thiệu một số sản phẩm của hoạt động sản xuất thủ </a:t>
            </a:r>
            <a:r>
              <a:rPr lang="nl-NL" sz="4000" b="1" u="sng" dirty="0">
                <a:solidFill>
                  <a:srgbClr val="FF0000"/>
                </a:solidFill>
                <a:latin typeface="Times New Roman"/>
                <a:ea typeface="Calibri"/>
                <a:cs typeface="Times New Roman"/>
              </a:rPr>
              <a:t>công hoặc công nghiệp</a:t>
            </a:r>
            <a:endParaRPr lang="en-US" sz="3200" b="1" u="sng" dirty="0">
              <a:solidFill>
                <a:srgbClr val="FF0000"/>
              </a:solidFill>
              <a:effectLst/>
              <a:latin typeface="Calibri"/>
              <a:ea typeface="Calibri"/>
              <a:cs typeface="Times New Roman"/>
            </a:endParaRPr>
          </a:p>
        </p:txBody>
      </p:sp>
      <p:sp>
        <p:nvSpPr>
          <p:cNvPr id="8" name="Rectangle 7"/>
          <p:cNvSpPr/>
          <p:nvPr/>
        </p:nvSpPr>
        <p:spPr>
          <a:xfrm>
            <a:off x="1178450" y="3101876"/>
            <a:ext cx="8636269" cy="2308324"/>
          </a:xfrm>
          <a:prstGeom prst="rect">
            <a:avLst/>
          </a:prstGeom>
        </p:spPr>
        <p:txBody>
          <a:bodyPr wrap="square">
            <a:spAutoFit/>
          </a:bodyPr>
          <a:lstStyle/>
          <a:p>
            <a:pPr>
              <a:spcAft>
                <a:spcPts val="0"/>
              </a:spcAft>
            </a:pPr>
            <a:r>
              <a:rPr lang="vi-VN" sz="3600" b="1" dirty="0" smtClean="0">
                <a:solidFill>
                  <a:srgbClr val="FF0000"/>
                </a:solidFill>
                <a:latin typeface="Times New Roman"/>
                <a:ea typeface="Calibri"/>
                <a:cs typeface="Times New Roman"/>
              </a:rPr>
              <a:t>+</a:t>
            </a:r>
            <a:r>
              <a:rPr lang="vi-VN" sz="3600" dirty="0" smtClean="0">
                <a:solidFill>
                  <a:srgbClr val="FF0000"/>
                </a:solidFill>
                <a:latin typeface="Times New Roman"/>
                <a:ea typeface="Calibri"/>
                <a:cs typeface="Times New Roman"/>
              </a:rPr>
              <a:t> </a:t>
            </a:r>
            <a:r>
              <a:rPr lang="nl-NL" sz="3600" b="1" dirty="0" smtClean="0">
                <a:solidFill>
                  <a:srgbClr val="FF0000"/>
                </a:solidFill>
                <a:latin typeface="Times New Roman"/>
                <a:ea typeface="Calibri"/>
                <a:cs typeface="Times New Roman"/>
              </a:rPr>
              <a:t>Đó </a:t>
            </a:r>
            <a:r>
              <a:rPr lang="nl-NL" sz="3600" b="1" dirty="0">
                <a:solidFill>
                  <a:srgbClr val="FF0000"/>
                </a:solidFill>
                <a:latin typeface="Times New Roman"/>
                <a:ea typeface="Calibri"/>
                <a:cs typeface="Times New Roman"/>
              </a:rPr>
              <a:t>là những sản phẩm gì? Các sản phẩm đó có lợi ích gì? Hoạt động sản xuất thủ công hay công nghiệp nào tạo ra sản phẩm đó?</a:t>
            </a:r>
            <a:endParaRPr lang="en-US" sz="3600" b="1" dirty="0">
              <a:solidFill>
                <a:srgbClr val="FF0000"/>
              </a:solidFill>
              <a:effectLst/>
              <a:latin typeface="Calibri"/>
              <a:ea typeface="Calibri"/>
              <a:cs typeface="Times New Roman"/>
            </a:endParaRPr>
          </a:p>
        </p:txBody>
      </p:sp>
      <p:sp>
        <p:nvSpPr>
          <p:cNvPr id="3" name="Rectangle 2"/>
          <p:cNvSpPr/>
          <p:nvPr/>
        </p:nvSpPr>
        <p:spPr>
          <a:xfrm>
            <a:off x="1178450" y="5410200"/>
            <a:ext cx="7645669" cy="2308324"/>
          </a:xfrm>
          <a:prstGeom prst="rect">
            <a:avLst/>
          </a:prstGeom>
        </p:spPr>
        <p:txBody>
          <a:bodyPr wrap="square">
            <a:spAutoFit/>
          </a:bodyPr>
          <a:lstStyle/>
          <a:p>
            <a:pPr>
              <a:spcAft>
                <a:spcPts val="0"/>
              </a:spcAft>
            </a:pPr>
            <a:r>
              <a:rPr lang="nl-NL" sz="3600" b="1" dirty="0">
                <a:solidFill>
                  <a:srgbClr val="0000CC"/>
                </a:solidFill>
                <a:latin typeface="Times New Roman"/>
                <a:ea typeface="Calibri"/>
                <a:cs typeface="Times New Roman"/>
              </a:rPr>
              <a:t>+ </a:t>
            </a:r>
            <a:r>
              <a:rPr lang="vi-VN" sz="3600" b="1" dirty="0" smtClean="0">
                <a:solidFill>
                  <a:srgbClr val="0000CC"/>
                </a:solidFill>
                <a:latin typeface="Times New Roman"/>
                <a:ea typeface="Calibri"/>
                <a:cs typeface="Times New Roman"/>
              </a:rPr>
              <a:t>Đây là những chiếc bát, (chén), đĩa, cốc, thìa ( muỗng ) được làm từ máy móc tạo ra. Dùng để trang trí , sử dụng đựng đồ ăn, thức uống, ....</a:t>
            </a:r>
            <a:endParaRPr lang="en-US" sz="3600" b="1" dirty="0">
              <a:solidFill>
                <a:srgbClr val="0000CC"/>
              </a:solidFill>
              <a:effectLst/>
              <a:latin typeface="Calibri"/>
              <a:ea typeface="Calibri"/>
              <a:cs typeface="Times New Roman"/>
            </a:endParaRPr>
          </a:p>
        </p:txBody>
      </p:sp>
      <p:pic>
        <p:nvPicPr>
          <p:cNvPr id="15" name="Picture 14"/>
          <p:cNvPicPr/>
          <p:nvPr/>
        </p:nvPicPr>
        <p:blipFill rotWithShape="1">
          <a:blip r:embed="rId3"/>
          <a:srcRect l="37642" t="43346" r="50808" b="40684"/>
          <a:stretch/>
        </p:blipFill>
        <p:spPr bwMode="auto">
          <a:xfrm>
            <a:off x="9964737" y="3276600"/>
            <a:ext cx="5183982"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92493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51717" y="1747514"/>
            <a:ext cx="13716001"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749881" y="2519754"/>
              <a:ext cx="83372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38237" y="1716884"/>
            <a:ext cx="13716001" cy="1323439"/>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a:t>
            </a:r>
            <a:r>
              <a:rPr lang="nl-NL" sz="4000" b="1" dirty="0" smtClean="0">
                <a:solidFill>
                  <a:srgbClr val="FF0000"/>
                </a:solidFill>
                <a:latin typeface="Times New Roman"/>
                <a:ea typeface="Calibri"/>
                <a:cs typeface="Times New Roman"/>
              </a:rPr>
              <a:t>Giới </a:t>
            </a:r>
            <a:r>
              <a:rPr lang="nl-NL" sz="4000" b="1" dirty="0">
                <a:solidFill>
                  <a:srgbClr val="FF0000"/>
                </a:solidFill>
                <a:latin typeface="Times New Roman"/>
                <a:ea typeface="Calibri"/>
                <a:cs typeface="Times New Roman"/>
              </a:rPr>
              <a:t>thiệu một số sản phẩm của hoạt động sản xuất thủ </a:t>
            </a:r>
            <a:r>
              <a:rPr lang="nl-NL" sz="4000" b="1" u="sng" dirty="0">
                <a:solidFill>
                  <a:srgbClr val="FF0000"/>
                </a:solidFill>
                <a:latin typeface="Times New Roman"/>
                <a:ea typeface="Calibri"/>
                <a:cs typeface="Times New Roman"/>
              </a:rPr>
              <a:t>công hoặc công nghiệp</a:t>
            </a:r>
            <a:endParaRPr lang="en-US" sz="3200" b="1" u="sng" dirty="0">
              <a:solidFill>
                <a:srgbClr val="FF0000"/>
              </a:solidFill>
              <a:effectLst/>
              <a:latin typeface="Calibri"/>
              <a:ea typeface="Calibri"/>
              <a:cs typeface="Times New Roman"/>
            </a:endParaRPr>
          </a:p>
        </p:txBody>
      </p:sp>
      <p:sp>
        <p:nvSpPr>
          <p:cNvPr id="8" name="Rectangle 7"/>
          <p:cNvSpPr/>
          <p:nvPr/>
        </p:nvSpPr>
        <p:spPr>
          <a:xfrm>
            <a:off x="1178450" y="3101876"/>
            <a:ext cx="8636269" cy="2308324"/>
          </a:xfrm>
          <a:prstGeom prst="rect">
            <a:avLst/>
          </a:prstGeom>
        </p:spPr>
        <p:txBody>
          <a:bodyPr wrap="square">
            <a:spAutoFit/>
          </a:bodyPr>
          <a:lstStyle/>
          <a:p>
            <a:pPr>
              <a:spcAft>
                <a:spcPts val="0"/>
              </a:spcAft>
            </a:pPr>
            <a:r>
              <a:rPr lang="vi-VN" sz="3600" b="1" dirty="0" smtClean="0">
                <a:solidFill>
                  <a:srgbClr val="FF0000"/>
                </a:solidFill>
                <a:latin typeface="Times New Roman"/>
                <a:ea typeface="Calibri"/>
                <a:cs typeface="Times New Roman"/>
              </a:rPr>
              <a:t>+</a:t>
            </a:r>
            <a:r>
              <a:rPr lang="vi-VN" sz="3600" dirty="0" smtClean="0">
                <a:solidFill>
                  <a:srgbClr val="FF0000"/>
                </a:solidFill>
                <a:latin typeface="Times New Roman"/>
                <a:ea typeface="Calibri"/>
                <a:cs typeface="Times New Roman"/>
              </a:rPr>
              <a:t> </a:t>
            </a:r>
            <a:r>
              <a:rPr lang="nl-NL" sz="3600" b="1" dirty="0" smtClean="0">
                <a:solidFill>
                  <a:srgbClr val="FF0000"/>
                </a:solidFill>
                <a:latin typeface="Times New Roman"/>
                <a:ea typeface="Calibri"/>
                <a:cs typeface="Times New Roman"/>
              </a:rPr>
              <a:t>Đó </a:t>
            </a:r>
            <a:r>
              <a:rPr lang="nl-NL" sz="3600" b="1" dirty="0">
                <a:solidFill>
                  <a:srgbClr val="FF0000"/>
                </a:solidFill>
                <a:latin typeface="Times New Roman"/>
                <a:ea typeface="Calibri"/>
                <a:cs typeface="Times New Roman"/>
              </a:rPr>
              <a:t>là những sản phẩm gì? Các sản phẩm đó có lợi ích gì? Hoạt động sản xuất thủ công hay công nghiệp nào tạo ra sản phẩm đó?</a:t>
            </a:r>
            <a:endParaRPr lang="en-US" sz="3600" b="1" dirty="0">
              <a:solidFill>
                <a:srgbClr val="FF0000"/>
              </a:solidFill>
              <a:effectLst/>
              <a:latin typeface="Calibri"/>
              <a:ea typeface="Calibri"/>
              <a:cs typeface="Times New Roman"/>
            </a:endParaRPr>
          </a:p>
        </p:txBody>
      </p:sp>
      <p:sp>
        <p:nvSpPr>
          <p:cNvPr id="3" name="Rectangle 2"/>
          <p:cNvSpPr/>
          <p:nvPr/>
        </p:nvSpPr>
        <p:spPr>
          <a:xfrm>
            <a:off x="1178450" y="5410200"/>
            <a:ext cx="7645669" cy="3416320"/>
          </a:xfrm>
          <a:prstGeom prst="rect">
            <a:avLst/>
          </a:prstGeom>
        </p:spPr>
        <p:txBody>
          <a:bodyPr wrap="square">
            <a:spAutoFit/>
          </a:bodyPr>
          <a:lstStyle/>
          <a:p>
            <a:pPr>
              <a:spcAft>
                <a:spcPts val="0"/>
              </a:spcAft>
            </a:pPr>
            <a:r>
              <a:rPr lang="nl-NL" sz="3600" b="1" dirty="0">
                <a:solidFill>
                  <a:srgbClr val="0000CC"/>
                </a:solidFill>
                <a:latin typeface="Times New Roman"/>
                <a:ea typeface="Calibri"/>
                <a:cs typeface="Times New Roman"/>
              </a:rPr>
              <a:t>+ </a:t>
            </a:r>
            <a:r>
              <a:rPr lang="vi-VN" sz="3600" b="1" dirty="0" smtClean="0">
                <a:solidFill>
                  <a:srgbClr val="0000CC"/>
                </a:solidFill>
                <a:latin typeface="Times New Roman"/>
                <a:ea typeface="Calibri"/>
                <a:cs typeface="Times New Roman"/>
              </a:rPr>
              <a:t>Đây là những cái rổ, rá, vỏ ấm, giỏ, .... VD: cái vỏ ấm dùng để đựng ấm nước gữi cho ấm nươcs nóng lâu, cái giỏ dùng để cắm hoa, chúng đều dùng để trang trí, và rất nhiều các công dụng khác....</a:t>
            </a:r>
            <a:endParaRPr lang="en-US" sz="3600" b="1" dirty="0">
              <a:solidFill>
                <a:srgbClr val="0000CC"/>
              </a:solidFill>
              <a:effectLst/>
              <a:latin typeface="Calibri"/>
              <a:ea typeface="Calibri"/>
              <a:cs typeface="Times New Roman"/>
            </a:endParaRPr>
          </a:p>
        </p:txBody>
      </p:sp>
      <p:pic>
        <p:nvPicPr>
          <p:cNvPr id="16" name="Picture 15"/>
          <p:cNvPicPr/>
          <p:nvPr/>
        </p:nvPicPr>
        <p:blipFill rotWithShape="1">
          <a:blip r:embed="rId3"/>
          <a:srcRect l="37963" t="60647" r="50808" b="23003"/>
          <a:stretch/>
        </p:blipFill>
        <p:spPr bwMode="auto">
          <a:xfrm>
            <a:off x="9866313" y="3127276"/>
            <a:ext cx="5282406" cy="5102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24907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51717" y="1747514"/>
            <a:ext cx="13716001"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749881" y="2519754"/>
              <a:ext cx="83372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38237" y="1716884"/>
            <a:ext cx="13716001" cy="1323439"/>
          </a:xfrm>
          <a:prstGeom prst="rect">
            <a:avLst/>
          </a:prstGeom>
        </p:spPr>
        <p:txBody>
          <a:bodyPr wrap="square">
            <a:spAutoFit/>
          </a:bodyPr>
          <a:lstStyle/>
          <a:p>
            <a:pPr>
              <a:spcAft>
                <a:spcPts val="0"/>
              </a:spcAft>
            </a:pPr>
            <a:r>
              <a:rPr lang="vi-VN" sz="4000" b="1" dirty="0" smtClean="0">
                <a:solidFill>
                  <a:srgbClr val="FF0000"/>
                </a:solidFill>
                <a:latin typeface="Times New Roman"/>
                <a:ea typeface="Times New Roman"/>
              </a:rPr>
              <a:t>*</a:t>
            </a:r>
            <a:r>
              <a:rPr lang="vi-VN" sz="4000" b="1" dirty="0" smtClean="0">
                <a:solidFill>
                  <a:srgbClr val="FF0000"/>
                </a:solidFill>
                <a:latin typeface="Times New Roman"/>
                <a:ea typeface="Calibri"/>
                <a:cs typeface="Times New Roman"/>
              </a:rPr>
              <a:t>HĐ</a:t>
            </a:r>
            <a:r>
              <a:rPr lang="nl-NL" sz="4000" b="1" dirty="0">
                <a:solidFill>
                  <a:srgbClr val="FF0000"/>
                </a:solidFill>
                <a:latin typeface="Times New Roman"/>
                <a:ea typeface="Calibri"/>
                <a:cs typeface="Times New Roman"/>
              </a:rPr>
              <a:t>2: Tuyên truyền sự cần thiết phải tiêu dùng tiết kiệm, bảo </a:t>
            </a:r>
            <a:r>
              <a:rPr lang="nl-NL" sz="4000" b="1" u="sng" dirty="0">
                <a:solidFill>
                  <a:srgbClr val="FF0000"/>
                </a:solidFill>
                <a:latin typeface="Times New Roman"/>
                <a:ea typeface="Calibri"/>
                <a:cs typeface="Times New Roman"/>
              </a:rPr>
              <a:t>vệ môi trường </a:t>
            </a:r>
            <a:endParaRPr lang="en-US" sz="4000" b="1" u="sng" dirty="0">
              <a:solidFill>
                <a:srgbClr val="FF0000"/>
              </a:solidFill>
              <a:effectLst/>
              <a:latin typeface="Calibri"/>
              <a:ea typeface="Calibri"/>
              <a:cs typeface="Times New Roman"/>
            </a:endParaRPr>
          </a:p>
        </p:txBody>
      </p:sp>
      <p:sp>
        <p:nvSpPr>
          <p:cNvPr id="8" name="Rectangle 7"/>
          <p:cNvSpPr/>
          <p:nvPr/>
        </p:nvSpPr>
        <p:spPr>
          <a:xfrm>
            <a:off x="1178450" y="3101876"/>
            <a:ext cx="13436869" cy="1200329"/>
          </a:xfrm>
          <a:prstGeom prst="rect">
            <a:avLst/>
          </a:prstGeom>
        </p:spPr>
        <p:txBody>
          <a:bodyPr wrap="square">
            <a:spAutoFit/>
          </a:bodyPr>
          <a:lstStyle/>
          <a:p>
            <a:pPr>
              <a:spcAft>
                <a:spcPts val="0"/>
              </a:spcAft>
            </a:pPr>
            <a:r>
              <a:rPr lang="vi-VN" sz="3600" b="1" dirty="0" smtClean="0">
                <a:solidFill>
                  <a:srgbClr val="FF0000"/>
                </a:solidFill>
                <a:latin typeface="Times New Roman"/>
                <a:ea typeface="Calibri"/>
                <a:cs typeface="Times New Roman"/>
              </a:rPr>
              <a:t>+</a:t>
            </a:r>
            <a:r>
              <a:rPr lang="vi-VN" sz="3600" dirty="0" smtClean="0">
                <a:solidFill>
                  <a:srgbClr val="FF0000"/>
                </a:solidFill>
                <a:latin typeface="Times New Roman"/>
                <a:ea typeface="Calibri"/>
                <a:cs typeface="Times New Roman"/>
              </a:rPr>
              <a:t> </a:t>
            </a:r>
            <a:r>
              <a:rPr lang="nl-NL" sz="3600" b="1" dirty="0" smtClean="0">
                <a:solidFill>
                  <a:srgbClr val="FF0000"/>
                </a:solidFill>
                <a:latin typeface="Times New Roman"/>
                <a:ea typeface="Calibri"/>
                <a:cs typeface="Times New Roman"/>
              </a:rPr>
              <a:t>V</a:t>
            </a:r>
            <a:r>
              <a:rPr lang="vi-VN" sz="3600" b="1" dirty="0" smtClean="0">
                <a:solidFill>
                  <a:srgbClr val="FF0000"/>
                </a:solidFill>
                <a:latin typeface="Times New Roman"/>
                <a:ea typeface="Calibri"/>
                <a:cs typeface="Times New Roman"/>
              </a:rPr>
              <a:t>ẽ</a:t>
            </a:r>
            <a:r>
              <a:rPr lang="nl-NL" sz="3600" b="1" dirty="0" smtClean="0">
                <a:solidFill>
                  <a:srgbClr val="FF0000"/>
                </a:solidFill>
                <a:latin typeface="Times New Roman"/>
                <a:ea typeface="Calibri"/>
                <a:cs typeface="Times New Roman"/>
              </a:rPr>
              <a:t> tranh</a:t>
            </a:r>
            <a:r>
              <a:rPr lang="vi-VN" sz="3600" b="1" dirty="0" smtClean="0">
                <a:solidFill>
                  <a:srgbClr val="FF0000"/>
                </a:solidFill>
                <a:latin typeface="Times New Roman"/>
                <a:ea typeface="Calibri"/>
                <a:cs typeface="Times New Roman"/>
              </a:rPr>
              <a:t> hoặc viết thông điệp về sự cần thiết phải tiêu dùng tiếc kiệm, bảo vệ môi trường và chia sẻ với những người xung quanh</a:t>
            </a:r>
            <a:endParaRPr lang="en-US" sz="3600" b="1" dirty="0">
              <a:solidFill>
                <a:srgbClr val="FF0000"/>
              </a:solidFill>
              <a:effectLst/>
              <a:latin typeface="Calibri"/>
              <a:ea typeface="Calibri"/>
              <a:cs typeface="Times New Roman"/>
            </a:endParaRPr>
          </a:p>
        </p:txBody>
      </p:sp>
      <p:pic>
        <p:nvPicPr>
          <p:cNvPr id="15" name="Picture 14"/>
          <p:cNvPicPr/>
          <p:nvPr/>
        </p:nvPicPr>
        <p:blipFill rotWithShape="1">
          <a:blip r:embed="rId3"/>
          <a:srcRect l="38605" t="36502" r="39579" b="50950"/>
          <a:stretch/>
        </p:blipFill>
        <p:spPr bwMode="auto">
          <a:xfrm>
            <a:off x="1201468" y="4270454"/>
            <a:ext cx="13566249" cy="44925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63702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51717" y="1747514"/>
            <a:ext cx="13716001"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749881" y="2519754"/>
              <a:ext cx="83372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38237" y="1716884"/>
            <a:ext cx="13716001" cy="1323439"/>
          </a:xfrm>
          <a:prstGeom prst="rect">
            <a:avLst/>
          </a:prstGeom>
        </p:spPr>
        <p:txBody>
          <a:bodyPr wrap="square">
            <a:spAutoFit/>
          </a:bodyPr>
          <a:lstStyle/>
          <a:p>
            <a:pPr>
              <a:spcAft>
                <a:spcPts val="0"/>
              </a:spcAft>
            </a:pPr>
            <a:r>
              <a:rPr lang="vi-VN" sz="4000" b="1" dirty="0" smtClean="0">
                <a:solidFill>
                  <a:srgbClr val="FF0000"/>
                </a:solidFill>
                <a:latin typeface="Times New Roman"/>
                <a:ea typeface="Times New Roman"/>
              </a:rPr>
              <a:t>*</a:t>
            </a:r>
            <a:r>
              <a:rPr lang="vi-VN" sz="4000" b="1" dirty="0" smtClean="0">
                <a:solidFill>
                  <a:srgbClr val="FF0000"/>
                </a:solidFill>
                <a:latin typeface="Times New Roman"/>
                <a:ea typeface="Calibri"/>
                <a:cs typeface="Times New Roman"/>
              </a:rPr>
              <a:t>HĐ</a:t>
            </a:r>
            <a:r>
              <a:rPr lang="nl-NL" sz="4000" b="1" dirty="0">
                <a:solidFill>
                  <a:srgbClr val="FF0000"/>
                </a:solidFill>
                <a:latin typeface="Times New Roman"/>
                <a:ea typeface="Calibri"/>
                <a:cs typeface="Times New Roman"/>
              </a:rPr>
              <a:t>2: Tuyên truyền sự cần thiết phải tiêu dùng tiết kiệm, bảo </a:t>
            </a:r>
            <a:r>
              <a:rPr lang="nl-NL" sz="4000" b="1" u="sng" dirty="0">
                <a:solidFill>
                  <a:srgbClr val="FF0000"/>
                </a:solidFill>
                <a:latin typeface="Times New Roman"/>
                <a:ea typeface="Calibri"/>
                <a:cs typeface="Times New Roman"/>
              </a:rPr>
              <a:t>vệ môi trường </a:t>
            </a:r>
            <a:endParaRPr lang="en-US" sz="4000" b="1" u="sng" dirty="0">
              <a:solidFill>
                <a:srgbClr val="FF0000"/>
              </a:solidFill>
              <a:effectLst/>
              <a:latin typeface="Calibri"/>
              <a:ea typeface="Calibri"/>
              <a:cs typeface="Times New Roman"/>
            </a:endParaRPr>
          </a:p>
        </p:txBody>
      </p:sp>
      <p:sp>
        <p:nvSpPr>
          <p:cNvPr id="3" name="Rectangle 2"/>
          <p:cNvSpPr/>
          <p:nvPr/>
        </p:nvSpPr>
        <p:spPr>
          <a:xfrm>
            <a:off x="1138237" y="2895600"/>
            <a:ext cx="9079458" cy="1200329"/>
          </a:xfrm>
          <a:prstGeom prst="rect">
            <a:avLst/>
          </a:prstGeom>
        </p:spPr>
        <p:txBody>
          <a:bodyPr wrap="square">
            <a:spAutoFit/>
          </a:bodyPr>
          <a:lstStyle/>
          <a:p>
            <a:pPr>
              <a:spcAft>
                <a:spcPts val="0"/>
              </a:spcAft>
            </a:pPr>
            <a:r>
              <a:rPr lang="nl-NL" sz="3600" b="1" dirty="0">
                <a:solidFill>
                  <a:srgbClr val="FF0000"/>
                </a:solidFill>
                <a:latin typeface="Times New Roman"/>
                <a:ea typeface="Calibri"/>
                <a:cs typeface="Times New Roman"/>
              </a:rPr>
              <a:t>+ Những người trong hình đang nói và làm gì?</a:t>
            </a:r>
            <a:endParaRPr lang="en-US" sz="3600" b="1" dirty="0">
              <a:solidFill>
                <a:srgbClr val="FF0000"/>
              </a:solidFill>
              <a:effectLst/>
              <a:latin typeface="Calibri"/>
              <a:ea typeface="Calibri"/>
              <a:cs typeface="Times New Roman"/>
            </a:endParaRPr>
          </a:p>
        </p:txBody>
      </p:sp>
      <p:pic>
        <p:nvPicPr>
          <p:cNvPr id="16" name="Picture 15"/>
          <p:cNvPicPr/>
          <p:nvPr/>
        </p:nvPicPr>
        <p:blipFill rotWithShape="1">
          <a:blip r:embed="rId3"/>
          <a:srcRect l="48871" t="51522" r="36906" b="25094"/>
          <a:stretch/>
        </p:blipFill>
        <p:spPr bwMode="auto">
          <a:xfrm>
            <a:off x="10217695" y="2514600"/>
            <a:ext cx="4931024" cy="571500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1204119" y="3962400"/>
            <a:ext cx="8305800" cy="1200329"/>
          </a:xfrm>
          <a:prstGeom prst="rect">
            <a:avLst/>
          </a:prstGeom>
        </p:spPr>
        <p:txBody>
          <a:bodyPr wrap="square">
            <a:spAutoFit/>
          </a:bodyPr>
          <a:lstStyle/>
          <a:p>
            <a:pPr>
              <a:spcAft>
                <a:spcPts val="0"/>
              </a:spcAft>
            </a:pPr>
            <a:r>
              <a:rPr lang="vi-VN" sz="3600" b="1" dirty="0" smtClean="0">
                <a:solidFill>
                  <a:srgbClr val="0000CC"/>
                </a:solidFill>
                <a:latin typeface="Times New Roman"/>
                <a:ea typeface="Calibri"/>
                <a:cs typeface="Times New Roman"/>
              </a:rPr>
              <a:t>- Mẹ cô bé đang dệt vải và cô bé nói với mẹ cũng muốn học dệt vải.</a:t>
            </a:r>
            <a:r>
              <a:rPr lang="vi-VN" sz="3600" b="1" dirty="0" smtClean="0">
                <a:solidFill>
                  <a:srgbClr val="FF0000"/>
                </a:solidFill>
                <a:latin typeface="Times New Roman"/>
                <a:ea typeface="Calibri"/>
                <a:cs typeface="Times New Roman"/>
              </a:rPr>
              <a:t> </a:t>
            </a:r>
            <a:endParaRPr lang="en-US" sz="3600" b="1" dirty="0">
              <a:solidFill>
                <a:srgbClr val="FF0000"/>
              </a:solidFill>
              <a:effectLst/>
              <a:latin typeface="Calibri"/>
              <a:ea typeface="Calibri"/>
              <a:cs typeface="Times New Roman"/>
            </a:endParaRPr>
          </a:p>
        </p:txBody>
      </p:sp>
      <p:sp>
        <p:nvSpPr>
          <p:cNvPr id="4" name="Rectangle 3"/>
          <p:cNvSpPr/>
          <p:nvPr/>
        </p:nvSpPr>
        <p:spPr>
          <a:xfrm>
            <a:off x="1204119" y="5131495"/>
            <a:ext cx="8927101" cy="1200329"/>
          </a:xfrm>
          <a:prstGeom prst="rect">
            <a:avLst/>
          </a:prstGeom>
        </p:spPr>
        <p:txBody>
          <a:bodyPr wrap="square">
            <a:spAutoFit/>
          </a:bodyPr>
          <a:lstStyle/>
          <a:p>
            <a:pPr>
              <a:spcAft>
                <a:spcPts val="0"/>
              </a:spcAft>
            </a:pPr>
            <a:r>
              <a:rPr lang="nl-NL" sz="3600" b="1" dirty="0">
                <a:solidFill>
                  <a:srgbClr val="FF0000"/>
                </a:solidFill>
                <a:latin typeface="Times New Roman"/>
                <a:ea typeface="Calibri"/>
                <a:cs typeface="Times New Roman"/>
              </a:rPr>
              <a:t>+ Em có suy nghĩ như thế nào về câu nói của bạn nhỏ trong hình?</a:t>
            </a:r>
            <a:endParaRPr lang="en-US" sz="3600" b="1" dirty="0">
              <a:solidFill>
                <a:srgbClr val="FF0000"/>
              </a:solidFill>
              <a:effectLst/>
              <a:latin typeface="Calibri"/>
              <a:ea typeface="Calibri"/>
              <a:cs typeface="Times New Roman"/>
            </a:endParaRPr>
          </a:p>
        </p:txBody>
      </p:sp>
      <p:sp>
        <p:nvSpPr>
          <p:cNvPr id="5" name="Rectangle 4"/>
          <p:cNvSpPr/>
          <p:nvPr/>
        </p:nvSpPr>
        <p:spPr>
          <a:xfrm>
            <a:off x="1204118" y="6331824"/>
            <a:ext cx="8927101" cy="1366528"/>
          </a:xfrm>
          <a:prstGeom prst="rect">
            <a:avLst/>
          </a:prstGeom>
        </p:spPr>
        <p:txBody>
          <a:bodyPr wrap="square">
            <a:spAutoFit/>
          </a:bodyPr>
          <a:lstStyle/>
          <a:p>
            <a:pPr>
              <a:lnSpc>
                <a:spcPct val="115000"/>
              </a:lnSpc>
              <a:spcAft>
                <a:spcPts val="1000"/>
              </a:spcAft>
            </a:pPr>
            <a:r>
              <a:rPr lang="vi-VN" sz="3600" b="1" dirty="0" smtClean="0">
                <a:solidFill>
                  <a:srgbClr val="0000CC"/>
                </a:solidFill>
                <a:latin typeface="Times New Roman"/>
                <a:ea typeface="Calibri"/>
              </a:rPr>
              <a:t>- </a:t>
            </a:r>
            <a:r>
              <a:rPr lang="en-US" sz="3600" b="1" dirty="0" err="1" smtClean="0">
                <a:solidFill>
                  <a:srgbClr val="0000CC"/>
                </a:solidFill>
                <a:latin typeface="Times New Roman"/>
                <a:ea typeface="Calibri"/>
              </a:rPr>
              <a:t>Bạn</a:t>
            </a:r>
            <a:r>
              <a:rPr lang="en-US" sz="3600" b="1" dirty="0" smtClean="0">
                <a:solidFill>
                  <a:srgbClr val="0000CC"/>
                </a:solidFill>
                <a:latin typeface="Times New Roman"/>
                <a:ea typeface="Calibri"/>
              </a:rPr>
              <a:t> </a:t>
            </a:r>
            <a:r>
              <a:rPr lang="vi-VN" sz="3600" b="1" dirty="0">
                <a:solidFill>
                  <a:srgbClr val="0000CC"/>
                </a:solidFill>
                <a:latin typeface="Times New Roman"/>
                <a:ea typeface="Calibri"/>
              </a:rPr>
              <a:t>nhỏ </a:t>
            </a:r>
            <a:r>
              <a:rPr lang="vi-VN" sz="3600" b="1" dirty="0" smtClean="0">
                <a:solidFill>
                  <a:srgbClr val="0000CC"/>
                </a:solidFill>
                <a:latin typeface="Times New Roman"/>
                <a:ea typeface="Calibri"/>
              </a:rPr>
              <a:t>rất </a:t>
            </a:r>
            <a:r>
              <a:rPr lang="vi-VN" sz="3600" b="1" dirty="0">
                <a:solidFill>
                  <a:srgbClr val="0000CC"/>
                </a:solidFill>
                <a:latin typeface="Times New Roman"/>
                <a:ea typeface="Calibri"/>
              </a:rPr>
              <a:t>thích học dệt vải. Và bạn cũng </a:t>
            </a:r>
            <a:r>
              <a:rPr lang="vi-VN" sz="3600" b="1" dirty="0" smtClean="0">
                <a:solidFill>
                  <a:srgbClr val="0000CC"/>
                </a:solidFill>
                <a:latin typeface="Times New Roman"/>
                <a:ea typeface="Calibri"/>
              </a:rPr>
              <a:t>rất yêu </a:t>
            </a:r>
            <a:r>
              <a:rPr lang="vi-VN" sz="3600" b="1" dirty="0">
                <a:solidFill>
                  <a:srgbClr val="0000CC"/>
                </a:solidFill>
                <a:latin typeface="Times New Roman"/>
                <a:ea typeface="Calibri"/>
              </a:rPr>
              <a:t>mến nghề truyền thống quê mình.</a:t>
            </a:r>
            <a:endParaRPr lang="en-US" sz="3600" b="1" dirty="0">
              <a:solidFill>
                <a:srgbClr val="0000CC"/>
              </a:solidFill>
              <a:effectLst/>
              <a:latin typeface="Times New Roman"/>
              <a:ea typeface="Calibri"/>
            </a:endParaRPr>
          </a:p>
        </p:txBody>
      </p:sp>
    </p:spTree>
    <p:extLst>
      <p:ext uri="{BB962C8B-B14F-4D97-AF65-F5344CB8AC3E}">
        <p14:creationId xmlns:p14="http://schemas.microsoft.com/office/powerpoint/2010/main" val="29862497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51717" y="1747514"/>
            <a:ext cx="13716001"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749881" y="2519754"/>
              <a:ext cx="83372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38237" y="1716884"/>
            <a:ext cx="13716001" cy="1323439"/>
          </a:xfrm>
          <a:prstGeom prst="rect">
            <a:avLst/>
          </a:prstGeom>
        </p:spPr>
        <p:txBody>
          <a:bodyPr wrap="square">
            <a:spAutoFit/>
          </a:bodyPr>
          <a:lstStyle/>
          <a:p>
            <a:pPr>
              <a:spcAft>
                <a:spcPts val="0"/>
              </a:spcAft>
            </a:pPr>
            <a:r>
              <a:rPr lang="vi-VN" sz="4000" b="1" dirty="0" smtClean="0">
                <a:solidFill>
                  <a:srgbClr val="FF0000"/>
                </a:solidFill>
                <a:latin typeface="Times New Roman"/>
                <a:ea typeface="Times New Roman"/>
              </a:rPr>
              <a:t>*</a:t>
            </a:r>
            <a:r>
              <a:rPr lang="vi-VN" sz="4000" b="1" dirty="0" smtClean="0">
                <a:solidFill>
                  <a:srgbClr val="FF0000"/>
                </a:solidFill>
                <a:latin typeface="Times New Roman"/>
                <a:ea typeface="Calibri"/>
                <a:cs typeface="Times New Roman"/>
              </a:rPr>
              <a:t>HĐ</a:t>
            </a:r>
            <a:r>
              <a:rPr lang="nl-NL" sz="4000" b="1" dirty="0">
                <a:solidFill>
                  <a:srgbClr val="FF0000"/>
                </a:solidFill>
                <a:latin typeface="Times New Roman"/>
                <a:ea typeface="Calibri"/>
                <a:cs typeface="Times New Roman"/>
              </a:rPr>
              <a:t>2: Tuyên truyền sự cần thiết phải tiêu dùng tiết kiệm, bảo </a:t>
            </a:r>
            <a:r>
              <a:rPr lang="nl-NL" sz="4000" b="1" u="sng" dirty="0">
                <a:solidFill>
                  <a:srgbClr val="FF0000"/>
                </a:solidFill>
                <a:latin typeface="Times New Roman"/>
                <a:ea typeface="Calibri"/>
                <a:cs typeface="Times New Roman"/>
              </a:rPr>
              <a:t>vệ môi trường </a:t>
            </a:r>
            <a:endParaRPr lang="en-US" sz="4000" b="1" u="sng" dirty="0">
              <a:solidFill>
                <a:srgbClr val="FF0000"/>
              </a:solidFill>
              <a:effectLst/>
              <a:latin typeface="Calibri"/>
              <a:ea typeface="Calibri"/>
              <a:cs typeface="Times New Roman"/>
            </a:endParaRPr>
          </a:p>
        </p:txBody>
      </p:sp>
      <p:pic>
        <p:nvPicPr>
          <p:cNvPr id="16" name="Picture 15"/>
          <p:cNvPicPr/>
          <p:nvPr/>
        </p:nvPicPr>
        <p:blipFill rotWithShape="1">
          <a:blip r:embed="rId3"/>
          <a:srcRect l="48871" t="51522" r="36906" b="25094"/>
          <a:stretch/>
        </p:blipFill>
        <p:spPr bwMode="auto">
          <a:xfrm>
            <a:off x="10217695" y="2514600"/>
            <a:ext cx="4931024" cy="57150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320488" y="4191000"/>
            <a:ext cx="8927101" cy="2003625"/>
          </a:xfrm>
          <a:prstGeom prst="rect">
            <a:avLst/>
          </a:prstGeom>
        </p:spPr>
        <p:txBody>
          <a:bodyPr wrap="square">
            <a:spAutoFit/>
          </a:bodyPr>
          <a:lstStyle/>
          <a:p>
            <a:pPr>
              <a:lnSpc>
                <a:spcPct val="115000"/>
              </a:lnSpc>
              <a:spcAft>
                <a:spcPts val="1000"/>
              </a:spcAft>
            </a:pPr>
            <a:r>
              <a:rPr lang="vi-VN" sz="3600" b="1" dirty="0" smtClean="0">
                <a:solidFill>
                  <a:srgbClr val="0000CC"/>
                </a:solidFill>
                <a:latin typeface="Times New Roman"/>
                <a:ea typeface="Calibri"/>
              </a:rPr>
              <a:t>- Nếu là em, em rất </a:t>
            </a:r>
            <a:r>
              <a:rPr lang="vi-VN" sz="3600" b="1" dirty="0">
                <a:solidFill>
                  <a:srgbClr val="0000CC"/>
                </a:solidFill>
                <a:latin typeface="Times New Roman"/>
                <a:ea typeface="Calibri"/>
              </a:rPr>
              <a:t>thích học dệt vải. Và </a:t>
            </a:r>
            <a:r>
              <a:rPr lang="vi-VN" sz="3600" b="1" dirty="0" smtClean="0">
                <a:solidFill>
                  <a:srgbClr val="0000CC"/>
                </a:solidFill>
                <a:latin typeface="Times New Roman"/>
                <a:ea typeface="Calibri"/>
              </a:rPr>
              <a:t>em </a:t>
            </a:r>
            <a:r>
              <a:rPr lang="vi-VN" sz="3600" b="1" dirty="0">
                <a:solidFill>
                  <a:srgbClr val="0000CC"/>
                </a:solidFill>
                <a:latin typeface="Times New Roman"/>
                <a:ea typeface="Calibri"/>
              </a:rPr>
              <a:t>cũng </a:t>
            </a:r>
            <a:r>
              <a:rPr lang="vi-VN" sz="3600" b="1" dirty="0" smtClean="0">
                <a:solidFill>
                  <a:srgbClr val="0000CC"/>
                </a:solidFill>
                <a:latin typeface="Times New Roman"/>
                <a:ea typeface="Calibri"/>
              </a:rPr>
              <a:t>rất yêu </a:t>
            </a:r>
            <a:r>
              <a:rPr lang="vi-VN" sz="3600" b="1" dirty="0">
                <a:solidFill>
                  <a:srgbClr val="0000CC"/>
                </a:solidFill>
                <a:latin typeface="Times New Roman"/>
                <a:ea typeface="Calibri"/>
              </a:rPr>
              <a:t>mến nghề truyền thống quê mình.</a:t>
            </a:r>
            <a:endParaRPr lang="en-US" sz="3600" b="1" dirty="0">
              <a:solidFill>
                <a:srgbClr val="0000CC"/>
              </a:solidFill>
              <a:effectLst/>
              <a:latin typeface="Times New Roman"/>
              <a:ea typeface="Calibri"/>
            </a:endParaRPr>
          </a:p>
        </p:txBody>
      </p:sp>
      <p:sp>
        <p:nvSpPr>
          <p:cNvPr id="6" name="Rectangle 5"/>
          <p:cNvSpPr/>
          <p:nvPr/>
        </p:nvSpPr>
        <p:spPr>
          <a:xfrm>
            <a:off x="1239838" y="3051654"/>
            <a:ext cx="8891381" cy="1323439"/>
          </a:xfrm>
          <a:prstGeom prst="rect">
            <a:avLst/>
          </a:prstGeom>
        </p:spPr>
        <p:txBody>
          <a:bodyPr wrap="square">
            <a:spAutoFit/>
          </a:bodyPr>
          <a:lstStyle/>
          <a:p>
            <a:pPr>
              <a:spcAft>
                <a:spcPts val="0"/>
              </a:spcAft>
            </a:pPr>
            <a:r>
              <a:rPr lang="nl-NL" sz="4000" b="1" dirty="0">
                <a:solidFill>
                  <a:srgbClr val="FF0000"/>
                </a:solidFill>
                <a:latin typeface="Times New Roman"/>
                <a:ea typeface="Calibri"/>
                <a:cs typeface="Times New Roman"/>
              </a:rPr>
              <a:t>+ Nếu là em, em có học dệt vải không? Vì sao?</a:t>
            </a:r>
            <a:endParaRPr lang="en-US" sz="4000" b="1"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val="2183103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204119" y="1097280"/>
            <a:ext cx="13792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THỦ CÔNG VÀ CÔNG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NGHIỆP (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p:cNvPicPr/>
          <p:nvPr/>
        </p:nvPicPr>
        <p:blipFill rotWithShape="1">
          <a:blip r:embed="rId3"/>
          <a:srcRect l="37963" t="54753" r="51022" b="33269"/>
          <a:stretch/>
        </p:blipFill>
        <p:spPr bwMode="auto">
          <a:xfrm>
            <a:off x="3109119" y="2667000"/>
            <a:ext cx="10744199"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675991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10156</TotalTime>
  <Words>868</Words>
  <Application>Microsoft Office PowerPoint</Application>
  <PresentationFormat>Custom</PresentationFormat>
  <Paragraphs>59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minhkhanh.t93@gmail.com</cp:lastModifiedBy>
  <cp:revision>1163</cp:revision>
  <dcterms:created xsi:type="dcterms:W3CDTF">2008-09-09T22:52:10Z</dcterms:created>
  <dcterms:modified xsi:type="dcterms:W3CDTF">2025-12-28T14:16:41Z</dcterms:modified>
</cp:coreProperties>
</file>