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27" r:id="rId2"/>
    <p:sldId id="445" r:id="rId3"/>
    <p:sldId id="446" r:id="rId4"/>
    <p:sldId id="447" r:id="rId5"/>
    <p:sldId id="448" r:id="rId6"/>
    <p:sldId id="449" r:id="rId7"/>
    <p:sldId id="450" r:id="rId8"/>
    <p:sldId id="451"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5" d="100"/>
          <a:sy n="55" d="100"/>
        </p:scale>
        <p:origin x="546" y="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2</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3868400"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algn="ctr" eaLnBrk="1" hangingPunct="1">
              <a:spcBef>
                <a:spcPts val="1800"/>
              </a:spcBef>
              <a:defRPr/>
            </a:pP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HỌ HÀNG VÀ NHỮNG NGÀY KỈ NIỆM CỦA GIA ĐÌNH (T2)</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r>
              <a:rPr lang="en-US" altLang="en-US" sz="2800" b="1" i="1" smtClean="0">
                <a:solidFill>
                  <a:srgbClr val="0000CC"/>
                </a:solidFill>
                <a:latin typeface="Times New Roman" pitchFamily="18" charset="0"/>
              </a:rPr>
              <a:t>:……………………………………</a:t>
            </a:r>
            <a:endParaRPr lang="en-US" altLang="en-US" sz="2800" b="1" i="1">
              <a:solidFill>
                <a:srgbClr val="0000CC"/>
              </a:solidFill>
              <a:latin typeface="Times New Roman" pitchFamily="18" charset="0"/>
            </a:endParaRP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 HỌ HÀNG VÀ NHỮNG NGÀY KỈ NIỆM CỦA GIA ĐÌNH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T2)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10" name="Rectangle 9"/>
          <p:cNvSpPr/>
          <p:nvPr/>
        </p:nvSpPr>
        <p:spPr>
          <a:xfrm>
            <a:off x="746917" y="1782783"/>
            <a:ext cx="14554201" cy="1261884"/>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1. Quan sát các hình về gia đình Minh và cho biết sự kiện nào đã diễn ra?</a:t>
            </a:r>
            <a:endParaRPr lang="en-US" sz="3800" b="1">
              <a:solidFill>
                <a:srgbClr val="FF0066"/>
              </a:solidFill>
              <a:latin typeface="Times New Roman" pitchFamily="18" charset="0"/>
              <a:cs typeface="Times New Roman" pitchFamily="18" charset="0"/>
            </a:endParaRP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623" t="29444" r="59937" b="38778"/>
          <a:stretch/>
        </p:blipFill>
        <p:spPr bwMode="auto">
          <a:xfrm>
            <a:off x="8138319" y="3334698"/>
            <a:ext cx="7658102" cy="449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1720" y="4202668"/>
            <a:ext cx="6972298" cy="1754326"/>
          </a:xfrm>
          <a:prstGeom prst="rect">
            <a:avLst/>
          </a:prstGeom>
        </p:spPr>
        <p:txBody>
          <a:bodyPr wrap="square">
            <a:spAutoFit/>
          </a:bodyPr>
          <a:lstStyle/>
          <a:p>
            <a:pPr indent="808038" algn="just"/>
            <a:r>
              <a:rPr lang="nl-NL" sz="3600" b="1" smtClean="0">
                <a:solidFill>
                  <a:srgbClr val="0000CC"/>
                </a:solidFill>
                <a:latin typeface="Times New Roman" pitchFamily="18" charset="0"/>
                <a:cs typeface="Times New Roman" pitchFamily="18" charset="0"/>
              </a:rPr>
              <a:t> - Sự kiện thứ nhất là ngày </a:t>
            </a:r>
            <a:r>
              <a:rPr lang="nl-NL" sz="3600" b="1">
                <a:solidFill>
                  <a:srgbClr val="0000CC"/>
                </a:solidFill>
                <a:latin typeface="Times New Roman" pitchFamily="18" charset="0"/>
                <a:cs typeface="Times New Roman" pitchFamily="18" charset="0"/>
              </a:rPr>
              <a:t>khai giảng năm học mới, ngày Minh chính </a:t>
            </a:r>
            <a:r>
              <a:rPr lang="nl-NL" sz="3600" b="1" smtClean="0">
                <a:solidFill>
                  <a:srgbClr val="0000CC"/>
                </a:solidFill>
                <a:latin typeface="Times New Roman" pitchFamily="18" charset="0"/>
                <a:cs typeface="Times New Roman" pitchFamily="18" charset="0"/>
              </a:rPr>
              <a:t>thức </a:t>
            </a:r>
            <a:r>
              <a:rPr lang="nl-NL" sz="3600" b="1">
                <a:solidFill>
                  <a:srgbClr val="0000CC"/>
                </a:solidFill>
                <a:latin typeface="Times New Roman" pitchFamily="18" charset="0"/>
                <a:cs typeface="Times New Roman" pitchFamily="18" charset="0"/>
              </a:rPr>
              <a:t>đi học.</a:t>
            </a:r>
            <a:endParaRPr lang="en-US" sz="36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389537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 HỌ HÀNG VÀ NHỮNG NGÀY KỈ NIỆM CỦA GIA ĐÌNH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T2)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10" name="Rectangle 9"/>
          <p:cNvSpPr/>
          <p:nvPr/>
        </p:nvSpPr>
        <p:spPr>
          <a:xfrm>
            <a:off x="746917" y="1782783"/>
            <a:ext cx="14554201" cy="1261884"/>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1. Quan sát các hình về gia đình Minh và cho biết sự kiện nào đã diễn ra?</a:t>
            </a:r>
            <a:endParaRPr lang="en-US" sz="3800" b="1">
              <a:solidFill>
                <a:srgbClr val="FF0066"/>
              </a:solidFill>
              <a:latin typeface="Times New Roman" pitchFamily="18" charset="0"/>
              <a:cs typeface="Times New Roman" pitchFamily="18"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130" t="39200" r="59745" b="30400"/>
          <a:stretch/>
        </p:blipFill>
        <p:spPr bwMode="auto">
          <a:xfrm>
            <a:off x="8024017" y="3429000"/>
            <a:ext cx="7710502" cy="43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80319" y="4585454"/>
            <a:ext cx="6477000" cy="1754326"/>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     - Sự </a:t>
            </a:r>
            <a:r>
              <a:rPr lang="nl-NL" sz="3600" b="1">
                <a:solidFill>
                  <a:srgbClr val="0000CC"/>
                </a:solidFill>
                <a:latin typeface="Times New Roman" pitchFamily="18" charset="0"/>
                <a:cs typeface="Times New Roman" pitchFamily="18" charset="0"/>
              </a:rPr>
              <a:t>kiện thứ nhất là </a:t>
            </a:r>
            <a:r>
              <a:rPr lang="nl-NL" sz="3600" b="1" smtClean="0">
                <a:solidFill>
                  <a:srgbClr val="0000CC"/>
                </a:solidFill>
                <a:latin typeface="Times New Roman" pitchFamily="18" charset="0"/>
                <a:cs typeface="Times New Roman" pitchFamily="18" charset="0"/>
              </a:rPr>
              <a:t>gia </a:t>
            </a:r>
            <a:r>
              <a:rPr lang="nl-NL" sz="3600" b="1">
                <a:solidFill>
                  <a:srgbClr val="0000CC"/>
                </a:solidFill>
                <a:latin typeface="Times New Roman" pitchFamily="18" charset="0"/>
                <a:cs typeface="Times New Roman" pitchFamily="18" charset="0"/>
              </a:rPr>
              <a:t>đình Minh chào đón em bé ra đời (mẹ sinh em bé)</a:t>
            </a:r>
            <a:endParaRPr lang="en-US" sz="36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2155824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 HỌ HÀNG VÀ NHỮNG NGÀY KỈ NIỆM CỦA GIA ĐÌNH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T2)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10" name="Rectangle 9"/>
          <p:cNvSpPr/>
          <p:nvPr/>
        </p:nvSpPr>
        <p:spPr>
          <a:xfrm>
            <a:off x="746917" y="1782783"/>
            <a:ext cx="14554201" cy="2431435"/>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2. Quan sát đường thời gian về các sự kiện quan trọng của gia đình Minh và cho biết:</a:t>
            </a:r>
          </a:p>
          <a:p>
            <a:pPr algn="just"/>
            <a:r>
              <a:rPr lang="en-US" sz="3800" b="1" smtClean="0">
                <a:solidFill>
                  <a:srgbClr val="FF0066"/>
                </a:solidFill>
                <a:latin typeface="Times New Roman" pitchFamily="18" charset="0"/>
                <a:cs typeface="Times New Roman" pitchFamily="18" charset="0"/>
              </a:rPr>
              <a:t>- Tên và tời gian diễn ra các sự kiện đó.</a:t>
            </a:r>
          </a:p>
          <a:p>
            <a:pPr algn="just"/>
            <a:r>
              <a:rPr lang="en-US" sz="3800" b="1" smtClean="0">
                <a:solidFill>
                  <a:srgbClr val="FF0066"/>
                </a:solidFill>
                <a:latin typeface="Times New Roman" pitchFamily="18" charset="0"/>
                <a:cs typeface="Times New Roman" pitchFamily="18" charset="0"/>
              </a:rPr>
              <a:t>- Thứ tự các sự kiện trên đường thời gian</a:t>
            </a:r>
            <a:endParaRPr lang="en-US" sz="3800" b="1">
              <a:solidFill>
                <a:srgbClr val="FF0066"/>
              </a:solidFill>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926" t="45045" r="52120" b="36136"/>
          <a:stretch/>
        </p:blipFill>
        <p:spPr bwMode="auto">
          <a:xfrm>
            <a:off x="975519" y="4495800"/>
            <a:ext cx="14859000" cy="374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401684"/>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 HỌ HÀNG VÀ NHỮNG NGÀY KỈ NIỆM CỦA GIA ĐÌNH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T2)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10" name="Rectangle 9"/>
          <p:cNvSpPr/>
          <p:nvPr/>
        </p:nvSpPr>
        <p:spPr>
          <a:xfrm>
            <a:off x="1432717" y="1782783"/>
            <a:ext cx="3810002" cy="677108"/>
          </a:xfrm>
          <a:prstGeom prst="rect">
            <a:avLst/>
          </a:prstGeom>
        </p:spPr>
        <p:txBody>
          <a:bodyPr wrap="square">
            <a:spAutoFit/>
          </a:bodyPr>
          <a:lstStyle/>
          <a:p>
            <a:pPr algn="just"/>
            <a:r>
              <a:rPr lang="en-US" sz="3800" b="1" u="sng" smtClean="0">
                <a:solidFill>
                  <a:srgbClr val="FF0066"/>
                </a:solidFill>
                <a:latin typeface="Times New Roman" pitchFamily="18" charset="0"/>
                <a:cs typeface="Times New Roman" pitchFamily="18" charset="0"/>
              </a:rPr>
              <a:t>3. Luyện tập: </a:t>
            </a:r>
            <a:endParaRPr lang="en-US" sz="3800" b="1" u="sng">
              <a:solidFill>
                <a:srgbClr val="FF0066"/>
              </a:solidFill>
              <a:latin typeface="Times New Roman" pitchFamily="18" charset="0"/>
              <a:cs typeface="Times New Roman" pitchFamily="18" charset="0"/>
            </a:endParaRPr>
          </a:p>
        </p:txBody>
      </p:sp>
      <p:sp>
        <p:nvSpPr>
          <p:cNvPr id="11" name="Rectangle 10"/>
          <p:cNvSpPr/>
          <p:nvPr/>
        </p:nvSpPr>
        <p:spPr>
          <a:xfrm>
            <a:off x="861218" y="2523292"/>
            <a:ext cx="14554201" cy="677108"/>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 Kể về một ngày kỉ niệm hoặc sự kiện quan trọng của gia đình em.</a:t>
            </a:r>
            <a:endParaRPr lang="en-US" sz="3800" b="1">
              <a:solidFill>
                <a:srgbClr val="FF0066"/>
              </a:solidFill>
              <a:latin typeface="Times New Roman" pitchFamily="18" charset="0"/>
              <a:cs typeface="Times New Roman" pitchFamily="18" charset="0"/>
            </a:endParaRPr>
          </a:p>
        </p:txBody>
      </p:sp>
      <p:sp>
        <p:nvSpPr>
          <p:cNvPr id="2" name="Cloud 1"/>
          <p:cNvSpPr/>
          <p:nvPr/>
        </p:nvSpPr>
        <p:spPr>
          <a:xfrm>
            <a:off x="8462714" y="3429000"/>
            <a:ext cx="7490345" cy="3810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rPr>
              <a:t>Cùng nhau thảo luận nhóm 2</a:t>
            </a:r>
            <a:endParaRPr lang="en-US" sz="4000" b="1">
              <a:solidFill>
                <a:srgbClr val="FF0000"/>
              </a:solidFill>
            </a:endParaRPr>
          </a:p>
        </p:txBody>
      </p:sp>
      <p:sp>
        <p:nvSpPr>
          <p:cNvPr id="13" name="Rectangle 12"/>
          <p:cNvSpPr/>
          <p:nvPr/>
        </p:nvSpPr>
        <p:spPr>
          <a:xfrm>
            <a:off x="934779" y="4267200"/>
            <a:ext cx="7277100" cy="1846659"/>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Ngày kỉ niệm hoặc sự kiện quan trọng của gia đình em: Ngày sinh nhật, ngày gia đình, …</a:t>
            </a:r>
            <a:endParaRPr lang="en-US" sz="3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778182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 HỌ HÀNG VÀ NHỮNG NGÀY KỈ NIỆM CỦA GIA ĐÌNH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T2)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10" name="Rectangle 9"/>
          <p:cNvSpPr/>
          <p:nvPr/>
        </p:nvSpPr>
        <p:spPr>
          <a:xfrm>
            <a:off x="746918" y="1782783"/>
            <a:ext cx="3810002" cy="677108"/>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3. Luyện tập: </a:t>
            </a:r>
            <a:endParaRPr lang="en-US" sz="3800" b="1">
              <a:solidFill>
                <a:srgbClr val="FF0066"/>
              </a:solidFill>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2032" t="36045" r="5927" b="46413"/>
          <a:stretch/>
        </p:blipFill>
        <p:spPr bwMode="auto">
          <a:xfrm>
            <a:off x="1008956" y="4572000"/>
            <a:ext cx="1428360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861218" y="2459891"/>
            <a:ext cx="14554201" cy="1846659"/>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 Vẽ được thời gian về một số sự kiện quan trọng của gia đình em. Nhận xét sự thay đổi của gia đình em qua một số sự kiện theo thời gian.</a:t>
            </a:r>
            <a:endParaRPr lang="en-US" sz="3800" b="1">
              <a:solidFill>
                <a:srgbClr val="FF0066"/>
              </a:solidFill>
              <a:latin typeface="Times New Roman" pitchFamily="18" charset="0"/>
              <a:cs typeface="Times New Roman" pitchFamily="18" charset="0"/>
            </a:endParaRPr>
          </a:p>
        </p:txBody>
      </p:sp>
      <p:grpSp>
        <p:nvGrpSpPr>
          <p:cNvPr id="3" name="Group 2"/>
          <p:cNvGrpSpPr/>
          <p:nvPr/>
        </p:nvGrpSpPr>
        <p:grpSpPr>
          <a:xfrm>
            <a:off x="2194719" y="4800600"/>
            <a:ext cx="1752600" cy="609600"/>
            <a:chOff x="-2377281" y="5562600"/>
            <a:chExt cx="1752600" cy="609600"/>
          </a:xfrm>
        </p:grpSpPr>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535" t="44417" r="42326" b="52393"/>
            <a:stretch/>
          </p:blipFill>
          <p:spPr bwMode="auto">
            <a:xfrm>
              <a:off x="-2377281" y="5562600"/>
              <a:ext cx="1752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42001" y="5577840"/>
              <a:ext cx="1095172" cy="584775"/>
            </a:xfrm>
            <a:prstGeom prst="rect">
              <a:avLst/>
            </a:prstGeom>
            <a:noFill/>
          </p:spPr>
          <p:txBody>
            <a:bodyPr wrap="none" rtlCol="0">
              <a:spAutoFit/>
            </a:bodyPr>
            <a:lstStyle/>
            <a:p>
              <a:r>
                <a:rPr lang="en-US" sz="3200" smtClean="0"/>
                <a:t>2014</a:t>
              </a:r>
              <a:endParaRPr lang="en-US" sz="3200"/>
            </a:p>
          </p:txBody>
        </p:sp>
      </p:grpSp>
      <p:grpSp>
        <p:nvGrpSpPr>
          <p:cNvPr id="14" name="Group 13"/>
          <p:cNvGrpSpPr/>
          <p:nvPr/>
        </p:nvGrpSpPr>
        <p:grpSpPr>
          <a:xfrm>
            <a:off x="1844357" y="6451342"/>
            <a:ext cx="2407762" cy="1092458"/>
            <a:chOff x="-2377281" y="5562600"/>
            <a:chExt cx="2407762" cy="1092458"/>
          </a:xfrm>
        </p:grpSpPr>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535" t="44417" r="42326" b="52393"/>
            <a:stretch/>
          </p:blipFill>
          <p:spPr bwMode="auto">
            <a:xfrm>
              <a:off x="-2377281" y="5562600"/>
              <a:ext cx="1752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042001" y="5577840"/>
              <a:ext cx="2072482" cy="1077218"/>
            </a:xfrm>
            <a:prstGeom prst="rect">
              <a:avLst/>
            </a:prstGeom>
            <a:noFill/>
          </p:spPr>
          <p:txBody>
            <a:bodyPr wrap="square" rtlCol="0">
              <a:spAutoFit/>
            </a:bodyPr>
            <a:lstStyle/>
            <a:p>
              <a:r>
                <a:rPr lang="en-US" sz="3200" smtClean="0"/>
                <a:t>Ngày em chào đời</a:t>
              </a:r>
              <a:endParaRPr lang="en-US" sz="3200"/>
            </a:p>
          </p:txBody>
        </p:sp>
      </p:grpSp>
      <p:grpSp>
        <p:nvGrpSpPr>
          <p:cNvPr id="4" name="Group 3"/>
          <p:cNvGrpSpPr/>
          <p:nvPr/>
        </p:nvGrpSpPr>
        <p:grpSpPr>
          <a:xfrm>
            <a:off x="6261159" y="4807357"/>
            <a:ext cx="1828800" cy="584775"/>
            <a:chOff x="7604919" y="8604945"/>
            <a:chExt cx="1828800" cy="584775"/>
          </a:xfrm>
        </p:grpSpPr>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736" t="37162" r="31067" b="60416"/>
            <a:stretch/>
          </p:blipFill>
          <p:spPr bwMode="auto">
            <a:xfrm>
              <a:off x="7604919" y="8653492"/>
              <a:ext cx="1828800" cy="46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971733" y="8604945"/>
              <a:ext cx="1095172" cy="584775"/>
            </a:xfrm>
            <a:prstGeom prst="rect">
              <a:avLst/>
            </a:prstGeom>
            <a:noFill/>
          </p:spPr>
          <p:txBody>
            <a:bodyPr wrap="none" rtlCol="0">
              <a:spAutoFit/>
            </a:bodyPr>
            <a:lstStyle/>
            <a:p>
              <a:r>
                <a:rPr lang="en-US" sz="3200" smtClean="0"/>
                <a:t>2018</a:t>
              </a:r>
              <a:endParaRPr lang="en-US" sz="3200"/>
            </a:p>
          </p:txBody>
        </p:sp>
      </p:grpSp>
      <p:grpSp>
        <p:nvGrpSpPr>
          <p:cNvPr id="6" name="Group 5"/>
          <p:cNvGrpSpPr/>
          <p:nvPr/>
        </p:nvGrpSpPr>
        <p:grpSpPr>
          <a:xfrm>
            <a:off x="10729119" y="4754879"/>
            <a:ext cx="1112520" cy="624840"/>
            <a:chOff x="9967119" y="8237220"/>
            <a:chExt cx="1112520" cy="624840"/>
          </a:xfrm>
        </p:grpSpPr>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636" t="44816" r="18089" b="51915"/>
            <a:stretch/>
          </p:blipFill>
          <p:spPr bwMode="auto">
            <a:xfrm>
              <a:off x="9967119" y="8237220"/>
              <a:ext cx="1112520" cy="62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043319" y="8304014"/>
              <a:ext cx="986167" cy="523220"/>
            </a:xfrm>
            <a:prstGeom prst="rect">
              <a:avLst/>
            </a:prstGeom>
            <a:noFill/>
          </p:spPr>
          <p:txBody>
            <a:bodyPr wrap="none" rtlCol="0">
              <a:spAutoFit/>
            </a:bodyPr>
            <a:lstStyle/>
            <a:p>
              <a:r>
                <a:rPr lang="en-US" sz="2800" smtClean="0"/>
                <a:t>2020</a:t>
              </a:r>
              <a:endParaRPr lang="en-US" sz="2800"/>
            </a:p>
          </p:txBody>
        </p:sp>
      </p:grpSp>
      <p:grpSp>
        <p:nvGrpSpPr>
          <p:cNvPr id="23" name="Group 22"/>
          <p:cNvGrpSpPr/>
          <p:nvPr/>
        </p:nvGrpSpPr>
        <p:grpSpPr>
          <a:xfrm>
            <a:off x="10009300" y="6466582"/>
            <a:ext cx="2514599" cy="954107"/>
            <a:chOff x="9966961" y="8502313"/>
            <a:chExt cx="2514599" cy="954107"/>
          </a:xfrm>
        </p:grpSpPr>
        <p:pic>
          <p:nvPicPr>
            <p:cNvPr id="2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636" t="44816" r="18089" b="51915"/>
            <a:stretch/>
          </p:blipFill>
          <p:spPr bwMode="auto">
            <a:xfrm>
              <a:off x="10111739" y="8517553"/>
              <a:ext cx="2246965" cy="88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9966961" y="8502313"/>
              <a:ext cx="2514599" cy="954107"/>
            </a:xfrm>
            <a:prstGeom prst="rect">
              <a:avLst/>
            </a:prstGeom>
            <a:noFill/>
          </p:spPr>
          <p:txBody>
            <a:bodyPr wrap="square" rtlCol="0">
              <a:spAutoFit/>
            </a:bodyPr>
            <a:lstStyle/>
            <a:p>
              <a:pPr algn="ctr"/>
              <a:r>
                <a:rPr lang="en-US" sz="2800" smtClean="0"/>
                <a:t>Bố được thăng chức,…</a:t>
              </a:r>
              <a:endParaRPr lang="en-US" sz="2800"/>
            </a:p>
          </p:txBody>
        </p:sp>
      </p:grpSp>
    </p:spTree>
    <p:extLst>
      <p:ext uri="{BB962C8B-B14F-4D97-AF65-F5344CB8AC3E}">
        <p14:creationId xmlns:p14="http://schemas.microsoft.com/office/powerpoint/2010/main" val="5252932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 HỌ HÀNG VÀ NHỮNG NGÀY KỈ NIỆM CỦA GIA ĐÌNH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T2)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sp>
        <p:nvSpPr>
          <p:cNvPr id="10" name="Rectangle 9"/>
          <p:cNvSpPr/>
          <p:nvPr/>
        </p:nvSpPr>
        <p:spPr>
          <a:xfrm>
            <a:off x="746918" y="1782783"/>
            <a:ext cx="3810002" cy="677108"/>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4. Vận dụng: </a:t>
            </a:r>
            <a:endParaRPr lang="en-US" sz="3800" b="1">
              <a:solidFill>
                <a:srgbClr val="FF0066"/>
              </a:solidFill>
              <a:latin typeface="Times New Roman" pitchFamily="18" charset="0"/>
              <a:cs typeface="Times New Roman" pitchFamily="18" charset="0"/>
            </a:endParaRPr>
          </a:p>
        </p:txBody>
      </p:sp>
      <p:sp>
        <p:nvSpPr>
          <p:cNvPr id="11" name="Rectangle 10"/>
          <p:cNvSpPr/>
          <p:nvPr/>
        </p:nvSpPr>
        <p:spPr>
          <a:xfrm>
            <a:off x="861218" y="2362200"/>
            <a:ext cx="14554201" cy="1261884"/>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    - Nếu em là bạn gái trong tình huống sau, em sẽ bày tỏ tình cảm và sự quan tâm đối với bố như thế nào?</a:t>
            </a:r>
            <a:endParaRPr lang="en-US" sz="3800" b="1">
              <a:solidFill>
                <a:srgbClr val="FF0066"/>
              </a:solidFill>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386" t="30110" r="10331" b="30890"/>
          <a:stretch/>
        </p:blipFill>
        <p:spPr bwMode="auto">
          <a:xfrm>
            <a:off x="7604919" y="3581400"/>
            <a:ext cx="8420100" cy="538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594519" y="4572000"/>
            <a:ext cx="6858001" cy="1261884"/>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 Tuyệt với quá! Con chúc mừng bố?</a:t>
            </a:r>
            <a:endParaRPr lang="en-US" sz="3800" b="1">
              <a:solidFill>
                <a:srgbClr val="0000CC"/>
              </a:solidFill>
              <a:latin typeface="Times New Roman" pitchFamily="18" charset="0"/>
              <a:cs typeface="Times New Roman" pitchFamily="18" charset="0"/>
            </a:endParaRPr>
          </a:p>
        </p:txBody>
      </p:sp>
      <p:sp>
        <p:nvSpPr>
          <p:cNvPr id="33" name="Rectangle 32"/>
          <p:cNvSpPr/>
          <p:nvPr/>
        </p:nvSpPr>
        <p:spPr>
          <a:xfrm>
            <a:off x="594518" y="6275485"/>
            <a:ext cx="6858001" cy="1261884"/>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    - Thế là bố có công việc mới rồi, con chúc mừng bố.</a:t>
            </a:r>
            <a:endParaRPr lang="en-US" sz="3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8627477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123211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 HỌ HÀNG VÀ NHỮNG NGÀY KỈ NIỆM CỦA GIA ĐÌNH (</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T2)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505" t="36666" r="3119" b="23111"/>
          <a:stretch/>
        </p:blipFill>
        <p:spPr bwMode="auto">
          <a:xfrm>
            <a:off x="1025006" y="1905000"/>
            <a:ext cx="14251507"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186507"/>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9828</TotalTime>
  <Words>547</Words>
  <Application>Microsoft Office PowerPoint</Application>
  <PresentationFormat>Custom</PresentationFormat>
  <Paragraphs>56</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minhkhanh.t93@gmail.com</cp:lastModifiedBy>
  <cp:revision>1169</cp:revision>
  <dcterms:created xsi:type="dcterms:W3CDTF">2008-09-09T22:52:10Z</dcterms:created>
  <dcterms:modified xsi:type="dcterms:W3CDTF">2025-12-28T12:34:55Z</dcterms:modified>
</cp:coreProperties>
</file>