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76" r:id="rId2"/>
    <p:sldId id="263" r:id="rId3"/>
    <p:sldId id="286" r:id="rId4"/>
    <p:sldId id="287" r:id="rId5"/>
    <p:sldId id="306" r:id="rId6"/>
    <p:sldId id="307" r:id="rId7"/>
    <p:sldId id="281" r:id="rId8"/>
    <p:sldId id="288" r:id="rId9"/>
    <p:sldId id="289" r:id="rId10"/>
    <p:sldId id="291" r:id="rId11"/>
    <p:sldId id="320" r:id="rId12"/>
    <p:sldId id="323" r:id="rId13"/>
    <p:sldId id="321" r:id="rId14"/>
    <p:sldId id="299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EA"/>
    <a:srgbClr val="000000"/>
    <a:srgbClr val="FFFFFF"/>
    <a:srgbClr val="F9B1BC"/>
    <a:srgbClr val="FFD6D8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70182" autoAdjust="0"/>
  </p:normalViewPr>
  <p:slideViewPr>
    <p:cSldViewPr snapToGrid="0">
      <p:cViewPr varScale="1">
        <p:scale>
          <a:sx n="51" d="100"/>
          <a:sy n="51" d="100"/>
        </p:scale>
        <p:origin x="120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842C0-8775-4FEA-B74B-2D1BD202588E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E3102-4418-4AFA-80E4-B298D41D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 </a:t>
            </a:r>
            <a:r>
              <a:rPr lang="vi-VN" dirty="0" smtClean="0"/>
              <a:t>Bài</a:t>
            </a:r>
            <a:r>
              <a:rPr lang="vi-VN" baseline="0" dirty="0" smtClean="0"/>
              <a:t> học này được chia thành 2 tiết.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</a:t>
            </a:r>
            <a:endParaRPr lang="vi-VN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2 con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2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Ở</a:t>
            </a:r>
            <a:r>
              <a:rPr lang="en-US" baseline="0" dirty="0" smtClean="0"/>
              <a:t> HĐ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phút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8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baseline="0" dirty="0" smtClean="0"/>
              <a:t> 3 ,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cháy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sàn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4 ,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tầng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tầng</a:t>
            </a:r>
            <a:r>
              <a:rPr lang="en-US" baseline="0" dirty="0" smtClean="0"/>
              <a:t>  .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hoạn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89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nháp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Xin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5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phóng</a:t>
            </a:r>
            <a:r>
              <a:rPr lang="en-US" baseline="0" dirty="0" smtClean="0"/>
              <a:t> to</a:t>
            </a:r>
          </a:p>
          <a:p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8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. Hai </a:t>
            </a:r>
            <a:r>
              <a:rPr lang="en-US" baseline="0" dirty="0" err="1" smtClean="0"/>
              <a:t>phut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 smtClean="0"/>
              <a:t>Hết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thời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gian</a:t>
            </a:r>
            <a:r>
              <a:rPr lang="en-US" sz="1600" baseline="0" dirty="0" smtClean="0"/>
              <a:t>. </a:t>
            </a:r>
            <a:r>
              <a:rPr lang="en-US" sz="1600" baseline="0" dirty="0" err="1" smtClean="0"/>
              <a:t>Về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vị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trí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mảnh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ghép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và</a:t>
            </a:r>
            <a:r>
              <a:rPr lang="en-US" sz="1600" baseline="0" dirty="0" smtClean="0"/>
              <a:t> chia </a:t>
            </a:r>
            <a:r>
              <a:rPr lang="en-US" sz="1600" baseline="0" dirty="0" err="1" smtClean="0"/>
              <a:t>sẻ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trong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nhóm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mảnh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ghép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nhé</a:t>
            </a:r>
            <a:endParaRPr lang="en-US" sz="1600" baseline="0" dirty="0" smtClean="0"/>
          </a:p>
          <a:p>
            <a:pPr marL="171450" indent="-171450">
              <a:buFontTx/>
              <a:buChar char="-"/>
            </a:pPr>
            <a:r>
              <a:rPr lang="en-US" sz="1600" baseline="0" dirty="0" err="1" smtClean="0"/>
              <a:t>Đại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diện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báo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cáo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kết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quả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làm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việc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của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mình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nào</a:t>
            </a:r>
            <a:r>
              <a:rPr lang="en-US" sz="1600" baseline="0" dirty="0" smtClean="0"/>
              <a:t>. </a:t>
            </a:r>
            <a:r>
              <a:rPr lang="en-US" sz="1600" baseline="0" dirty="0" err="1" smtClean="0"/>
              <a:t>Cả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lớp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nghẹ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vấn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và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giao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lưu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với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các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bạn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nhé</a:t>
            </a:r>
            <a:r>
              <a:rPr lang="en-US" sz="1600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sz="1600" baseline="0" dirty="0" err="1" smtClean="0"/>
              <a:t>Cô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mời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nhóm</a:t>
            </a:r>
            <a:r>
              <a:rPr lang="en-US" sz="1600" baseline="0" dirty="0" smtClean="0"/>
              <a:t> ….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sz="1600" baseline="0" dirty="0" err="1" smtClean="0"/>
              <a:t>Với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những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lời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nhận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xét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của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bạn</a:t>
            </a:r>
            <a:r>
              <a:rPr lang="en-US" sz="1600" baseline="0" dirty="0" smtClean="0"/>
              <a:t>, con </a:t>
            </a:r>
            <a:r>
              <a:rPr lang="en-US" sz="1600" baseline="0" dirty="0" err="1" smtClean="0"/>
              <a:t>cảm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thấy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thế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nao</a:t>
            </a:r>
            <a:r>
              <a:rPr lang="en-US" sz="1600" baseline="0" dirty="0" smtClean="0"/>
              <a:t>?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Con </a:t>
            </a:r>
            <a:r>
              <a:rPr lang="en-US" sz="1600" baseline="0" dirty="0" err="1" smtClean="0"/>
              <a:t>sẽ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phát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huy</a:t>
            </a:r>
            <a:r>
              <a:rPr lang="en-US" sz="1600" baseline="0" dirty="0" smtClean="0"/>
              <a:t>, </a:t>
            </a:r>
            <a:r>
              <a:rPr lang="en-US" sz="1600" baseline="0" dirty="0" err="1" smtClean="0"/>
              <a:t>khắc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phục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điều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đó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như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thế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nào</a:t>
            </a:r>
            <a:r>
              <a:rPr lang="en-US" sz="1600" baseline="0" dirty="0" smtClean="0"/>
              <a:t>. </a:t>
            </a:r>
          </a:p>
          <a:p>
            <a:endParaRPr lang="en-US" sz="1600" baseline="0" dirty="0" smtClean="0"/>
          </a:p>
          <a:p>
            <a:r>
              <a:rPr lang="en-US" sz="1600" baseline="0" dirty="0" err="1" smtClean="0"/>
              <a:t>Cô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mong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chờ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sự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tiến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bộ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của</a:t>
            </a:r>
            <a:r>
              <a:rPr lang="en-US" sz="1600" baseline="0" dirty="0" smtClean="0"/>
              <a:t> con. </a:t>
            </a:r>
            <a:r>
              <a:rPr lang="en-US" sz="1600" baseline="0" dirty="0" err="1" smtClean="0"/>
              <a:t>Lớp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mình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đánh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giá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cho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sự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quyết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tâm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của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bạn</a:t>
            </a:r>
            <a:r>
              <a:rPr lang="en-US" sz="1600" baseline="0" dirty="0" smtClean="0"/>
              <a:t> ( 5 </a:t>
            </a:r>
            <a:r>
              <a:rPr lang="en-US" sz="1600" baseline="0" dirty="0" err="1" smtClean="0"/>
              <a:t>sao</a:t>
            </a:r>
            <a:r>
              <a:rPr lang="en-US" sz="1600" baseline="0" dirty="0" smtClean="0"/>
              <a:t>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8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ạ. </a:t>
            </a:r>
            <a:r>
              <a:rPr lang="en-US" baseline="0" dirty="0" err="1" smtClean="0"/>
              <a:t>Nguy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 smtClean="0"/>
              <a:t>Hoạt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động</a:t>
            </a:r>
            <a:r>
              <a:rPr lang="en-US" sz="1600" baseline="0" dirty="0" smtClean="0"/>
              <a:t> 1 </a:t>
            </a:r>
            <a:r>
              <a:rPr lang="en-US" sz="1600" baseline="0" dirty="0" err="1" smtClean="0"/>
              <a:t>giúp</a:t>
            </a:r>
            <a:r>
              <a:rPr lang="en-US" sz="1600" baseline="0" dirty="0" smtClean="0"/>
              <a:t> con </a:t>
            </a:r>
            <a:r>
              <a:rPr lang="en-US" sz="1600" baseline="0" dirty="0" err="1" smtClean="0"/>
              <a:t>điều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gì</a:t>
            </a:r>
            <a:endParaRPr lang="en-US" sz="1600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hoan</a:t>
            </a:r>
            <a:r>
              <a:rPr lang="en-US" baseline="0" dirty="0" smtClean="0"/>
              <a:t>,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</a:t>
            </a:r>
            <a:r>
              <a:rPr lang="en-US" dirty="0" err="1" smtClean="0"/>
              <a:t>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con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Ở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hoạn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hoạn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Bây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giây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hại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3102-4418-4AFA-80E4-B298D41DA8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9;p14"/>
          <p:cNvPicPr preferRelativeResize="0"/>
          <p:nvPr/>
        </p:nvPicPr>
        <p:blipFill rotWithShape="1">
          <a:blip r:embed="rId3">
            <a:alphaModFix/>
          </a:blip>
          <a:srcRect l="14420" r="20486"/>
          <a:stretch/>
        </p:blipFill>
        <p:spPr>
          <a:xfrm>
            <a:off x="9852166" y="0"/>
            <a:ext cx="2337529" cy="411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8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86" y="3923678"/>
            <a:ext cx="1765791" cy="28394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21194D15-E41B-A938-401D-7A5E7507F583}"/>
              </a:ext>
            </a:extLst>
          </p:cNvPr>
          <p:cNvSpPr txBox="1"/>
          <p:nvPr/>
        </p:nvSpPr>
        <p:spPr>
          <a:xfrm>
            <a:off x="0" y="0"/>
            <a:ext cx="10288153" cy="1235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2800" b="1" spc="299" dirty="0" smtClean="0">
                <a:latin typeface="Arial" panose="020B0604020202020204" pitchFamily="34" charset="0"/>
                <a:cs typeface="Arial" panose="020B0604020202020204" pitchFamily="34" charset="0"/>
              </a:rPr>
              <a:t>BÀI 2: PHÒNG TRÁNH HỎA </a:t>
            </a:r>
            <a:r>
              <a:rPr lang="en-US" sz="2800" b="1" spc="299" dirty="0">
                <a:latin typeface="Arial" panose="020B0604020202020204" pitchFamily="34" charset="0"/>
                <a:cs typeface="Arial" panose="020B0604020202020204" pitchFamily="34" charset="0"/>
              </a:rPr>
              <a:t>HOẠN KHI Ở NHÀ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312" y="1442415"/>
            <a:ext cx="3824671" cy="4962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7137951" y="3923678"/>
            <a:ext cx="23718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TRANG 12</a:t>
            </a:r>
            <a:endParaRPr lang="vi-VN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231805" y="45144"/>
            <a:ext cx="3309844" cy="1489289"/>
            <a:chOff x="567466" y="912777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466" y="912777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325734" y="1188669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978779" y="189623"/>
            <a:ext cx="64700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39" y="1389952"/>
            <a:ext cx="9814561" cy="50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7F1D03-CF96-43A1-94DF-E7D051B287F9}"/>
              </a:ext>
            </a:extLst>
          </p:cNvPr>
          <p:cNvSpPr txBox="1"/>
          <p:nvPr/>
        </p:nvSpPr>
        <p:spPr>
          <a:xfrm>
            <a:off x="1028105" y="522979"/>
            <a:ext cx="2096698" cy="441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22744" y="1371600"/>
            <a:ext cx="65550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5613"/>
            <a:ext cx="3761658" cy="1427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7F1D03-CF96-43A1-94DF-E7D051B287F9}"/>
              </a:ext>
            </a:extLst>
          </p:cNvPr>
          <p:cNvSpPr txBox="1"/>
          <p:nvPr/>
        </p:nvSpPr>
        <p:spPr>
          <a:xfrm>
            <a:off x="935938" y="481996"/>
            <a:ext cx="247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837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7F1D03-CF96-43A1-94DF-E7D051B287F9}"/>
              </a:ext>
            </a:extLst>
          </p:cNvPr>
          <p:cNvSpPr txBox="1"/>
          <p:nvPr/>
        </p:nvSpPr>
        <p:spPr>
          <a:xfrm>
            <a:off x="1028105" y="522979"/>
            <a:ext cx="2096698" cy="441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61" y="1755063"/>
            <a:ext cx="9080007" cy="2439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99" y="4343400"/>
            <a:ext cx="8770169" cy="24253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52127" y="100721"/>
            <a:ext cx="57727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5613"/>
            <a:ext cx="3309844" cy="1255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7F1D03-CF96-43A1-94DF-E7D051B287F9}"/>
              </a:ext>
            </a:extLst>
          </p:cNvPr>
          <p:cNvSpPr txBox="1"/>
          <p:nvPr/>
        </p:nvSpPr>
        <p:spPr>
          <a:xfrm>
            <a:off x="935939" y="481996"/>
            <a:ext cx="209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702696" y="1161258"/>
            <a:ext cx="114893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Mọi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xét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ứng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7F1D03-CF96-43A1-94DF-E7D051B287F9}"/>
              </a:ext>
            </a:extLst>
          </p:cNvPr>
          <p:cNvSpPr txBox="1"/>
          <p:nvPr/>
        </p:nvSpPr>
        <p:spPr>
          <a:xfrm>
            <a:off x="1028105" y="522979"/>
            <a:ext cx="2096698" cy="441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29" y="1066800"/>
            <a:ext cx="9220200" cy="2888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029" y="3852040"/>
            <a:ext cx="8930640" cy="2764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519815" y="957576"/>
            <a:ext cx="114893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Mọi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xét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ứng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2127" y="100721"/>
            <a:ext cx="57727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C5D2D-D039-4AB6-AA00-D3310D94C5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5613"/>
            <a:ext cx="3309844" cy="1255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7F1D03-CF96-43A1-94DF-E7D051B287F9}"/>
              </a:ext>
            </a:extLst>
          </p:cNvPr>
          <p:cNvSpPr txBox="1"/>
          <p:nvPr/>
        </p:nvSpPr>
        <p:spPr>
          <a:xfrm>
            <a:off x="935939" y="481996"/>
            <a:ext cx="209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033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891343" y="209980"/>
            <a:ext cx="449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</a:rPr>
              <a:t>Trò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chơi</a:t>
            </a:r>
            <a:r>
              <a:rPr lang="en-US" sz="2800" b="1" dirty="0" smtClean="0">
                <a:solidFill>
                  <a:srgbClr val="00B050"/>
                </a:solidFill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</a:rPr>
              <a:t>Hỏi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đáp</a:t>
            </a:r>
            <a:r>
              <a:rPr lang="en-US" sz="2800" b="1" dirty="0" smtClean="0">
                <a:solidFill>
                  <a:srgbClr val="00B050"/>
                </a:solidFill>
              </a:rPr>
              <a:t> 1 </a:t>
            </a:r>
            <a:r>
              <a:rPr lang="en-US" sz="2800" b="1" dirty="0" err="1" smtClean="0">
                <a:solidFill>
                  <a:srgbClr val="00B050"/>
                </a:solidFill>
              </a:rPr>
              <a:t>phút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9361" y="2556438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3482222" y="690711"/>
            <a:ext cx="7046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 smtClean="0">
                <a:solidFill>
                  <a:schemeClr val="bg2"/>
                </a:solidFill>
              </a:rPr>
              <a:t>Luật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chơi</a:t>
            </a:r>
            <a:r>
              <a:rPr lang="en-US" sz="2800" i="1" dirty="0" smtClean="0">
                <a:solidFill>
                  <a:schemeClr val="bg2"/>
                </a:solidFill>
              </a:rPr>
              <a:t>: </a:t>
            </a:r>
            <a:r>
              <a:rPr lang="en-US" sz="2800" i="1" dirty="0" err="1" smtClean="0">
                <a:solidFill>
                  <a:schemeClr val="bg2"/>
                </a:solidFill>
              </a:rPr>
              <a:t>Với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mỗi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câu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hỏi</a:t>
            </a:r>
            <a:r>
              <a:rPr lang="en-US" sz="2800" i="1" dirty="0" smtClean="0">
                <a:solidFill>
                  <a:schemeClr val="bg2"/>
                </a:solidFill>
              </a:rPr>
              <a:t>, </a:t>
            </a:r>
            <a:r>
              <a:rPr lang="en-US" sz="2800" i="1" dirty="0" err="1" smtClean="0">
                <a:solidFill>
                  <a:schemeClr val="bg2"/>
                </a:solidFill>
              </a:rPr>
              <a:t>các</a:t>
            </a:r>
            <a:r>
              <a:rPr lang="en-US" sz="2800" i="1" dirty="0" smtClean="0">
                <a:solidFill>
                  <a:schemeClr val="bg2"/>
                </a:solidFill>
              </a:rPr>
              <a:t> con </a:t>
            </a:r>
            <a:r>
              <a:rPr lang="en-US" sz="2800" i="1" dirty="0" err="1" smtClean="0">
                <a:solidFill>
                  <a:schemeClr val="bg2"/>
                </a:solidFill>
              </a:rPr>
              <a:t>có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thời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gian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vừa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hỏi</a:t>
            </a:r>
            <a:r>
              <a:rPr lang="en-US" sz="2800" i="1" dirty="0">
                <a:solidFill>
                  <a:schemeClr val="bg2"/>
                </a:solidFill>
              </a:rPr>
              <a:t>,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vừa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trả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lời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trong</a:t>
            </a:r>
            <a:r>
              <a:rPr lang="en-US" sz="2800" i="1" dirty="0" smtClean="0">
                <a:solidFill>
                  <a:schemeClr val="bg2"/>
                </a:solidFill>
              </a:rPr>
              <a:t> </a:t>
            </a:r>
            <a:r>
              <a:rPr lang="en-US" sz="2800" i="1" dirty="0" err="1" smtClean="0">
                <a:solidFill>
                  <a:schemeClr val="bg2"/>
                </a:solidFill>
              </a:rPr>
              <a:t>vòng</a:t>
            </a:r>
            <a:r>
              <a:rPr lang="en-US" sz="2800" i="1" dirty="0" smtClean="0">
                <a:solidFill>
                  <a:schemeClr val="bg2"/>
                </a:solidFill>
              </a:rPr>
              <a:t> 1 </a:t>
            </a:r>
            <a:r>
              <a:rPr lang="en-US" sz="2800" i="1" dirty="0" err="1" smtClean="0">
                <a:solidFill>
                  <a:schemeClr val="bg2"/>
                </a:solidFill>
              </a:rPr>
              <a:t>phút</a:t>
            </a:r>
            <a:r>
              <a:rPr lang="vi-VN" sz="2800" i="1" dirty="0" smtClean="0">
                <a:solidFill>
                  <a:schemeClr val="bg2"/>
                </a:solidFill>
              </a:rPr>
              <a:t>.</a:t>
            </a:r>
            <a:endParaRPr lang="vi-VN" sz="2800" i="1" dirty="0">
              <a:solidFill>
                <a:schemeClr val="bg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0" y="115613"/>
            <a:ext cx="3309844" cy="1489289"/>
            <a:chOff x="567466" y="1127727"/>
            <a:chExt cx="2816950" cy="148928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466" y="1127727"/>
              <a:ext cx="2816950" cy="148928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6" y="1749568"/>
            <a:ext cx="3372373" cy="2597714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8939018" y="1749568"/>
            <a:ext cx="2726855" cy="1468171"/>
          </a:xfrm>
          <a:prstGeom prst="cloudCallout">
            <a:avLst>
              <a:gd name="adj1" fmla="val -43439"/>
              <a:gd name="adj2" fmla="val 88286"/>
            </a:avLst>
          </a:prstGeom>
          <a:solidFill>
            <a:srgbClr val="F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Tranh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6, </a:t>
            </a:r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nhỏ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đang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làm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gì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9677399" y="3483808"/>
            <a:ext cx="2514601" cy="1850192"/>
          </a:xfrm>
          <a:prstGeom prst="cloudCallout">
            <a:avLst>
              <a:gd name="adj1" fmla="val -72789"/>
              <a:gd name="adj2" fmla="val -32345"/>
            </a:avLst>
          </a:prstGeom>
          <a:solidFill>
            <a:srgbClr val="F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nhận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xét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gì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về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thoát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hiểm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của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ấy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309844" y="1644818"/>
            <a:ext cx="3186206" cy="1838990"/>
          </a:xfrm>
          <a:prstGeom prst="cloudCallout">
            <a:avLst>
              <a:gd name="adj1" fmla="val 52163"/>
              <a:gd name="adj2" fmla="val 68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+ </a:t>
            </a: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đang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tìm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lối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thoát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hiểm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cầu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thang </a:t>
            </a:r>
            <a:r>
              <a:rPr lang="en-US" sz="2000" dirty="0" err="1">
                <a:solidFill>
                  <a:srgbClr val="FF0000"/>
                </a:solidFill>
              </a:rPr>
              <a:t>bộ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/>
          </a:p>
        </p:txBody>
      </p:sp>
      <p:sp>
        <p:nvSpPr>
          <p:cNvPr id="25" name="Cloud Callout 24"/>
          <p:cNvSpPr/>
          <p:nvPr/>
        </p:nvSpPr>
        <p:spPr>
          <a:xfrm>
            <a:off x="1827694" y="4230609"/>
            <a:ext cx="3621642" cy="2227341"/>
          </a:xfrm>
          <a:prstGeom prst="cloudCallout">
            <a:avLst>
              <a:gd name="adj1" fmla="val 78731"/>
              <a:gd name="adj2" fmla="val -450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0000"/>
                </a:solidFill>
              </a:rPr>
              <a:t>+ </a:t>
            </a:r>
            <a:r>
              <a:rPr lang="en-US" sz="2000" dirty="0" err="1" smtClean="0">
                <a:solidFill>
                  <a:srgbClr val="FF0000"/>
                </a:solidFill>
              </a:rPr>
              <a:t>Cách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thoát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hiểm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của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rất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đúng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vì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tớ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</a:t>
            </a:r>
            <a:r>
              <a:rPr lang="en-US" sz="2000" dirty="0">
                <a:solidFill>
                  <a:srgbClr val="FF0000"/>
                </a:solidFill>
              </a:rPr>
              <a:t> vi </a:t>
            </a:r>
            <a:r>
              <a:rPr lang="en-US" sz="2000" dirty="0" err="1">
                <a:solidFill>
                  <a:srgbClr val="FF0000"/>
                </a:solidFill>
              </a:rPr>
              <a:t>tớ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biết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khi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cháy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không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được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đi</a:t>
            </a:r>
            <a:r>
              <a:rPr lang="en-US" sz="2000" dirty="0">
                <a:solidFill>
                  <a:srgbClr val="FF0000"/>
                </a:solidFill>
              </a:rPr>
              <a:t> thang </a:t>
            </a:r>
            <a:r>
              <a:rPr lang="en-US" sz="2000" dirty="0" err="1">
                <a:solidFill>
                  <a:srgbClr val="FF0000"/>
                </a:solidFill>
              </a:rPr>
              <a:t>máy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0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3309844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897162" y="137396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A4A293-9F51-D3EF-A789-262541BBE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94" y="1754093"/>
            <a:ext cx="6129540" cy="3522532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816997" y="134356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37160" y="1343564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7085" y="404573"/>
            <a:ext cx="3309844" cy="1489289"/>
            <a:chOff x="567466" y="1127727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466" y="1127727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897162" y="137396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22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62364" y="1534433"/>
            <a:ext cx="4384725" cy="50027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22935" y="1992176"/>
            <a:ext cx="6724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3309844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99627" y="88760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Quan sát tranh và trả lời câu hỏi: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6988629" y="2019478"/>
            <a:ext cx="47287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1. </a:t>
            </a:r>
            <a:r>
              <a:rPr lang="en-US" sz="2800" b="1" dirty="0" err="1" smtClean="0">
                <a:solidFill>
                  <a:srgbClr val="00B050"/>
                </a:solidFill>
              </a:rPr>
              <a:t>Tranh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7034349" y="3151349"/>
            <a:ext cx="47287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</a:rPr>
              <a:t>Điều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xảy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mỗi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bức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tranh</a:t>
            </a:r>
            <a:r>
              <a:rPr lang="en-US" sz="2800" b="1" dirty="0" smtClean="0">
                <a:solidFill>
                  <a:srgbClr val="00B050"/>
                </a:solidFill>
              </a:rPr>
              <a:t> 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7080069" y="4805012"/>
            <a:ext cx="47287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3</a:t>
            </a:r>
            <a:r>
              <a:rPr lang="en-US" sz="2800" b="1" dirty="0" smtClean="0">
                <a:solidFill>
                  <a:srgbClr val="00B050"/>
                </a:solidFill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</a:rPr>
              <a:t>Những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nguyên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nhân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dẫn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đến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cháy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nhà</a:t>
            </a:r>
            <a:r>
              <a:rPr lang="en-US" sz="2800" b="1" dirty="0" smtClean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2" y="2019478"/>
            <a:ext cx="5886450" cy="1819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25" y="4214812"/>
            <a:ext cx="59531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56479" y="203128"/>
            <a:ext cx="3309844" cy="1489289"/>
            <a:chOff x="388218" y="92628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218" y="92628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260888" y="141264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12192000" y="4062337"/>
            <a:ext cx="16722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Nhóm</a:t>
            </a:r>
            <a:r>
              <a:rPr lang="en-US" b="1" dirty="0" smtClean="0">
                <a:solidFill>
                  <a:srgbClr val="000000"/>
                </a:solidFill>
              </a:rPr>
              <a:t> 3, 6, 9</a:t>
            </a:r>
            <a:endParaRPr lang="vi-VN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7461" y="4358639"/>
            <a:ext cx="2087880" cy="20728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7280" y="4514932"/>
            <a:ext cx="563880" cy="6057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9488" y="4514932"/>
            <a:ext cx="563880" cy="6057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0769" y="5706725"/>
            <a:ext cx="563880" cy="6057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12977" y="5706725"/>
            <a:ext cx="563880" cy="6057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749" y="3352471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89760" y="3692216"/>
            <a:ext cx="0" cy="666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85435" y="476722"/>
            <a:ext cx="41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trí</a:t>
            </a:r>
            <a:r>
              <a:rPr lang="en-US" sz="2800" dirty="0" smtClean="0"/>
              <a:t>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sâu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023860" y="993038"/>
            <a:ext cx="0" cy="666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44440" y="1674702"/>
            <a:ext cx="6248400" cy="47108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79720" y="2169874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TRANH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29500" y="2169874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TRANH 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418599" y="2126480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TRANH 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79720" y="3546307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TRANH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29500" y="3546307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TRANH 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418599" y="3502913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TRANH 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31055" y="5058047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TRANH 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469934" y="5014653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TRANH 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459980" y="5012326"/>
            <a:ext cx="1508760" cy="8365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53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299279" y="794926"/>
            <a:ext cx="4153777" cy="26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3309844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99627" y="88760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Quan sát tranh và trả lời câu hỏi: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6988629" y="2019478"/>
            <a:ext cx="47287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1. </a:t>
            </a:r>
            <a:r>
              <a:rPr lang="en-US" sz="2800" b="1" dirty="0" err="1" smtClean="0">
                <a:solidFill>
                  <a:srgbClr val="00B050"/>
                </a:solidFill>
              </a:rPr>
              <a:t>Tranh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7080069" y="3151349"/>
            <a:ext cx="47287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</a:rPr>
              <a:t>Điều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xảy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mỗi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bức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tranh</a:t>
            </a:r>
            <a:r>
              <a:rPr lang="en-US" sz="2800" b="1" dirty="0" smtClean="0">
                <a:solidFill>
                  <a:srgbClr val="00B050"/>
                </a:solidFill>
              </a:rPr>
              <a:t> 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7080069" y="4805012"/>
            <a:ext cx="47287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3</a:t>
            </a:r>
            <a:r>
              <a:rPr lang="en-US" sz="2800" b="1" dirty="0" smtClean="0">
                <a:solidFill>
                  <a:srgbClr val="00B050"/>
                </a:solidFill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</a:rPr>
              <a:t>Nguyên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nhân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dẫn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đến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cháy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nhà</a:t>
            </a:r>
            <a:r>
              <a:rPr lang="en-US" sz="2800" b="1" dirty="0" smtClean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2" y="2019478"/>
            <a:ext cx="5886450" cy="1819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25" y="4214812"/>
            <a:ext cx="59531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57247" y="139625"/>
            <a:ext cx="3309844" cy="1489289"/>
            <a:chOff x="388877" y="862779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877" y="862779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206457" y="1282250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375217" y="552299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Quan sát tranh và trả lời câu hỏi: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59C8F2-3E8C-40EA-B7E6-2F822B243970}"/>
              </a:ext>
            </a:extLst>
          </p:cNvPr>
          <p:cNvSpPr txBox="1"/>
          <p:nvPr/>
        </p:nvSpPr>
        <p:spPr>
          <a:xfrm>
            <a:off x="569826" y="4861271"/>
            <a:ext cx="2787328" cy="16312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Đốt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rác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gần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đống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rơm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vật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cháy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Ngọn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lửa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bùng</a:t>
            </a:r>
            <a:r>
              <a:rPr lang="en-US" sz="2000" dirty="0" smtClean="0">
                <a:solidFill>
                  <a:srgbClr val="000000"/>
                </a:solidFill>
              </a:rPr>
              <a:t> to </a:t>
            </a:r>
            <a:r>
              <a:rPr lang="en-US" sz="2000" dirty="0" err="1" smtClean="0">
                <a:solidFill>
                  <a:srgbClr val="000000"/>
                </a:solidFill>
              </a:rPr>
              <a:t>cháy</a:t>
            </a:r>
            <a:r>
              <a:rPr lang="en-US" sz="2000" dirty="0" smtClean="0">
                <a:solidFill>
                  <a:srgbClr val="000000"/>
                </a:solidFill>
              </a:rPr>
              <a:t> sang </a:t>
            </a:r>
            <a:r>
              <a:rPr lang="en-US" sz="2000" dirty="0" err="1" smtClean="0">
                <a:solidFill>
                  <a:srgbClr val="000000"/>
                </a:solidFill>
              </a:rPr>
              <a:t>đống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rơm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cháy</a:t>
            </a:r>
            <a:r>
              <a:rPr lang="en-US" sz="2000" dirty="0" smtClean="0">
                <a:solidFill>
                  <a:srgbClr val="000000"/>
                </a:solidFill>
              </a:rPr>
              <a:t> sang </a:t>
            </a:r>
            <a:r>
              <a:rPr lang="en-US" sz="2000" dirty="0" err="1" smtClean="0">
                <a:solidFill>
                  <a:srgbClr val="000000"/>
                </a:solidFill>
              </a:rPr>
              <a:t>nhà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vi-VN" sz="2000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59C8F2-3E8C-40EA-B7E6-2F822B243970}"/>
              </a:ext>
            </a:extLst>
          </p:cNvPr>
          <p:cNvSpPr txBox="1"/>
          <p:nvPr/>
        </p:nvSpPr>
        <p:spPr>
          <a:xfrm>
            <a:off x="3448595" y="4861271"/>
            <a:ext cx="2664821" cy="10156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Dùng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quá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nhiều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thiết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gây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quá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tải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chập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cháy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đường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điện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vi-VN" sz="2000" dirty="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59C8F2-3E8C-40EA-B7E6-2F822B243970}"/>
              </a:ext>
            </a:extLst>
          </p:cNvPr>
          <p:cNvSpPr txBox="1"/>
          <p:nvPr/>
        </p:nvSpPr>
        <p:spPr>
          <a:xfrm>
            <a:off x="6389776" y="4894557"/>
            <a:ext cx="2623594" cy="16312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Vừa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sạc</a:t>
            </a:r>
            <a:r>
              <a:rPr lang="en-US" sz="2000" dirty="0" smtClean="0">
                <a:solidFill>
                  <a:srgbClr val="000000"/>
                </a:solidFill>
              </a:rPr>
              <a:t> pin </a:t>
            </a:r>
            <a:r>
              <a:rPr lang="en-US" sz="2000" dirty="0" err="1" smtClean="0">
                <a:solidFill>
                  <a:srgbClr val="000000"/>
                </a:solidFill>
              </a:rPr>
              <a:t>vừa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sử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dụng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điện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thoai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gây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nổ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điện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thoại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cháy</a:t>
            </a:r>
            <a:r>
              <a:rPr lang="en-US" sz="2000" dirty="0" smtClean="0">
                <a:solidFill>
                  <a:srgbClr val="000000"/>
                </a:solidFill>
              </a:rPr>
              <a:t> sang </a:t>
            </a:r>
            <a:r>
              <a:rPr lang="en-US" sz="2000" dirty="0" err="1" smtClean="0">
                <a:solidFill>
                  <a:srgbClr val="000000"/>
                </a:solidFill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vật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gần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đó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vi-VN" sz="2000" dirty="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59C8F2-3E8C-40EA-B7E6-2F822B243970}"/>
              </a:ext>
            </a:extLst>
          </p:cNvPr>
          <p:cNvSpPr txBox="1"/>
          <p:nvPr/>
        </p:nvSpPr>
        <p:spPr>
          <a:xfrm>
            <a:off x="9289730" y="4894557"/>
            <a:ext cx="2506029" cy="163121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Để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các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chất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lỏng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cực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kì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cháy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xăng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sơn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gần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bếp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lửa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rất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nguy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hiểm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dễ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gây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cháy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vi-VN" sz="2000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24" y="1519831"/>
            <a:ext cx="2878771" cy="2861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172" y="1628914"/>
            <a:ext cx="2728604" cy="292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053" y="1604926"/>
            <a:ext cx="2662317" cy="2951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3739" y="1628914"/>
            <a:ext cx="2722020" cy="27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3309844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99627" y="88760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Quan sát tranh và trả lời câu hỏi: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773525" y="5247214"/>
            <a:ext cx="1067978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Ngoài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</a:rPr>
              <a:t>, con </a:t>
            </a:r>
            <a:r>
              <a:rPr lang="en-US" sz="2800" dirty="0" err="1" smtClean="0">
                <a:solidFill>
                  <a:srgbClr val="0070C0"/>
                </a:solidFill>
              </a:rPr>
              <a:t>còn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nào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gây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cháy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773525" y="5370727"/>
            <a:ext cx="1067978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gặp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tình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huống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4 </a:t>
            </a:r>
            <a:r>
              <a:rPr lang="en-US" sz="2800" dirty="0" err="1" smtClean="0">
                <a:solidFill>
                  <a:srgbClr val="0070C0"/>
                </a:solidFill>
              </a:rPr>
              <a:t>bức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tranh</a:t>
            </a:r>
            <a:r>
              <a:rPr lang="en-US" sz="2800" dirty="0" smtClean="0">
                <a:solidFill>
                  <a:srgbClr val="0070C0"/>
                </a:solidFill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</a:rPr>
              <a:t>sẽ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24" y="1641751"/>
            <a:ext cx="2878771" cy="28617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172" y="1628914"/>
            <a:ext cx="2728604" cy="2927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053" y="1604926"/>
            <a:ext cx="2662317" cy="2951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3739" y="1628914"/>
            <a:ext cx="2722020" cy="27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-118715" y="206453"/>
            <a:ext cx="3309844" cy="1489289"/>
            <a:chOff x="567466" y="1127727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466" y="1127727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50408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876929" y="69293"/>
            <a:ext cx="64700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739" y="2072097"/>
            <a:ext cx="7827391" cy="4637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1" y="1486192"/>
            <a:ext cx="1117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thiệt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do </a:t>
            </a:r>
            <a:r>
              <a:rPr lang="en-US" sz="2800" dirty="0" err="1"/>
              <a:t>hỏa</a:t>
            </a:r>
            <a:r>
              <a:rPr lang="en-US" sz="2800" dirty="0"/>
              <a:t> </a:t>
            </a:r>
            <a:r>
              <a:rPr lang="en-US" sz="2800" dirty="0" err="1"/>
              <a:t>hoạn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4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1135</Words>
  <Application>Microsoft Office PowerPoint</Application>
  <PresentationFormat>Widescreen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minhkhanh.t93@gmail.com</cp:lastModifiedBy>
  <cp:revision>156</cp:revision>
  <dcterms:created xsi:type="dcterms:W3CDTF">2021-06-11T02:39:36Z</dcterms:created>
  <dcterms:modified xsi:type="dcterms:W3CDTF">2025-12-28T12:48:48Z</dcterms:modified>
</cp:coreProperties>
</file>