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81" r:id="rId3"/>
    <p:sldId id="456" r:id="rId4"/>
    <p:sldId id="457" r:id="rId5"/>
    <p:sldId id="458" r:id="rId6"/>
    <p:sldId id="459" r:id="rId7"/>
    <p:sldId id="477" r:id="rId8"/>
    <p:sldId id="461" r:id="rId9"/>
    <p:sldId id="478" r:id="rId10"/>
    <p:sldId id="463" r:id="rId11"/>
    <p:sldId id="464" r:id="rId12"/>
    <p:sldId id="465" r:id="rId13"/>
    <p:sldId id="467" r:id="rId14"/>
    <p:sldId id="469" r:id="rId15"/>
    <p:sldId id="470" r:id="rId16"/>
    <p:sldId id="471" r:id="rId17"/>
  </p:sldIdLst>
  <p:sldSz cx="16276638" cy="9144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672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9350-700E-4B0C-A3E5-C1D9554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FB096-5C12-4D67-9A50-27E1F7F9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4A05-0477-4D9E-A8DB-731A2BD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CB5D-2637-421C-B549-485DE900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9F00F-B768-4068-B350-E434E40B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8781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F497-ADE5-44AD-9B5C-12C5D94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E7B7-14A7-4AEE-A40D-9DFA2CA5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D514-E1C1-4667-91D0-8A7B2C5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63D8-9E4F-43DA-8B36-53E5D440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707D3-F83F-45BB-86AA-F8CDC32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3337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43F2-68F2-451B-936B-7E740A9E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29C5-A859-4AC2-B016-6B053451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9A62-E802-4D13-8A76-2A76464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9199-291E-44A7-BED3-C6263BAC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A6BC-FCBB-4D8C-AA6A-EA9B8E2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4440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10B5-DB23-4E33-B736-16165740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0811-2C17-492A-BE42-FB301509C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FA9F3-2A5C-4E0E-B47B-0E6381F1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31903-ED01-49C1-A7AE-569F4B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63C52-21EF-4DC5-BA8A-FB768738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D0B79-BF35-4E75-B826-37157BC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4563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DE74-8031-4332-8E16-3409E2C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DC92-24BF-48A5-AB77-35421E2D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0D8D8-D2AD-4D40-A50E-F5FDC976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79F8E-2343-4787-8CB2-CA9F4B1B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71229-BFD5-4122-8DEB-286482231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D559C-289E-406C-A9F8-0B8D213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DC19D-B160-4B22-B4E6-7B87291F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00B05-62D7-4898-9CC6-471BC029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3654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807E-ECD4-4B27-A799-A2062721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F5F57-B950-4801-9F75-A326E47F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A790C-CE61-4CFE-9EC7-F541DC9F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BEF2D-B19A-48C9-BB06-72983D20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799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0122E-0E2E-46B0-A3DC-0A42EC8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A9ECA-94A7-4F30-A71D-D8716A85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885A-E635-4E4B-91BD-42210EBB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1239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D3D8-330B-40CF-BAA1-832D9582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54ED-B6B5-49DC-ADF0-8B0B36B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6CEA5-8091-4C7C-B74E-6705BC2E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83EA5-A629-487C-9BE5-597FDEF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0DD7-D414-4006-910E-3BF43BA7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D499A-5565-4E7B-A65F-AF9E5A1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626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9340-D308-4C9F-BFD3-B349FE80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6672E-850B-4ADC-8B76-F56BB091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21A86-6D7D-4587-A214-3230EB88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91C2F-4234-4789-AE81-88F08EEE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54AAD-31FB-4CD5-B625-1A83C7D3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39D6-E2CC-453D-A3DD-C7275902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3909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7A70-5DF0-4706-BE97-83CEB607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9E524-5B41-4E0F-B34D-657C6152F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EED4-FE8F-471A-B4C5-9F11D917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D0A23-611E-4FF7-A46E-75C1BA08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4916-7F47-4A0E-AFCA-3213F13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8380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3A9D7-7BB4-4421-88D5-027FE48D1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12F70-FBF9-4564-8CBD-5D21E165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64B2-7A17-4FC3-95C7-182EBA99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C72C-44BD-44E1-9058-C64C8CB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DA14B-2151-42B8-A27C-F14E1DA4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272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3B65D-6905-4436-B008-309F558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8471-A023-4997-A3CC-A775C027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CE99-F86D-4D30-93D0-B7BCB2BE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28/12/2025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6C23-6405-4FA7-87DB-C944DB973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9DC0-A053-4865-B989-7CF0C003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57A8006-39EA-4140-901F-623280A8A79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390" y="287131"/>
            <a:ext cx="1338665" cy="13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emf"/><Relationship Id="rId5" Type="http://schemas.openxmlformats.org/officeDocument/2006/relationships/image" Target="../media/image11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64688"/>
            <a:ext cx="16256000" cy="2569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333" dirty="0" err="1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Tự</a:t>
            </a:r>
            <a:r>
              <a:rPr lang="en-US" altLang="zh-CN" sz="5333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nhiên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xã</a:t>
            </a:r>
            <a:r>
              <a:rPr lang="en-US" altLang="zh-CN" sz="5333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hội</a:t>
            </a:r>
            <a:endParaRPr lang="en-US" altLang="zh-CN" sz="5333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P001 4 hang 1 ô ly" panose="020B0603050302020204" pitchFamily="34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0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5.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kết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nối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với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cộng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đồng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1)</a:t>
            </a:r>
            <a:endParaRPr lang="en-US" sz="5333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023" y="6200423"/>
            <a:ext cx="897467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6683039" y="7900369"/>
            <a:ext cx="1763888" cy="17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46927" y="4165600"/>
            <a:ext cx="948267" cy="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402126" y="6000805"/>
            <a:ext cx="1705468" cy="181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402126" y="6047680"/>
            <a:ext cx="1705468" cy="181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970" y="7402295"/>
            <a:ext cx="897467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2998" y="2952668"/>
            <a:ext cx="897467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0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7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9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D9190D1-238D-4720-A00C-6B75C4721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3" y="0"/>
            <a:ext cx="16287751" cy="9144000"/>
          </a:xfrm>
          <a:prstGeom prst="rect">
            <a:avLst/>
          </a:prstGeom>
        </p:spPr>
      </p:pic>
      <p:sp>
        <p:nvSpPr>
          <p:cNvPr id="92" name="Speech Bubble: Rectangle with Corners Rounded 91">
            <a:extLst>
              <a:ext uri="{FF2B5EF4-FFF2-40B4-BE49-F238E27FC236}">
                <a16:creationId xmlns:a16="http://schemas.microsoft.com/office/drawing/2014/main" id="{8B0C9DB5-8CD6-4719-A8BF-0D763BF9207A}"/>
              </a:ext>
            </a:extLst>
          </p:cNvPr>
          <p:cNvSpPr/>
          <p:nvPr/>
        </p:nvSpPr>
        <p:spPr>
          <a:xfrm>
            <a:off x="1527547" y="0"/>
            <a:ext cx="13058985" cy="3584968"/>
          </a:xfrm>
          <a:prstGeom prst="wedgeRoundRectCallout">
            <a:avLst>
              <a:gd name="adj1" fmla="val 1925"/>
              <a:gd name="adj2" fmla="val 66619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dirty="0">
                <a:solidFill>
                  <a:srgbClr val="00B050"/>
                </a:solidFill>
                <a:latin typeface="+mj-lt"/>
                <a:cs typeface="Baloo" panose="03080902040302020200" pitchFamily="66" charset="0"/>
              </a:rPr>
              <a:t>Những hoạt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B050"/>
                </a:solidFill>
                <a:latin typeface="+mj-lt"/>
                <a:cs typeface="Baloo" panose="03080902040302020200" pitchFamily="66" charset="0"/>
              </a:rPr>
              <a:t>thể hi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4000" dirty="0">
                <a:solidFill>
                  <a:srgbClr val="00B050"/>
                </a:solidFill>
                <a:latin typeface="+mj-lt"/>
                <a:cs typeface="Baloo" panose="03080902040302020200" pitchFamily="66" charset="0"/>
              </a:rPr>
              <a:t>n sự quan tâm, đùm bọc, yêu thương đồng bào bằng việc giúp đỡ, chia sẻ một phần của mình với những người có hoàn cảnh khó kh</a:t>
            </a:r>
            <a:r>
              <a:rPr lang="en-US" sz="4000" dirty="0">
                <a:solidFill>
                  <a:srgbClr val="00B050"/>
                </a:solidFill>
                <a:latin typeface="+mj-lt"/>
                <a:cs typeface="Baloo" panose="03080902040302020200" pitchFamily="66" charset="0"/>
              </a:rPr>
              <a:t>ă</a:t>
            </a:r>
            <a:r>
              <a:rPr lang="vi-VN" sz="4000" dirty="0">
                <a:solidFill>
                  <a:srgbClr val="00B050"/>
                </a:solidFill>
                <a:latin typeface="+mj-lt"/>
                <a:cs typeface="Baloo" panose="03080902040302020200" pitchFamily="66" charset="0"/>
              </a:rPr>
              <a:t>n hơn.</a:t>
            </a:r>
            <a:endParaRPr lang="en-US" sz="4000" dirty="0">
              <a:solidFill>
                <a:srgbClr val="00B050"/>
              </a:solidFill>
              <a:latin typeface="+mj-lt"/>
              <a:cs typeface="Baloo" panose="03080902040302020200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D2850B-539B-4B46-B293-294951F2B744}"/>
              </a:ext>
            </a:extLst>
          </p:cNvPr>
          <p:cNvGrpSpPr/>
          <p:nvPr/>
        </p:nvGrpSpPr>
        <p:grpSpPr>
          <a:xfrm>
            <a:off x="6274666" y="3882614"/>
            <a:ext cx="4963740" cy="4963740"/>
            <a:chOff x="8183140" y="3092148"/>
            <a:chExt cx="3722805" cy="372280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990D51E-7360-4678-ADF6-EEBC5FD7689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4">
              <a:lum bright="10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3140" y="3092148"/>
              <a:ext cx="3722805" cy="37228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0959A17-B7BF-474B-AE17-E477C7E4B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171" y="3191179"/>
              <a:ext cx="3524742" cy="3524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053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3" y="0"/>
            <a:ext cx="16287751" cy="914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1519" y="2882055"/>
            <a:ext cx="9753600" cy="3350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919" y="2882055"/>
            <a:ext cx="2946400" cy="4256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478D0A-E0AB-4C48-9041-3EB06AD42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061" y="3003160"/>
            <a:ext cx="7990516" cy="31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06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1475A-ED57-481D-B6A9-1C1B37854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3" y="0"/>
            <a:ext cx="16287751" cy="9144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5BDCB1E-1391-41AA-AA27-D00BD9C03908}"/>
              </a:ext>
            </a:extLst>
          </p:cNvPr>
          <p:cNvGrpSpPr/>
          <p:nvPr/>
        </p:nvGrpSpPr>
        <p:grpSpPr>
          <a:xfrm>
            <a:off x="662517" y="487681"/>
            <a:ext cx="13666629" cy="6217920"/>
            <a:chOff x="489148" y="586003"/>
            <a:chExt cx="6293857" cy="44431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8BA2A3-622A-41B3-B8B3-57FC49A5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148" y="990600"/>
              <a:ext cx="6293857" cy="4038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A48589-1D5D-4F5F-A3AF-D68041849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8465" y="586003"/>
              <a:ext cx="4789673" cy="109118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7670A7-C4B0-4F56-B143-FE1ACB017AC0}"/>
                </a:ext>
              </a:extLst>
            </p:cNvPr>
            <p:cNvSpPr txBox="1"/>
            <p:nvPr/>
          </p:nvSpPr>
          <p:spPr>
            <a:xfrm>
              <a:off x="1610528" y="692790"/>
              <a:ext cx="3972560" cy="1121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Hoạt động kết nối với xã hội của trường học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FE08C14-601A-4710-983A-3CD8C1169A1D}"/>
              </a:ext>
            </a:extLst>
          </p:cNvPr>
          <p:cNvGrpSpPr/>
          <p:nvPr/>
        </p:nvGrpSpPr>
        <p:grpSpPr>
          <a:xfrm>
            <a:off x="5212705" y="5414273"/>
            <a:ext cx="5221999" cy="3661580"/>
            <a:chOff x="1197026" y="4232126"/>
            <a:chExt cx="3751815" cy="26307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F61DFF-DA5C-4F9C-A167-987487BEA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CDEBD-A514-41CB-B791-2EF52E3CD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D1129D4-1A93-4C5E-856E-CC8D210587CE}"/>
              </a:ext>
            </a:extLst>
          </p:cNvPr>
          <p:cNvSpPr txBox="1"/>
          <p:nvPr/>
        </p:nvSpPr>
        <p:spPr>
          <a:xfrm>
            <a:off x="1812026" y="2657269"/>
            <a:ext cx="12083627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Arial" panose="020B0604020202020204" pitchFamily="34" charset="0"/>
              <a:buChar char="•"/>
              <a:defRPr/>
            </a:pPr>
            <a:r>
              <a:rPr lang="vi-VN" sz="3733" dirty="0">
                <a:solidFill>
                  <a:srgbClr val="00B050"/>
                </a:solidFill>
                <a:latin typeface="+mj-lt"/>
              </a:rPr>
              <a:t>Kể tên những hoạt động kết nối với cộng đồng của trường em?</a:t>
            </a:r>
            <a:endParaRPr lang="en-US" sz="3733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0530FF-9F4A-4C39-BDF9-210A0F997DFB}"/>
              </a:ext>
            </a:extLst>
          </p:cNvPr>
          <p:cNvSpPr txBox="1"/>
          <p:nvPr/>
        </p:nvSpPr>
        <p:spPr>
          <a:xfrm>
            <a:off x="1812026" y="4073982"/>
            <a:ext cx="12083627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Arial" panose="020B0604020202020204" pitchFamily="34" charset="0"/>
              <a:buChar char="•"/>
              <a:defRPr/>
            </a:pPr>
            <a:r>
              <a:rPr lang="vi-VN" sz="3733" dirty="0">
                <a:solidFill>
                  <a:srgbClr val="00B050"/>
                </a:solidFill>
                <a:latin typeface="+mj-lt"/>
              </a:rPr>
              <a:t>Em đã tham gia hoạt động nào? Em thích hoạt động nào nhất? Vì sao?</a:t>
            </a:r>
            <a:endParaRPr lang="en-US" sz="3733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2678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BA5B2-A707-4447-BE11-36FD43391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3" y="0"/>
            <a:ext cx="16287751" cy="9144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C71976-6057-4855-A9D5-E4E69BA9E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59" y="412751"/>
            <a:ext cx="13939520" cy="1365403"/>
          </a:xfrm>
          <a:prstGeom prst="rect">
            <a:avLst/>
          </a:prstGeom>
        </p:spPr>
      </p:pic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52F4A615-9840-4EA2-BF95-12F08C085FCF}"/>
              </a:ext>
            </a:extLst>
          </p:cNvPr>
          <p:cNvSpPr/>
          <p:nvPr/>
        </p:nvSpPr>
        <p:spPr>
          <a:xfrm>
            <a:off x="2140140" y="2428469"/>
            <a:ext cx="11769059" cy="136540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>
              <a:defRPr/>
            </a:pP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733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BC16B-A7F8-470F-8F3C-C62A2145669F}"/>
              </a:ext>
            </a:extLst>
          </p:cNvPr>
          <p:cNvSpPr txBox="1"/>
          <p:nvPr/>
        </p:nvSpPr>
        <p:spPr>
          <a:xfrm>
            <a:off x="2448719" y="517605"/>
            <a:ext cx="1293706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267" dirty="0">
                <a:solidFill>
                  <a:prstClr val="white"/>
                </a:solidFill>
                <a:latin typeface="+mj-lt"/>
              </a:rPr>
              <a:t>Những hoạt động kết nối với cộng đồng </a:t>
            </a:r>
            <a:r>
              <a:rPr lang="en-US" sz="4267" dirty="0" err="1">
                <a:solidFill>
                  <a:prstClr val="white"/>
                </a:solidFill>
                <a:latin typeface="+mj-lt"/>
              </a:rPr>
              <a:t>tại</a:t>
            </a:r>
            <a:r>
              <a:rPr lang="vi-VN" sz="4267" dirty="0">
                <a:solidFill>
                  <a:prstClr val="white"/>
                </a:solidFill>
                <a:latin typeface="+mj-lt"/>
              </a:rPr>
              <a:t> trường</a:t>
            </a:r>
            <a:endParaRPr lang="en-US" sz="4267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5" name="Rectangle: Diagonal Corners Rounded 34">
            <a:extLst>
              <a:ext uri="{FF2B5EF4-FFF2-40B4-BE49-F238E27FC236}">
                <a16:creationId xmlns:a16="http://schemas.microsoft.com/office/drawing/2014/main" id="{7EF7DF04-CD97-4C12-B7CC-F39836B60929}"/>
              </a:ext>
            </a:extLst>
          </p:cNvPr>
          <p:cNvSpPr/>
          <p:nvPr/>
        </p:nvSpPr>
        <p:spPr>
          <a:xfrm>
            <a:off x="2140140" y="4150418"/>
            <a:ext cx="11769059" cy="84316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 - 19.</a:t>
            </a:r>
          </a:p>
        </p:txBody>
      </p: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37770E6B-F477-4D3C-960F-C71D9048F30A}"/>
              </a:ext>
            </a:extLst>
          </p:cNvPr>
          <p:cNvSpPr/>
          <p:nvPr/>
        </p:nvSpPr>
        <p:spPr>
          <a:xfrm>
            <a:off x="2140140" y="5445760"/>
            <a:ext cx="11769059" cy="131402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733" dirty="0">
                <a:solidFill>
                  <a:srgbClr val="00B050"/>
                </a:solidFill>
                <a:latin typeface="+mj-lt"/>
              </a:rPr>
              <a:t>Làm các sản phẩm từ nguyên liệu tái chế để gây quỹ</a:t>
            </a:r>
            <a:endParaRPr lang="en-US" sz="3733" dirty="0">
              <a:solidFill>
                <a:srgbClr val="00B050"/>
              </a:solidFill>
              <a:latin typeface="+mj-lt"/>
            </a:endParaRPr>
          </a:p>
          <a:p>
            <a:pPr lvl="0" algn="ctr">
              <a:defRPr/>
            </a:pPr>
            <a:r>
              <a:rPr lang="vi-VN" sz="3733" dirty="0">
                <a:solidFill>
                  <a:srgbClr val="00B050"/>
                </a:solidFill>
                <a:latin typeface="+mj-lt"/>
              </a:rPr>
              <a:t> bảo vệ môi trường.</a:t>
            </a:r>
            <a:endParaRPr lang="en-US" sz="3733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7" name="Rectangle: Diagonal Corners Rounded 36">
            <a:extLst>
              <a:ext uri="{FF2B5EF4-FFF2-40B4-BE49-F238E27FC236}">
                <a16:creationId xmlns:a16="http://schemas.microsoft.com/office/drawing/2014/main" id="{1B543612-8DF3-4469-BD4A-434C483307C8}"/>
              </a:ext>
            </a:extLst>
          </p:cNvPr>
          <p:cNvSpPr/>
          <p:nvPr/>
        </p:nvSpPr>
        <p:spPr>
          <a:xfrm>
            <a:off x="2140140" y="7225511"/>
            <a:ext cx="11769059" cy="140088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733" dirty="0">
                <a:solidFill>
                  <a:srgbClr val="00B050"/>
                </a:solidFill>
                <a:latin typeface="+mj-lt"/>
              </a:rPr>
              <a:t>Đổi các sản phẩm như pin, chai nhựa, vỏ hộp sữa để lấy cây xanh.</a:t>
            </a:r>
            <a:endParaRPr lang="en-US" sz="3733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624ECEB-AB18-44AB-A5CE-5355A9682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1495" y="5109491"/>
            <a:ext cx="3157755" cy="403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36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3" y="0"/>
            <a:ext cx="16287751" cy="914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1519" y="2882055"/>
            <a:ext cx="9753600" cy="3350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919" y="2882055"/>
            <a:ext cx="2946400" cy="42563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23619" y="3300185"/>
            <a:ext cx="66294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57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1475A-ED57-481D-B6A9-1C1B37854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3" y="0"/>
            <a:ext cx="16287751" cy="914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8BA2A3-622A-41B3-B8B3-57FC49A5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17" y="1320800"/>
            <a:ext cx="14410002" cy="538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FE08C14-601A-4710-983A-3CD8C1169A1D}"/>
              </a:ext>
            </a:extLst>
          </p:cNvPr>
          <p:cNvGrpSpPr/>
          <p:nvPr/>
        </p:nvGrpSpPr>
        <p:grpSpPr>
          <a:xfrm>
            <a:off x="5212705" y="5414273"/>
            <a:ext cx="5221999" cy="3661580"/>
            <a:chOff x="1197026" y="4232126"/>
            <a:chExt cx="3751815" cy="26307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F61DFF-DA5C-4F9C-A167-987487BEA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CDEBD-A514-41CB-B791-2EF52E3CD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D1129D4-1A93-4C5E-856E-CC8D210587CE}"/>
              </a:ext>
            </a:extLst>
          </p:cNvPr>
          <p:cNvSpPr txBox="1"/>
          <p:nvPr/>
        </p:nvSpPr>
        <p:spPr>
          <a:xfrm>
            <a:off x="1439267" y="2445549"/>
            <a:ext cx="128565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Lưu</a:t>
            </a:r>
            <a:r>
              <a:rPr lang="en-US" sz="48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ý: </a:t>
            </a:r>
          </a:p>
          <a:p>
            <a:pPr lvl="0" algn="ctr">
              <a:defRPr/>
            </a:pPr>
            <a:r>
              <a:rPr lang="en-US" sz="4800" b="1" dirty="0">
                <a:solidFill>
                  <a:srgbClr val="00B050"/>
                </a:solidFill>
                <a:latin typeface="HP001 4 hàng" panose="020B0603050302020204" pitchFamily="34" charset="0"/>
              </a:rPr>
              <a:t>- K</a:t>
            </a:r>
            <a:r>
              <a:rPr lang="vi-VN" sz="4800" b="1" dirty="0">
                <a:solidFill>
                  <a:srgbClr val="00B050"/>
                </a:solidFill>
                <a:latin typeface="HP001 4 hàng" panose="020B0603050302020204" pitchFamily="34" charset="0"/>
              </a:rPr>
              <a:t>ể với bố mẹ và người thân những hoạt động kết nối với x</a:t>
            </a:r>
            <a:r>
              <a:rPr lang="en-US" sz="4800" b="1" dirty="0">
                <a:solidFill>
                  <a:srgbClr val="00B050"/>
                </a:solidFill>
                <a:latin typeface="HP001 4 hàng" panose="020B0603050302020204" pitchFamily="34" charset="0"/>
              </a:rPr>
              <a:t>ã</a:t>
            </a:r>
            <a:r>
              <a:rPr lang="vi-VN" sz="4800" b="1" dirty="0">
                <a:solidFill>
                  <a:srgbClr val="00B050"/>
                </a:solidFill>
                <a:latin typeface="HP001 4 hàng" panose="020B0603050302020204" pitchFamily="34" charset="0"/>
              </a:rPr>
              <a:t> hội của trường em đã tham gia</a:t>
            </a:r>
            <a:endParaRPr lang="en-US" sz="4800" b="1" dirty="0">
              <a:solidFill>
                <a:srgbClr val="00B05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5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BE4CD18-1BE6-4BD8-9B68-05B44A975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2"/>
            <a:ext cx="16287751" cy="9144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16F99E-26C8-440C-B7E7-47B64E182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0593" y="3452121"/>
            <a:ext cx="4354112" cy="57688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71119" y="1600200"/>
            <a:ext cx="10058400" cy="2743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80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D793BA5-8222-4213-AEFF-02FEB2E4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3" y="0"/>
            <a:ext cx="16287751" cy="9144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3A6D4F-9D67-4B20-B500-8294818B7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691" y="-5107832"/>
            <a:ext cx="11669253" cy="157085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FA937B-5AA6-47C9-A540-2227B4250C78}"/>
              </a:ext>
            </a:extLst>
          </p:cNvPr>
          <p:cNvGrpSpPr/>
          <p:nvPr/>
        </p:nvGrpSpPr>
        <p:grpSpPr>
          <a:xfrm>
            <a:off x="2660711" y="117241"/>
            <a:ext cx="11878407" cy="1658790"/>
            <a:chOff x="1906152" y="528807"/>
            <a:chExt cx="8380848" cy="14523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6785F7-945F-4188-8562-550076C4A763}"/>
                </a:ext>
              </a:extLst>
            </p:cNvPr>
            <p:cNvGrpSpPr/>
            <p:nvPr/>
          </p:nvGrpSpPr>
          <p:grpSpPr>
            <a:xfrm>
              <a:off x="1906152" y="528807"/>
              <a:ext cx="8380848" cy="1452393"/>
              <a:chOff x="2369429" y="-1545284"/>
              <a:chExt cx="7345696" cy="127007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904F1DB8-4EB6-4756-9B94-F17BA31994BF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BD0EAFBE-2AE9-489B-9B30-E923BA2D6D06}"/>
                  </a:ext>
                </a:extLst>
              </p:cNvPr>
              <p:cNvSpPr/>
              <p:nvPr/>
            </p:nvSpPr>
            <p:spPr>
              <a:xfrm>
                <a:off x="2369429" y="-154528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409B3E-F450-4FFE-8A25-9B7B5F82D1F8}"/>
                </a:ext>
              </a:extLst>
            </p:cNvPr>
            <p:cNvSpPr txBox="1"/>
            <p:nvPr/>
          </p:nvSpPr>
          <p:spPr>
            <a:xfrm>
              <a:off x="1929967" y="528807"/>
              <a:ext cx="8357033" cy="125780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1219170" eaLnBrk="1" fontAlgn="auto" hangingPunct="1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33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3733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hoạt động của trường Minh, Hoa trong mỗi hình và cho biết:</a:t>
              </a:r>
              <a:endParaRPr lang="en-US" sz="3733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6659A9-F9D6-4E52-86C2-36B55443D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0" y="2442805"/>
            <a:ext cx="8851900" cy="574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20309285-FFB2-44BB-8FE9-DA9D18132987}"/>
              </a:ext>
            </a:extLst>
          </p:cNvPr>
          <p:cNvSpPr/>
          <p:nvPr/>
        </p:nvSpPr>
        <p:spPr>
          <a:xfrm flipH="1">
            <a:off x="8893972" y="2556575"/>
            <a:ext cx="7241433" cy="234215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BA021AB0-56A6-40A8-82CE-F8DA8D1D3152}"/>
              </a:ext>
            </a:extLst>
          </p:cNvPr>
          <p:cNvSpPr/>
          <p:nvPr/>
        </p:nvSpPr>
        <p:spPr>
          <a:xfrm flipH="1">
            <a:off x="9040761" y="5313006"/>
            <a:ext cx="7241433" cy="139707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F6AFFC89-B360-443B-BD34-45DC88E4A956}"/>
              </a:ext>
            </a:extLst>
          </p:cNvPr>
          <p:cNvSpPr/>
          <p:nvPr/>
        </p:nvSpPr>
        <p:spPr>
          <a:xfrm flipH="1">
            <a:off x="9056637" y="7100970"/>
            <a:ext cx="7241433" cy="139707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5457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7029FE9-294A-4ECD-ACBE-CAA867331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3" y="0"/>
            <a:ext cx="16287751" cy="914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DB76C5B-379C-439C-89C3-0A4648385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559" y="3373550"/>
            <a:ext cx="4042563" cy="51649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979B4CA-EBD6-49DA-997B-80B61980E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359" y="3319032"/>
            <a:ext cx="3502059" cy="5059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24559" y="457200"/>
            <a:ext cx="7010400" cy="1447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5322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66DE39-8E0B-4C37-9516-1B5603FE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3" y="0"/>
            <a:ext cx="16287751" cy="9144000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14F8F042-CDF5-4971-8B05-45BB657CD27F}"/>
              </a:ext>
            </a:extLst>
          </p:cNvPr>
          <p:cNvSpPr/>
          <p:nvPr/>
        </p:nvSpPr>
        <p:spPr>
          <a:xfrm>
            <a:off x="6134996" y="5134187"/>
            <a:ext cx="6502400" cy="201168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267" dirty="0">
                <a:solidFill>
                  <a:srgbClr val="DB92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này thể hiện sự đùm bọc, yêu thương đồng bào </a:t>
            </a:r>
            <a:endParaRPr lang="en-US" sz="4267" dirty="0">
              <a:solidFill>
                <a:srgbClr val="DB92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519" y="4023790"/>
            <a:ext cx="4042563" cy="5164991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6444986" y="1482931"/>
            <a:ext cx="6502400" cy="32512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C9905A-2866-4F0B-9CB9-2E8F548C0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0" y="2442806"/>
            <a:ext cx="6092923" cy="3951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84F5EE0E-AF7E-473F-8724-000ABC23ECF3}"/>
              </a:ext>
            </a:extLst>
          </p:cNvPr>
          <p:cNvSpPr/>
          <p:nvPr/>
        </p:nvSpPr>
        <p:spPr>
          <a:xfrm>
            <a:off x="3952399" y="7437119"/>
            <a:ext cx="8724053" cy="1729271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tham gia rất nhiệt tình, hào hứng, tự giác và rất tích cực</a:t>
            </a:r>
            <a:endParaRPr lang="en-US" sz="42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4525" y="44028"/>
            <a:ext cx="60198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314175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8B74DC7-8085-4986-91EB-9E4E5F97C192}"/>
              </a:ext>
            </a:extLst>
          </p:cNvPr>
          <p:cNvPicPr/>
          <p:nvPr/>
        </p:nvPicPr>
        <p:blipFill rotWithShape="1">
          <a:blip r:embed="rId2"/>
          <a:srcRect l="55849" t="26452" r="4385" b="27689"/>
          <a:stretch/>
        </p:blipFill>
        <p:spPr bwMode="auto">
          <a:xfrm>
            <a:off x="1" y="93473"/>
            <a:ext cx="7676526" cy="420906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 descr="Phát động ủng hộ, quyên góp &quot;Vì Miền Trung thân yêu&quot; - Trường THCS Nguyễn  Văn Cừ">
            <a:extLst>
              <a:ext uri="{FF2B5EF4-FFF2-40B4-BE49-F238E27FC236}">
                <a16:creationId xmlns:a16="http://schemas.microsoft.com/office/drawing/2014/main" id="{463CB43F-1194-4386-8FEC-218AE2C45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6527" y="93473"/>
            <a:ext cx="8600111" cy="42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nh viên trưởng thành từ những trải nghiệm và việc làm thiết thực vì cộng  đồng - Trường Đại học Trà Vinh">
            <a:extLst>
              <a:ext uri="{FF2B5EF4-FFF2-40B4-BE49-F238E27FC236}">
                <a16:creationId xmlns:a16="http://schemas.microsoft.com/office/drawing/2014/main" id="{7743A450-630D-4040-94EA-0B92D4FD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419600"/>
            <a:ext cx="7676526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S quyên góp hơn 200 triệu đồng – Chương trình Từ thiện Vì Miền Trung lần  2 - Hệ thống trường quốc tế Việt Úc - VAS">
            <a:extLst>
              <a:ext uri="{FF2B5EF4-FFF2-40B4-BE49-F238E27FC236}">
                <a16:creationId xmlns:a16="http://schemas.microsoft.com/office/drawing/2014/main" id="{71C8A4EB-4197-410A-B1A4-AED09EE9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6527" y="4302539"/>
            <a:ext cx="8600111" cy="484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A9187B-5D10-48DB-8BB9-FBD9EF11CA43}"/>
              </a:ext>
            </a:extLst>
          </p:cNvPr>
          <p:cNvSpPr/>
          <p:nvPr/>
        </p:nvSpPr>
        <p:spPr>
          <a:xfrm>
            <a:off x="5395119" y="2898087"/>
            <a:ext cx="4177813" cy="252667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47030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BE4CD18-1BE6-4BD8-9B68-05B44A975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3" y="0"/>
            <a:ext cx="16287751" cy="914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636736-3457-48F9-AAF1-C771C8669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" y="3124200"/>
            <a:ext cx="4042563" cy="5164991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1493838" y="762000"/>
            <a:ext cx="14340681" cy="2590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3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D793BA5-8222-4213-AEFF-02FEB2E4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3" y="0"/>
            <a:ext cx="16287751" cy="9144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3A6D4F-9D67-4B20-B500-8294818B7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691" y="-5107832"/>
            <a:ext cx="11669253" cy="157085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FA937B-5AA6-47C9-A540-2227B4250C78}"/>
              </a:ext>
            </a:extLst>
          </p:cNvPr>
          <p:cNvGrpSpPr/>
          <p:nvPr/>
        </p:nvGrpSpPr>
        <p:grpSpPr>
          <a:xfrm>
            <a:off x="2659176" y="27565"/>
            <a:ext cx="11176000" cy="1083262"/>
            <a:chOff x="1905000" y="450289"/>
            <a:chExt cx="8382000" cy="1530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6785F7-945F-4188-8562-550076C4A763}"/>
                </a:ext>
              </a:extLst>
            </p:cNvPr>
            <p:cNvGrpSpPr/>
            <p:nvPr/>
          </p:nvGrpSpPr>
          <p:grpSpPr>
            <a:xfrm>
              <a:off x="1905000" y="450289"/>
              <a:ext cx="8382000" cy="15309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904F1DB8-4EB6-4756-9B94-F17BA31994BF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BD0EAFBE-2AE9-489B-9B30-E923BA2D6D06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409B3E-F450-4FFE-8A25-9B7B5F82D1F8}"/>
                </a:ext>
              </a:extLst>
            </p:cNvPr>
            <p:cNvSpPr txBox="1"/>
            <p:nvPr/>
          </p:nvSpPr>
          <p:spPr>
            <a:xfrm>
              <a:off x="1929967" y="566260"/>
              <a:ext cx="8285434" cy="101726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1219170" eaLnBrk="1" fontAlgn="auto" hangingPunct="1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3733" b="1" dirty="0">
                  <a:solidFill>
                    <a:srgbClr val="FFC000"/>
                  </a:solidFill>
                  <a:latin typeface="+mj-lt"/>
                </a:rPr>
                <a:t>Quan sát </a:t>
              </a:r>
              <a:r>
                <a:rPr lang="en-US" sz="3733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3733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733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733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733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733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733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20309285-FFB2-44BB-8FE9-DA9D18132987}"/>
              </a:ext>
            </a:extLst>
          </p:cNvPr>
          <p:cNvSpPr/>
          <p:nvPr/>
        </p:nvSpPr>
        <p:spPr>
          <a:xfrm flipH="1">
            <a:off x="8512556" y="1957968"/>
            <a:ext cx="7241433" cy="139707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thấy gì trong bức tranh ? </a:t>
            </a:r>
            <a:endParaRPr 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BA021AB0-56A6-40A8-82CE-F8DA8D1D3152}"/>
              </a:ext>
            </a:extLst>
          </p:cNvPr>
          <p:cNvSpPr/>
          <p:nvPr/>
        </p:nvSpPr>
        <p:spPr>
          <a:xfrm flipH="1">
            <a:off x="8634361" y="4202181"/>
            <a:ext cx="7241433" cy="139707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733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Em hãy nhận xét sự tham gia của các bạn như thế nào ? </a:t>
            </a:r>
            <a:endParaRPr lang="en-US" sz="3733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F6AFFC89-B360-443B-BD34-45DC88E4A956}"/>
              </a:ext>
            </a:extLst>
          </p:cNvPr>
          <p:cNvSpPr/>
          <p:nvPr/>
        </p:nvSpPr>
        <p:spPr>
          <a:xfrm flipH="1">
            <a:off x="8634360" y="6328810"/>
            <a:ext cx="7241433" cy="139707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F22213-3853-43C0-B7E9-04753C3CB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35" y="1876129"/>
            <a:ext cx="7251192" cy="633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59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66DE39-8E0B-4C37-9516-1B5603FE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3" y="0"/>
            <a:ext cx="16287751" cy="9144000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14F8F042-CDF5-4971-8B05-45BB657CD27F}"/>
              </a:ext>
            </a:extLst>
          </p:cNvPr>
          <p:cNvSpPr/>
          <p:nvPr/>
        </p:nvSpPr>
        <p:spPr>
          <a:xfrm>
            <a:off x="6134995" y="5134187"/>
            <a:ext cx="7410837" cy="201168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dirty="0">
                <a:solidFill>
                  <a:srgbClr val="DB9231"/>
                </a:solidFill>
                <a:latin typeface="+mj-lt"/>
              </a:rPr>
              <a:t>Các bạn rất tích cực và hào hứng</a:t>
            </a:r>
            <a:endParaRPr lang="en-US" sz="4000" dirty="0">
              <a:solidFill>
                <a:srgbClr val="DB923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7519" y="4578988"/>
            <a:ext cx="3280563" cy="460979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6137500" y="2130857"/>
            <a:ext cx="7408333" cy="2448131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267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A7E6AD-5E08-424B-922C-C9221C63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186" y="62528"/>
            <a:ext cx="9347200" cy="1258272"/>
          </a:xfrm>
          <a:prstGeom prst="rect">
            <a:avLst/>
          </a:prstGeom>
        </p:spPr>
      </p:pic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84F5EE0E-AF7E-473F-8724-000ABC23ECF3}"/>
              </a:ext>
            </a:extLst>
          </p:cNvPr>
          <p:cNvSpPr/>
          <p:nvPr/>
        </p:nvSpPr>
        <p:spPr>
          <a:xfrm>
            <a:off x="4445970" y="7459510"/>
            <a:ext cx="8724053" cy="1729271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9B80F7-0727-4F39-BF64-CA0B44FBF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64" y="2009768"/>
            <a:ext cx="5705457" cy="49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2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10036</TotalTime>
  <Words>455</Words>
  <Application>Microsoft Office PowerPoint</Application>
  <PresentationFormat>Custom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Baloo</vt:lpstr>
      <vt:lpstr>Calibri</vt:lpstr>
      <vt:lpstr>Calibri Light</vt:lpstr>
      <vt:lpstr>HP001 4 hàng</vt:lpstr>
      <vt:lpstr>HP001 4 hang 1 ô ly</vt:lpstr>
      <vt:lpstr>HP001 4H</vt:lpstr>
      <vt:lpstr>Times New Roman</vt:lpstr>
      <vt:lpstr>方正卡通简体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minhkhanh.t93@gmail.com</cp:lastModifiedBy>
  <cp:revision>1113</cp:revision>
  <dcterms:created xsi:type="dcterms:W3CDTF">2008-09-09T22:52:10Z</dcterms:created>
  <dcterms:modified xsi:type="dcterms:W3CDTF">2025-12-28T13:25:34Z</dcterms:modified>
</cp:coreProperties>
</file>