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678" r:id="rId2"/>
  </p:sldMasterIdLst>
  <p:notesMasterIdLst>
    <p:notesMasterId r:id="rId11"/>
  </p:notesMasterIdLst>
  <p:sldIdLst>
    <p:sldId id="4269" r:id="rId3"/>
    <p:sldId id="4289" r:id="rId4"/>
    <p:sldId id="4304" r:id="rId5"/>
    <p:sldId id="4306" r:id="rId6"/>
    <p:sldId id="4305" r:id="rId7"/>
    <p:sldId id="4324" r:id="rId8"/>
    <p:sldId id="4320" r:id="rId9"/>
    <p:sldId id="4325" r:id="rId10"/>
  </p:sldIdLst>
  <p:sldSz cx="12192000" cy="6858000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Black" panose="02000000000000000000" pitchFamily="2" charset="0"/>
      <p:regular r:id="rId16"/>
      <p:bold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Black" panose="00000A00000000000000" pitchFamily="2" charset="0"/>
      <p:bold r:id="rId25"/>
      <p:boldItalic r:id="rId2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798"/>
    <a:srgbClr val="AAE1FA"/>
    <a:srgbClr val="FF0066"/>
    <a:srgbClr val="95624C"/>
    <a:srgbClr val="E3E9EA"/>
    <a:srgbClr val="F19054"/>
    <a:srgbClr val="EE1D25"/>
    <a:srgbClr val="81A7D4"/>
    <a:srgbClr val="BB8CBF"/>
    <a:srgbClr val="FEF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7" autoAdjust="0"/>
    <p:restoredTop sz="84125" autoAdjust="0"/>
  </p:normalViewPr>
  <p:slideViewPr>
    <p:cSldViewPr snapToGrid="0">
      <p:cViewPr varScale="1">
        <p:scale>
          <a:sx n="61" d="100"/>
          <a:sy n="61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23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vi-VN" dirty="0"/>
              <a:t>HOẠT ĐỘNG 1</a:t>
            </a:r>
          </a:p>
          <a:p>
            <a:pPr algn="ctr"/>
            <a:r>
              <a:rPr lang="vi-VN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baseline="0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:</a:t>
            </a:r>
          </a:p>
          <a:p>
            <a:pPr algn="ctr"/>
            <a:r>
              <a:rPr lang="en-US" baseline="0" dirty="0"/>
              <a:t> </a:t>
            </a:r>
            <a:r>
              <a:rPr lang="en-US" baseline="0" dirty="0" err="1"/>
              <a:t>lá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mấy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?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 (</a:t>
            </a:r>
            <a:r>
              <a:rPr lang="en-US" baseline="0" dirty="0" err="1"/>
              <a:t>Gân</a:t>
            </a:r>
            <a:r>
              <a:rPr lang="en-US" baseline="0" dirty="0"/>
              <a:t> </a:t>
            </a:r>
            <a:r>
              <a:rPr lang="en-US" baseline="0" dirty="0" err="1"/>
              <a:t>lá</a:t>
            </a:r>
            <a:r>
              <a:rPr lang="en-US" baseline="0" dirty="0"/>
              <a:t>, </a:t>
            </a:r>
            <a:r>
              <a:rPr lang="en-US" baseline="0" dirty="0" err="1"/>
              <a:t>phiến</a:t>
            </a:r>
            <a:r>
              <a:rPr lang="en-US" baseline="0" dirty="0"/>
              <a:t> </a:t>
            </a:r>
            <a:r>
              <a:rPr lang="en-US" baseline="0" dirty="0" err="1"/>
              <a:t>lá</a:t>
            </a:r>
            <a:r>
              <a:rPr lang="en-US" baseline="0" dirty="0"/>
              <a:t>, </a:t>
            </a:r>
            <a:r>
              <a:rPr lang="en-US" baseline="0" dirty="0" err="1"/>
              <a:t>cuống</a:t>
            </a:r>
            <a:r>
              <a:rPr lang="en-US" baseline="0" dirty="0"/>
              <a:t> </a:t>
            </a:r>
            <a:r>
              <a:rPr lang="en-US" baseline="0" dirty="0" err="1"/>
              <a:t>lá</a:t>
            </a:r>
            <a:r>
              <a:rPr lang="en-US" baseline="0" dirty="0"/>
              <a:t>)</a:t>
            </a:r>
          </a:p>
          <a:p>
            <a:pPr algn="ctr"/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ra 3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chiếc</a:t>
            </a:r>
            <a:r>
              <a:rPr lang="en-US" baseline="0" dirty="0"/>
              <a:t> </a:t>
            </a:r>
            <a:r>
              <a:rPr lang="en-US" baseline="0" dirty="0" err="1"/>
              <a:t>lá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?</a:t>
            </a:r>
          </a:p>
          <a:p>
            <a:pPr algn="ctr"/>
            <a:r>
              <a:rPr lang="en-US" baseline="0" dirty="0"/>
              <a:t>Cho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ra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98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vi-VN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 lang="en-US" dirty="0"/>
          </a:p>
          <a:p>
            <a:pPr algn="ctr"/>
            <a:r>
              <a:rPr lang="en-US" dirty="0"/>
              <a:t>Cho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sưu</a:t>
            </a:r>
            <a:r>
              <a:rPr lang="en-US" dirty="0"/>
              <a:t> </a:t>
            </a:r>
            <a:r>
              <a:rPr lang="en-US" dirty="0" err="1"/>
              <a:t>tầm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4:</a:t>
            </a:r>
          </a:p>
          <a:p>
            <a:pPr algn="ctr"/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,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lá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87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579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32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87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vi-VN" dirty="0"/>
              <a:t>HOẠT ĐỘNG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vi-VN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4. </a:t>
            </a:r>
          </a:p>
          <a:p>
            <a:pPr algn="ctr"/>
            <a:r>
              <a:rPr lang="nl-NL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5(làm việc nhóm 4)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835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1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0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2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00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37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4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7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41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36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21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0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19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4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8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/>
          <p:nvPr/>
        </p:nvSpPr>
        <p:spPr>
          <a:xfrm>
            <a:off x="0" y="0"/>
            <a:ext cx="7268234" cy="6282799"/>
          </a:xfrm>
          <a:prstGeom prst="dec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96" y="12032"/>
            <a:ext cx="7239690" cy="6270767"/>
          </a:xfrm>
          <a:prstGeom prst="decagon">
            <a:avLst/>
          </a:prstGeom>
          <a:solidFill>
            <a:srgbClr val="AAE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89754" y="1732703"/>
            <a:ext cx="791538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0070C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MỘT SỐ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BỘ PHẬN CỦA THỰC VẬT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altLang="zh-CN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altLang="zh-C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2)</a:t>
            </a:r>
            <a:endParaRPr kumimoji="0" lang="en-US" altLang="zh-CN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C2BB8-D7B4-5CCF-E5B3-4B6EA932E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99" y="985956"/>
            <a:ext cx="2629550" cy="4082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0AB08-97C8-CC44-5893-F9A104641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6">
            <a:off x="9859044" y="2111917"/>
            <a:ext cx="2155471" cy="1967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83E37-B009-02FE-27B6-D31255B32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24" y="4174240"/>
            <a:ext cx="1857394" cy="12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13" y="2042014"/>
            <a:ext cx="5768216" cy="3423138"/>
          </a:xfrm>
          <a:prstGeom prst="roundRect">
            <a:avLst>
              <a:gd name="adj" fmla="val 1527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1715" y="1371651"/>
            <a:ext cx="697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dirty="0" err="1">
                <a:solidFill>
                  <a:srgbClr val="0070C0"/>
                </a:solidFill>
                <a:latin typeface="+mj-lt"/>
                <a:ea typeface="Roboto" panose="02000000000000000000" pitchFamily="2" charset="0"/>
              </a:rPr>
              <a:t>Gọi</a:t>
            </a:r>
            <a:r>
              <a:rPr lang="vi-VN" sz="2800" dirty="0">
                <a:solidFill>
                  <a:srgbClr val="0070C0"/>
                </a:solidFill>
                <a:latin typeface="+mj-lt"/>
                <a:ea typeface="Roboto" panose="02000000000000000000" pitchFamily="2" charset="0"/>
              </a:rPr>
              <a:t> tên các bộ phận của lá cây</a:t>
            </a:r>
            <a:endParaRPr lang="en-US" sz="2800" dirty="0">
              <a:solidFill>
                <a:srgbClr val="0070C0"/>
              </a:solidFill>
              <a:latin typeface="+mj-lt"/>
              <a:ea typeface="Roboto" panose="02000000000000000000" pitchFamily="2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2F5BDE6E-404E-40A7-990E-F8BD13A9493D}"/>
              </a:ext>
            </a:extLst>
          </p:cNvPr>
          <p:cNvGrpSpPr/>
          <p:nvPr/>
        </p:nvGrpSpPr>
        <p:grpSpPr>
          <a:xfrm>
            <a:off x="8427758" y="1992807"/>
            <a:ext cx="2564042" cy="2158773"/>
            <a:chOff x="8311593" y="2433141"/>
            <a:chExt cx="2564042" cy="2158773"/>
          </a:xfrm>
        </p:grpSpPr>
        <p:sp>
          <p:nvSpPr>
            <p:cNvPr id="22" name="TextBox 21"/>
            <p:cNvSpPr txBox="1"/>
            <p:nvPr/>
          </p:nvSpPr>
          <p:spPr>
            <a:xfrm>
              <a:off x="9251941" y="2433141"/>
              <a:ext cx="1623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Gân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lá</a:t>
              </a:r>
              <a:endPara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H="1">
              <a:off x="8311593" y="2876297"/>
              <a:ext cx="1697141" cy="10371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H="1">
              <a:off x="9251941" y="2860157"/>
              <a:ext cx="756793" cy="17317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5D6963E1-3CFF-4487-B89E-7F2F2639BBBB}"/>
              </a:ext>
            </a:extLst>
          </p:cNvPr>
          <p:cNvGrpSpPr/>
          <p:nvPr/>
        </p:nvGrpSpPr>
        <p:grpSpPr>
          <a:xfrm>
            <a:off x="10324804" y="3232315"/>
            <a:ext cx="1811245" cy="1449112"/>
            <a:chOff x="10114067" y="2038934"/>
            <a:chExt cx="1821219" cy="1631590"/>
          </a:xfrm>
        </p:grpSpPr>
        <p:sp>
          <p:nvSpPr>
            <p:cNvPr id="25" name="TextBox 24"/>
            <p:cNvSpPr txBox="1"/>
            <p:nvPr/>
          </p:nvSpPr>
          <p:spPr>
            <a:xfrm>
              <a:off x="10114067" y="2038934"/>
              <a:ext cx="1821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Cuống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lá</a:t>
              </a:r>
              <a:endPara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26" name="Straight Arrow Connector 25"/>
            <p:cNvCxnSpPr>
              <a:cxnSpLocks/>
              <a:stCxn id="21" idx="3"/>
            </p:cNvCxnSpPr>
            <p:nvPr/>
          </p:nvCxnSpPr>
          <p:spPr>
            <a:xfrm flipH="1">
              <a:off x="10504873" y="2625841"/>
              <a:ext cx="559725" cy="10446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526971" y="5954691"/>
            <a:ext cx="10925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Kết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luận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Mỗi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chiếc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lá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thường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cuống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lá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phiến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lá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trên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phiến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lá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gân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lá</a:t>
            </a:r>
            <a:r>
              <a:rPr lang="en-US" altLang="en-US" sz="2400" b="1" dirty="0">
                <a:solidFill>
                  <a:srgbClr val="14179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27" name="Tiêu đề 1">
            <a:extLst>
              <a:ext uri="{FF2B5EF4-FFF2-40B4-BE49-F238E27FC236}">
                <a16:creationId xmlns:a16="http://schemas.microsoft.com/office/drawing/2014/main" id="{C1273E53-91B2-4A9D-90B2-FF836342E7AB}"/>
              </a:ext>
            </a:extLst>
          </p:cNvPr>
          <p:cNvSpPr txBox="1">
            <a:spLocks/>
          </p:cNvSpPr>
          <p:nvPr/>
        </p:nvSpPr>
        <p:spPr>
          <a:xfrm>
            <a:off x="838200" y="875609"/>
            <a:ext cx="10515600" cy="676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28A39A9F-A2B4-464F-A315-93805D6D3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8" y="1927634"/>
            <a:ext cx="4756863" cy="3874369"/>
          </a:xfrm>
          <a:prstGeom prst="rect">
            <a:avLst/>
          </a:prstGeom>
        </p:spPr>
      </p:pic>
      <p:pic>
        <p:nvPicPr>
          <p:cNvPr id="29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B8ADB4-6F23-4F8A-853B-3E58617B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98"/>
            <a:ext cx="974127" cy="96874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15A0F64-A958-4B63-B5CF-733C0B612F76}"/>
              </a:ext>
            </a:extLst>
          </p:cNvPr>
          <p:cNvGrpSpPr/>
          <p:nvPr/>
        </p:nvGrpSpPr>
        <p:grpSpPr>
          <a:xfrm>
            <a:off x="4423834" y="4151580"/>
            <a:ext cx="3011175" cy="1547880"/>
            <a:chOff x="4431616" y="3536816"/>
            <a:chExt cx="3011175" cy="1547880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5631546" y="3536816"/>
              <a:ext cx="1811245" cy="10862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431616" y="4623031"/>
              <a:ext cx="1943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Phiến</a:t>
              </a:r>
              <a:r>
                <a:rPr lang="en-US" sz="2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lá</a:t>
              </a:r>
              <a:endPara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0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98"/>
            <a:ext cx="974127" cy="96874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805BD-FA6A-3530-4577-07E37B87738F}"/>
              </a:ext>
            </a:extLst>
          </p:cNvPr>
          <p:cNvSpPr txBox="1"/>
          <p:nvPr/>
        </p:nvSpPr>
        <p:spPr>
          <a:xfrm>
            <a:off x="357497" y="1646151"/>
            <a:ext cx="10326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hình dạng, kích thước, </a:t>
            </a:r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 cây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êu đề 1">
            <a:extLst>
              <a:ext uri="{FF2B5EF4-FFF2-40B4-BE49-F238E27FC236}">
                <a16:creationId xmlns:a16="http://schemas.microsoft.com/office/drawing/2014/main" id="{28EEB2C5-2ACD-4209-80B8-DD13D30DEC59}"/>
              </a:ext>
            </a:extLst>
          </p:cNvPr>
          <p:cNvSpPr txBox="1">
            <a:spLocks/>
          </p:cNvSpPr>
          <p:nvPr/>
        </p:nvSpPr>
        <p:spPr>
          <a:xfrm>
            <a:off x="838200" y="407656"/>
            <a:ext cx="10515600" cy="676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94AE974-4326-4907-A499-7C3F0C262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9" y="2297773"/>
            <a:ext cx="11554861" cy="4560227"/>
          </a:xfrm>
          <a:prstGeom prst="rect">
            <a:avLst/>
          </a:prstGeom>
        </p:spPr>
      </p:pic>
      <p:sp>
        <p:nvSpPr>
          <p:cNvPr id="13" name="Text Box 33">
            <a:extLst>
              <a:ext uri="{FF2B5EF4-FFF2-40B4-BE49-F238E27FC236}">
                <a16:creationId xmlns:a16="http://schemas.microsoft.com/office/drawing/2014/main" id="{B53C4722-714F-45F9-A5A0-72633165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7909"/>
            <a:ext cx="116746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vàng</a:t>
            </a:r>
            <a:endParaRPr lang="en-US" altLang="en-US" b="1" dirty="0">
              <a:solidFill>
                <a:srgbClr val="14179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380594" y="627322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41798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141798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9155" name="Picture 3" descr="17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72" y="4343152"/>
            <a:ext cx="2819400" cy="19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20-02-08_19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41" y="515912"/>
            <a:ext cx="2819400" cy="20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5" descr="20-02-08_19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31" y="2578838"/>
            <a:ext cx="2814145" cy="17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6" descr="21-02-08_02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31" y="2622824"/>
            <a:ext cx="2819400" cy="17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20-02-08_19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31" y="515913"/>
            <a:ext cx="2819400" cy="203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31" y="506049"/>
            <a:ext cx="2885090" cy="204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0" descr="20-02-08_19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55" y="4326182"/>
            <a:ext cx="2913993" cy="19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1" descr="19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72" y="2595808"/>
            <a:ext cx="2895600" cy="17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31" y="4326909"/>
            <a:ext cx="2793124" cy="20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90396" y="0"/>
            <a:ext cx="820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H</a:t>
            </a:r>
            <a:r>
              <a:rPr lang="vi-VN" sz="3200" dirty="0">
                <a:solidFill>
                  <a:srgbClr val="002060"/>
                </a:solidFill>
                <a:latin typeface="Nunito Black" pitchFamily="2" charset="0"/>
              </a:rPr>
              <a:t>ình dạng, kích thước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Nunito Black" pitchFamily="2" charset="0"/>
              </a:rPr>
              <a:t>của một số lá cây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90396" y="0"/>
            <a:ext cx="820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M</a:t>
            </a:r>
            <a:r>
              <a:rPr lang="vi-VN" sz="3200" dirty="0">
                <a:solidFill>
                  <a:srgbClr val="002060"/>
                </a:solidFill>
                <a:latin typeface="Nunito Black" pitchFamily="2" charset="0"/>
              </a:rPr>
              <a:t>àu sắc của một số lá cây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9C546F60-67D7-4CFB-B695-15C0233368F6}"/>
              </a:ext>
            </a:extLst>
          </p:cNvPr>
          <p:cNvGrpSpPr/>
          <p:nvPr/>
        </p:nvGrpSpPr>
        <p:grpSpPr>
          <a:xfrm>
            <a:off x="252545" y="3429000"/>
            <a:ext cx="5078327" cy="2971232"/>
            <a:chOff x="300390" y="2364636"/>
            <a:chExt cx="5078327" cy="297123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D10935E-1090-4919-9835-9EC646D7F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90" y="2364636"/>
              <a:ext cx="2467923" cy="246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FC2112A4-BC66-449A-B6A4-598817EF521B}"/>
                </a:ext>
              </a:extLst>
            </p:cNvPr>
            <p:cNvSpPr txBox="1"/>
            <p:nvPr/>
          </p:nvSpPr>
          <p:spPr>
            <a:xfrm>
              <a:off x="300390" y="4874203"/>
              <a:ext cx="5078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tòng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6" name="Picture 4" descr="Cây tòng lá đốm (cây vàng anh lá đốm) - Cây Xanh Hoàng Gia">
              <a:extLst>
                <a:ext uri="{FF2B5EF4-FFF2-40B4-BE49-F238E27FC236}">
                  <a16:creationId xmlns:a16="http://schemas.microsoft.com/office/drawing/2014/main" id="{5C4F3BED-3FD4-4B38-9257-E86382422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313" y="2364636"/>
              <a:ext cx="2610404" cy="246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8959231F-30B6-4B32-916C-B600DB68AD03}"/>
              </a:ext>
            </a:extLst>
          </p:cNvPr>
          <p:cNvGrpSpPr/>
          <p:nvPr/>
        </p:nvGrpSpPr>
        <p:grpSpPr>
          <a:xfrm>
            <a:off x="300390" y="446551"/>
            <a:ext cx="2895600" cy="2940805"/>
            <a:chOff x="300390" y="520979"/>
            <a:chExt cx="2895600" cy="2139077"/>
          </a:xfrm>
        </p:grpSpPr>
        <p:pic>
          <p:nvPicPr>
            <p:cNvPr id="38915" name="Picture 15" descr="20-02-08_19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90" y="520979"/>
              <a:ext cx="2895600" cy="1769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88BAD59C-BA9D-4994-9CD9-1A4A838420BD}"/>
                </a:ext>
              </a:extLst>
            </p:cNvPr>
            <p:cNvSpPr txBox="1"/>
            <p:nvPr/>
          </p:nvSpPr>
          <p:spPr>
            <a:xfrm>
              <a:off x="300390" y="2290724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bàng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4007605B-5706-4E4D-9591-1C5D4CA35BB1}"/>
              </a:ext>
            </a:extLst>
          </p:cNvPr>
          <p:cNvGrpSpPr/>
          <p:nvPr/>
        </p:nvGrpSpPr>
        <p:grpSpPr>
          <a:xfrm>
            <a:off x="8428790" y="522913"/>
            <a:ext cx="3006128" cy="3004016"/>
            <a:chOff x="3195990" y="383340"/>
            <a:chExt cx="3006128" cy="2191060"/>
          </a:xfrm>
        </p:grpSpPr>
        <p:pic>
          <p:nvPicPr>
            <p:cNvPr id="3082" name="Picture 10" descr="Xem chi tiết hình ảnh liên quan. 9 loại cây phong thủy theo mệnh cực kì dễ trồng mang tới sức khỏe và ...">
              <a:extLst>
                <a:ext uri="{FF2B5EF4-FFF2-40B4-BE49-F238E27FC236}">
                  <a16:creationId xmlns:a16="http://schemas.microsoft.com/office/drawing/2014/main" id="{CE7BE922-BAA5-42DA-8B7E-160964388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990" y="383340"/>
              <a:ext cx="2971800" cy="181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0C5436-241D-44FB-BB8E-842F84F3D757}"/>
                </a:ext>
              </a:extLst>
            </p:cNvPr>
            <p:cNvSpPr txBox="1"/>
            <p:nvPr/>
          </p:nvSpPr>
          <p:spPr>
            <a:xfrm>
              <a:off x="3195990" y="2205068"/>
              <a:ext cx="300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Vạn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61F9DC7E-5317-4945-B861-33E6F4882F31}"/>
              </a:ext>
            </a:extLst>
          </p:cNvPr>
          <p:cNvGrpSpPr/>
          <p:nvPr/>
        </p:nvGrpSpPr>
        <p:grpSpPr>
          <a:xfrm>
            <a:off x="5422662" y="3465067"/>
            <a:ext cx="3006128" cy="2935165"/>
            <a:chOff x="5310221" y="2768543"/>
            <a:chExt cx="3006128" cy="2935165"/>
          </a:xfrm>
        </p:grpSpPr>
        <p:pic>
          <p:nvPicPr>
            <p:cNvPr id="3078" name="Picture 6" descr="cây có lá màu tím">
              <a:extLst>
                <a:ext uri="{FF2B5EF4-FFF2-40B4-BE49-F238E27FC236}">
                  <a16:creationId xmlns:a16="http://schemas.microsoft.com/office/drawing/2014/main" id="{8170BEED-599F-4C6A-9FA2-24E6CE2FC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92" y="2768543"/>
              <a:ext cx="2857500" cy="255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CD8DF740-7444-4461-A063-121ECFDC215D}"/>
                </a:ext>
              </a:extLst>
            </p:cNvPr>
            <p:cNvSpPr txBox="1"/>
            <p:nvPr/>
          </p:nvSpPr>
          <p:spPr>
            <a:xfrm>
              <a:off x="5310221" y="5334376"/>
              <a:ext cx="300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D73FEE1D-E794-4CD3-9397-A879613414B0}"/>
              </a:ext>
            </a:extLst>
          </p:cNvPr>
          <p:cNvGrpSpPr/>
          <p:nvPr/>
        </p:nvGrpSpPr>
        <p:grpSpPr>
          <a:xfrm>
            <a:off x="8527494" y="3496444"/>
            <a:ext cx="3006128" cy="2903788"/>
            <a:chOff x="8245492" y="2768543"/>
            <a:chExt cx="3006128" cy="2903788"/>
          </a:xfrm>
        </p:grpSpPr>
        <p:pic>
          <p:nvPicPr>
            <p:cNvPr id="3080" name="Picture 8" descr="cây có lá màu tím">
              <a:extLst>
                <a:ext uri="{FF2B5EF4-FFF2-40B4-BE49-F238E27FC236}">
                  <a16:creationId xmlns:a16="http://schemas.microsoft.com/office/drawing/2014/main" id="{E3AB2B9F-4200-4BD4-9FFF-031BA32ED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767" y="2768543"/>
              <a:ext cx="2857500" cy="251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C7E795EF-5B5C-42B1-8851-F824F200B46F}"/>
                </a:ext>
              </a:extLst>
            </p:cNvPr>
            <p:cNvSpPr txBox="1"/>
            <p:nvPr/>
          </p:nvSpPr>
          <p:spPr>
            <a:xfrm>
              <a:off x="8245492" y="5302999"/>
              <a:ext cx="300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4" name="Picture 12" descr="Cây trạng nguyên">
            <a:extLst>
              <a:ext uri="{FF2B5EF4-FFF2-40B4-BE49-F238E27FC236}">
                <a16:creationId xmlns:a16="http://schemas.microsoft.com/office/drawing/2014/main" id="{C921ADD6-8456-46D3-8025-5183A4F9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40" y="557789"/>
            <a:ext cx="3929900" cy="23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454430F-F585-4906-9AFD-159AF64D8C33}"/>
              </a:ext>
            </a:extLst>
          </p:cNvPr>
          <p:cNvSpPr txBox="1"/>
          <p:nvPr/>
        </p:nvSpPr>
        <p:spPr>
          <a:xfrm>
            <a:off x="3847440" y="2879598"/>
            <a:ext cx="39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77B392-A06D-4AF5-8E11-D43A77ADDD2C}"/>
              </a:ext>
            </a:extLst>
          </p:cNvPr>
          <p:cNvSpPr txBox="1">
            <a:spLocks/>
          </p:cNvSpPr>
          <p:nvPr/>
        </p:nvSpPr>
        <p:spPr>
          <a:xfrm>
            <a:off x="838200" y="875609"/>
            <a:ext cx="10515600" cy="676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162E7DF-A500-4251-8EFA-389FA91D6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6" y="1765005"/>
            <a:ext cx="10656803" cy="42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>
            <a:extLst>
              <a:ext uri="{FF2B5EF4-FFF2-40B4-BE49-F238E27FC236}">
                <a16:creationId xmlns:a16="http://schemas.microsoft.com/office/drawing/2014/main" id="{181D8305-D44C-4101-8404-0D8B4E0841C3}"/>
              </a:ext>
            </a:extLst>
          </p:cNvPr>
          <p:cNvSpPr txBox="1"/>
          <p:nvPr/>
        </p:nvSpPr>
        <p:spPr>
          <a:xfrm>
            <a:off x="181173" y="1286307"/>
            <a:ext cx="10326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em yêu </a:t>
            </a:r>
            <a:r>
              <a:rPr lang="vi-V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êu đề 1">
            <a:extLst>
              <a:ext uri="{FF2B5EF4-FFF2-40B4-BE49-F238E27FC236}">
                <a16:creationId xmlns:a16="http://schemas.microsoft.com/office/drawing/2014/main" id="{F5E23435-511A-4551-B8DC-47F88034BF59}"/>
              </a:ext>
            </a:extLst>
          </p:cNvPr>
          <p:cNvSpPr txBox="1">
            <a:spLocks/>
          </p:cNvSpPr>
          <p:nvPr/>
        </p:nvSpPr>
        <p:spPr>
          <a:xfrm>
            <a:off x="838200" y="78047"/>
            <a:ext cx="10515600" cy="676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ình ảnh Vẽ Tay Vector Cây Lá Xanh Nguyên Liệu Thương Mại PNG Miễn ...">
            <a:extLst>
              <a:ext uri="{FF2B5EF4-FFF2-40B4-BE49-F238E27FC236}">
                <a16:creationId xmlns:a16="http://schemas.microsoft.com/office/drawing/2014/main" id="{26E676E3-355B-4589-B115-36CE90CA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1500" y="363095"/>
            <a:ext cx="3429000" cy="96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7FB8E55-3CE3-4384-B59A-C52BE2142690}"/>
              </a:ext>
            </a:extLst>
          </p:cNvPr>
          <p:cNvSpPr txBox="1"/>
          <p:nvPr/>
        </p:nvSpPr>
        <p:spPr>
          <a:xfrm>
            <a:off x="482600" y="2044700"/>
            <a:ext cx="1111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E08F8F87-D969-45AD-BFEB-A6334EAF6AF5}"/>
              </a:ext>
            </a:extLst>
          </p:cNvPr>
          <p:cNvSpPr txBox="1">
            <a:spLocks/>
          </p:cNvSpPr>
          <p:nvPr/>
        </p:nvSpPr>
        <p:spPr>
          <a:xfrm>
            <a:off x="838200" y="78047"/>
            <a:ext cx="10515600" cy="676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395296A-A43B-49A2-B1BE-6C29A2B40BC6}"/>
              </a:ext>
            </a:extLst>
          </p:cNvPr>
          <p:cNvSpPr txBox="1"/>
          <p:nvPr/>
        </p:nvSpPr>
        <p:spPr>
          <a:xfrm>
            <a:off x="-1182451" y="1883207"/>
            <a:ext cx="10326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1AA3A0B-08F6-450B-9BFD-74CF2F1B334A}"/>
              </a:ext>
            </a:extLst>
          </p:cNvPr>
          <p:cNvSpPr txBox="1"/>
          <p:nvPr/>
        </p:nvSpPr>
        <p:spPr>
          <a:xfrm>
            <a:off x="317500" y="1788886"/>
            <a:ext cx="7505700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 biệt được hình dạng của lá cây</a:t>
            </a:r>
            <a:endParaRPr lang="vi-VN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8B038531-AEDE-4232-B4B5-D51632126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84340"/>
              </p:ext>
            </p:extLst>
          </p:nvPr>
        </p:nvGraphicFramePr>
        <p:xfrm>
          <a:off x="838200" y="2623858"/>
          <a:ext cx="10515600" cy="37896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88254105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5338491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57310129"/>
                    </a:ext>
                  </a:extLst>
                </a:gridCol>
              </a:tblGrid>
              <a:tr h="614642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800" dirty="0">
                          <a:effectLst/>
                        </a:rPr>
                        <a:t>HÌNH DẠNG CỦA LÁ CÂY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396384"/>
                  </a:ext>
                </a:extLst>
              </a:tr>
              <a:tr h="6895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800" dirty="0">
                          <a:effectLst/>
                        </a:rPr>
                        <a:t>Hình kim (Hình dài)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800">
                          <a:effectLst/>
                        </a:rPr>
                        <a:t>Hình bầu dục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800">
                          <a:effectLst/>
                        </a:rPr>
                        <a:t>Hình tròn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4456"/>
                  </a:ext>
                </a:extLst>
              </a:tr>
              <a:tr h="24854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800" dirty="0">
                          <a:effectLst/>
                        </a:rPr>
                        <a:t>Lá lúa, lá thông, lá tre, lá hành, lá dừa,...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800" dirty="0">
                          <a:effectLst/>
                        </a:rPr>
                        <a:t>Lá bàng, lá mít, lá cao su, lá xoài,...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1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4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409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Times New Roman</vt:lpstr>
      <vt:lpstr>Arial</vt:lpstr>
      <vt:lpstr>Roboto</vt:lpstr>
      <vt:lpstr>Roboto Black</vt:lpstr>
      <vt:lpstr>Calibri Light</vt:lpstr>
      <vt:lpstr>Calibri</vt:lpstr>
      <vt:lpstr>Nunito Black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minhkhanh.t93@gmail.com</cp:lastModifiedBy>
  <cp:revision>311</cp:revision>
  <dcterms:created xsi:type="dcterms:W3CDTF">2023-04-01T23:44:56Z</dcterms:created>
  <dcterms:modified xsi:type="dcterms:W3CDTF">2025-12-29T08:49:27Z</dcterms:modified>
</cp:coreProperties>
</file>