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3"/>
  </p:sldMasterIdLst>
  <p:notesMasterIdLst>
    <p:notesMasterId r:id="rId7"/>
  </p:notesMasterIdLst>
  <p:sldIdLst>
    <p:sldId id="327" r:id="rId4"/>
    <p:sldId id="359" r:id="rId5"/>
    <p:sldId id="330" r:id="rId6"/>
  </p:sldIdLst>
  <p:sldSz cx="6858000" cy="5143500"/>
  <p:notesSz cx="6858000" cy="9144000"/>
  <p:embeddedFontLst>
    <p:embeddedFont>
      <p:font typeface="Kalam" panose="02000000000000000000"/>
      <p:regular r:id="rId11"/>
    </p:embeddedFont>
    <p:embeddedFont>
      <p:font typeface="Montserrat" panose="02000505000000020004"/>
      <p:regular r:id="rId12"/>
    </p:embeddedFont>
  </p:embeddedFontLst>
  <p:custDataLst>
    <p:tags r:id="rId1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5F"/>
    <a:srgbClr val="000000"/>
    <a:srgbClr val="B7D574"/>
    <a:srgbClr val="FFAB40"/>
    <a:srgbClr val="FFFFFF"/>
    <a:srgbClr val="EB54E9"/>
    <a:srgbClr val="8AB036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15"/>
  </p:normalViewPr>
  <p:slideViewPr>
    <p:cSldViewPr snapToGrid="0">
      <p:cViewPr varScale="1">
        <p:scale>
          <a:sx n="86" d="100"/>
          <a:sy n="86" d="100"/>
        </p:scale>
        <p:origin x="12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font" Target="fonts/font2.fntdata"/><Relationship Id="rId11" Type="http://schemas.openxmlformats.org/officeDocument/2006/relationships/font" Target="fonts/font1.fntdata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2000505000000020004"/>
              <a:buChar char="●"/>
              <a:defRPr sz="1800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2000505000000020004"/>
              <a:buChar char="●"/>
              <a:defRPr sz="1800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microsoft.com/office/2007/relationships/hdphoto" Target="../media/image11.wdp"/><Relationship Id="rId7" Type="http://schemas.openxmlformats.org/officeDocument/2006/relationships/image" Target="../media/image10.png"/><Relationship Id="rId6" Type="http://schemas.microsoft.com/office/2007/relationships/hdphoto" Target="../media/image9.wdp"/><Relationship Id="rId5" Type="http://schemas.openxmlformats.org/officeDocument/2006/relationships/image" Target="../media/image8.png"/><Relationship Id="rId4" Type="http://schemas.microsoft.com/office/2007/relationships/hdphoto" Target="../media/image7.wdp"/><Relationship Id="rId3" Type="http://schemas.openxmlformats.org/officeDocument/2006/relationships/image" Target="../media/image6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1285" y="1705000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600" dirty="0">
                <a:latin typeface="UTM Avo" panose="02040603050506020204" pitchFamily="18" charset="0"/>
              </a:rPr>
              <a:t>Kể tên các sự vật được nhắc đến trong bài thơ.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6889" y="2097928"/>
            <a:ext cx="6119826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Giọt nước mưa, dòng suối, bãi cỏ, đồi, sông, biển…</a:t>
            </a:r>
            <a:endParaRPr lang="vi-VN" sz="16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6000"/>
                    </a14:imgEffect>
                  </a14:imgLayer>
                </a14:imgProps>
              </a:ext>
            </a:extLst>
          </a:blip>
          <a:srcRect l="13274" t="3805" r="30572"/>
          <a:stretch>
            <a:fillRect/>
          </a:stretch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1285" y="2591119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600" dirty="0">
                <a:latin typeface="UTM Avo" panose="02040603050506020204" pitchFamily="18" charset="0"/>
              </a:rPr>
              <a:t>Những gì góp phần tạo nên dòng suối nhỏ?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889" y="2984047"/>
            <a:ext cx="6119826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Những giọt mưa góp lại bao ngày tạo nên dòng suối nhỏ.</a:t>
            </a:r>
            <a:endParaRPr lang="vi-VN" sz="16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285" y="3731762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600" dirty="0">
                <a:latin typeface="UTM Avo" panose="02040603050506020204" pitchFamily="18" charset="0"/>
              </a:rPr>
              <a:t>Những dòng sông từ đâu mà có?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889" y="4124690"/>
            <a:ext cx="6119826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Những dòng suối nhỏ góp thành sông.</a:t>
            </a:r>
            <a:endParaRPr lang="vi-VN" sz="16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9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659" y="483278"/>
            <a:ext cx="6012859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4. </a:t>
            </a:r>
            <a:r>
              <a:rPr lang="vi-VN" sz="1800" dirty="0">
                <a:latin typeface="UTM Avo" panose="02040603050506020204" pitchFamily="18" charset="0"/>
              </a:rPr>
              <a:t>Nói về hành trình giọt nước đi ra biển.</a:t>
            </a:r>
            <a:endParaRPr lang="vi-VN" sz="1800" dirty="0">
              <a:latin typeface="UTM Avo" panose="0204060305050602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434" y="1181819"/>
            <a:ext cx="1046458" cy="20723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628" y="1181819"/>
            <a:ext cx="1477283" cy="2072396"/>
          </a:xfrm>
          <a:prstGeom prst="round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35000"/>
                    </a14:imgEffect>
                  </a14:imgLayer>
                </a14:imgProps>
              </a:ext>
            </a:extLst>
          </a:blip>
          <a:srcRect l="2724"/>
          <a:stretch>
            <a:fillRect/>
          </a:stretch>
        </p:blipFill>
        <p:spPr>
          <a:xfrm>
            <a:off x="3377703" y="1200675"/>
            <a:ext cx="1444865" cy="2072396"/>
          </a:xfrm>
          <a:prstGeom prst="roundRect">
            <a:avLst>
              <a:gd name="adj" fmla="val 21754"/>
            </a:avLst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sharpenSoften amoun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9237" y="1200675"/>
            <a:ext cx="1467058" cy="2072397"/>
          </a:xfrm>
          <a:prstGeom prst="roundRect">
            <a:avLst>
              <a:gd name="adj" fmla="val 19189"/>
            </a:avLst>
          </a:prstGeom>
        </p:spPr>
      </p:pic>
      <p:sp>
        <p:nvSpPr>
          <p:cNvPr id="17" name="Right Arrow 16"/>
          <p:cNvSpPr/>
          <p:nvPr/>
        </p:nvSpPr>
        <p:spPr>
          <a:xfrm>
            <a:off x="1323152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Right Arrow 17"/>
          <p:cNvSpPr/>
          <p:nvPr/>
        </p:nvSpPr>
        <p:spPr>
          <a:xfrm>
            <a:off x="3086310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Right Arrow 18"/>
          <p:cNvSpPr/>
          <p:nvPr/>
        </p:nvSpPr>
        <p:spPr>
          <a:xfrm>
            <a:off x="4830608" y="2170179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TextBox 19"/>
          <p:cNvSpPr txBox="1"/>
          <p:nvPr/>
        </p:nvSpPr>
        <p:spPr>
          <a:xfrm>
            <a:off x="559258" y="3480465"/>
            <a:ext cx="5739483" cy="1279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1800" dirty="0">
                <a:solidFill>
                  <a:srgbClr val="EF5F5F"/>
                </a:solidFill>
                <a:latin typeface="UTM Avo" panose="02040603050506020204" pitchFamily="18" charset="0"/>
              </a:rPr>
              <a:t>Nhiều giọt mưa góp thành suối.</a:t>
            </a:r>
            <a:endParaRPr lang="x-none" sz="1800" dirty="0">
              <a:solidFill>
                <a:srgbClr val="EF5F5F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x-none" sz="1800" dirty="0">
                <a:solidFill>
                  <a:srgbClr val="EF5F5F"/>
                </a:solidFill>
                <a:latin typeface="UTM Avo" panose="02040603050506020204" pitchFamily="18" charset="0"/>
              </a:rPr>
              <a:t>Nhiều dòng suối góp thành sông.</a:t>
            </a:r>
            <a:endParaRPr lang="x-none" sz="1800" dirty="0">
              <a:solidFill>
                <a:srgbClr val="EF5F5F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x-none" sz="1800" dirty="0">
                <a:solidFill>
                  <a:srgbClr val="EF5F5F"/>
                </a:solidFill>
                <a:latin typeface="UTM Avo" panose="02040603050506020204" pitchFamily="18" charset="0"/>
              </a:rPr>
              <a:t>Nhiều dòng sông ra biển lớn. </a:t>
            </a:r>
            <a:endParaRPr lang="x-none" sz="1800" dirty="0">
              <a:solidFill>
                <a:srgbClr val="EF5F5F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  <p:bldP spid="2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6889" y="1803478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vi-VN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Mỗi từ dưới đây tả sự vật nào trong bài thơ?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 panose="020B0604020202020204"/>
                <a:sym typeface="Arial" panose="020B0604020202020204"/>
              </a:rPr>
              <a:t>LUYỆN TẬP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17242" r="17240" b="931"/>
          <a:stretch>
            <a:fillRect/>
          </a:stretch>
        </p:blipFill>
        <p:spPr>
          <a:xfrm>
            <a:off x="367428" y="434709"/>
            <a:ext cx="1286591" cy="1191845"/>
          </a:xfrm>
          <a:prstGeom prst="ellipse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42297" y="2530104"/>
            <a:ext cx="964355" cy="964355"/>
            <a:chOff x="942297" y="2492397"/>
            <a:chExt cx="964355" cy="964355"/>
          </a:xfrm>
        </p:grpSpPr>
        <p:sp>
          <p:nvSpPr>
            <p:cNvPr id="6" name="Teardrop 5"/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0889" y="2743740"/>
              <a:ext cx="6671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atin typeface="UTM Avo" panose="02040603050506020204" pitchFamily="18" charset="0"/>
                </a:rPr>
                <a:t>nhỏ</a:t>
              </a:r>
              <a:endParaRPr lang="x-none" sz="20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57626" y="2530102"/>
            <a:ext cx="964355" cy="964355"/>
            <a:chOff x="942297" y="2492397"/>
            <a:chExt cx="964355" cy="964355"/>
          </a:xfrm>
        </p:grpSpPr>
        <p:sp>
          <p:nvSpPr>
            <p:cNvPr id="16" name="Teardrop 15"/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43787" y="2743740"/>
              <a:ext cx="5613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atin typeface="UTM Avo" panose="02040603050506020204" pitchFamily="18" charset="0"/>
                </a:rPr>
                <a:t>lớn</a:t>
              </a:r>
              <a:endParaRPr lang="x-none" sz="20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2956" y="2559185"/>
            <a:ext cx="968885" cy="964355"/>
            <a:chOff x="942297" y="2492397"/>
            <a:chExt cx="968885" cy="964355"/>
          </a:xfrm>
        </p:grpSpPr>
        <p:sp>
          <p:nvSpPr>
            <p:cNvPr id="20" name="Teardrop 19"/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13180" y="2640043"/>
              <a:ext cx="8980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UTM Avo" panose="02040603050506020204" pitchFamily="18" charset="0"/>
                </a:rPr>
                <a:t>m</a:t>
              </a:r>
              <a:r>
                <a:rPr lang="x-none" sz="1800" dirty="0">
                  <a:latin typeface="UTM Avo" panose="02040603050506020204" pitchFamily="18" charset="0"/>
                </a:rPr>
                <a:t>ênh </a:t>
              </a:r>
              <a:endParaRPr lang="x-none" sz="1800" dirty="0">
                <a:latin typeface="UTM Avo" panose="02040603050506020204" pitchFamily="18" charset="0"/>
              </a:endParaRPr>
            </a:p>
            <a:p>
              <a:pPr algn="ctr"/>
              <a:r>
                <a:rPr lang="x-none" sz="1800" dirty="0">
                  <a:latin typeface="UTM Avo" panose="02040603050506020204" pitchFamily="18" charset="0"/>
                </a:rPr>
                <a:t>mông</a:t>
              </a:r>
              <a:endParaRPr lang="x-none" sz="1800" dirty="0">
                <a:latin typeface="UTM Avo" panose="02040603050506020204" pitchFamily="18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940511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suối</a:t>
            </a:r>
            <a:endParaRPr lang="x-none" sz="1800" b="1" dirty="0">
              <a:solidFill>
                <a:srgbClr val="FFAB40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9134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B7D574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sông</a:t>
            </a:r>
            <a:endParaRPr lang="x-none" sz="1800" b="1" dirty="0">
              <a:solidFill>
                <a:srgbClr val="FFAB4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59115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biển</a:t>
            </a:r>
            <a:endParaRPr lang="x-none" sz="1800" b="1" dirty="0">
              <a:solidFill>
                <a:srgbClr val="FFAB40"/>
              </a:solidFill>
              <a:latin typeface="UTM Avo" panose="020406030505060202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3" grpId="0" animBg="1"/>
      <p:bldP spid="24" grpId="0" animBg="1"/>
    </p:bldLst>
  </p:timing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p="http://schemas.openxmlformats.org/presentationml/2006/main">
  <p:tag name="ARS_PPT_DBNAME" val="Bai1.Emlahocsinhlop2[20210529004629700].mdb"/>
  <p:tag name="ARS_RESPONSE_PERSONNUM" val="10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WPS Presentation</Application>
  <PresentationFormat>Custom</PresentationFormat>
  <Paragraphs>37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16" baseType="lpstr">
      <vt:lpstr>Arial</vt:lpstr>
      <vt:lpstr>SimSun</vt:lpstr>
      <vt:lpstr>Wingdings</vt:lpstr>
      <vt:lpstr>Arial</vt:lpstr>
      <vt:lpstr>Kalam</vt:lpstr>
      <vt:lpstr>Montserrat</vt:lpstr>
      <vt:lpstr>UTM Avo</vt:lpstr>
      <vt:lpstr>Segoe Print</vt:lpstr>
      <vt:lpstr>UTM Cookies</vt:lpstr>
      <vt:lpstr>Microsoft YaHei</vt:lpstr>
      <vt:lpstr>Arial Unicode MS</vt:lpstr>
      <vt:lpstr>1_Doodle Sketchbook by Slidesgo</vt:lpstr>
      <vt:lpstr>2_Doodle Sketchbook by Slidesgo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Phạm Thảo</cp:lastModifiedBy>
  <cp:revision>188</cp:revision>
  <dcterms:created xsi:type="dcterms:W3CDTF">2025-02-10T15:17:11Z</dcterms:created>
  <dcterms:modified xsi:type="dcterms:W3CDTF">2025-02-10T15:17:29Z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4F742D67BA4D4EA5B194830D4103CA0E_13</vt:lpwstr>
  </property>
  <property fmtid="{D5CDD505-2E9C-101B-9397-08002B2CF9AE}" pid="3" name="KSOProductBuildVer">
    <vt:lpwstr>1033-12.2.0.19805</vt:lpwstr>
  </property>
</Properties>
</file>