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5" r:id="rId4"/>
    <p:sldMasterId id="2147483669" r:id="rId5"/>
    <p:sldMasterId id="2147483673" r:id="rId6"/>
  </p:sldMasterIdLst>
  <p:notesMasterIdLst>
    <p:notesMasterId r:id="rId9"/>
  </p:notesMasterIdLst>
  <p:handoutMasterIdLst>
    <p:handoutMasterId r:id="rId15"/>
  </p:handoutMasterIdLst>
  <p:sldIdLst>
    <p:sldId id="375" r:id="rId7"/>
    <p:sldId id="377" r:id="rId8"/>
    <p:sldId id="321" r:id="rId10"/>
    <p:sldId id="379" r:id="rId11"/>
    <p:sldId id="381" r:id="rId12"/>
    <p:sldId id="326" r:id="rId13"/>
    <p:sldId id="3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010" autoAdjust="0"/>
  </p:normalViewPr>
  <p:slideViewPr>
    <p:cSldViewPr snapToGrid="0" showGuides="1">
      <p:cViewPr varScale="1">
        <p:scale>
          <a:sx n="65" d="100"/>
          <a:sy n="65" d="100"/>
        </p:scale>
        <p:origin x="6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8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065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FeistyForwarders_0968120672</a:t>
            </a:r>
            <a:endParaRPr lang="en-US" sz="10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lang="en-US" sz="1865" kern="0">
              <a:solidFill>
                <a:srgbClr val="BAE5E4"/>
              </a:solidFill>
              <a:sym typeface="Arial" panose="020B0604020202020204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065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FeistyForwarders_0968120672</a:t>
            </a:r>
            <a:endParaRPr lang="en-US" sz="10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8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8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065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FeistyForwarders_0968120672</a:t>
            </a:r>
            <a:endParaRPr lang="en-US" sz="10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lang="en-US" sz="1865" kern="0">
              <a:solidFill>
                <a:srgbClr val="BAE5E4"/>
              </a:solidFill>
              <a:sym typeface="Arial" panose="020B0604020202020204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065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FeistyForwarders_0968120672</a:t>
            </a:r>
            <a:endParaRPr lang="en-US" sz="10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8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8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065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FeistyForwarders_0968120672</a:t>
            </a:r>
            <a:endParaRPr lang="en-US" sz="10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lang="en-US" sz="1865" kern="0">
              <a:solidFill>
                <a:srgbClr val="BAE5E4"/>
              </a:solidFill>
              <a:sym typeface="Arial" panose="020B0604020202020204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065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FeistyForwarders_0968120672</a:t>
            </a:r>
            <a:endParaRPr lang="en-US" sz="10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8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8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065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FeistyForwarders_0968120672</a:t>
            </a:r>
            <a:endParaRPr lang="en-US" sz="10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lang="en-US" sz="1865" kern="0">
              <a:solidFill>
                <a:srgbClr val="BAE5E4"/>
              </a:solidFill>
              <a:sym typeface="Arial" panose="020B0604020202020204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1865" kern="0">
                <a:solidFill>
                  <a:srgbClr val="BAE5E4"/>
                </a:solidFill>
                <a:sym typeface="Arial" panose="020B0604020202020204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065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FeistyForwarders_0968120672</a:t>
            </a:r>
            <a:endParaRPr lang="en-US" sz="10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865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6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1.xml"/><Relationship Id="rId7" Type="http://schemas.openxmlformats.org/officeDocument/2006/relationships/image" Target="../media/image12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tags" Target="../tags/tag2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microsoft.com/office/2007/relationships/hdphoto" Target="../media/image17.wdp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tags" Target="../tags/tag3.xml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4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0797" y="561352"/>
            <a:ext cx="927752" cy="4889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8549" y="605772"/>
            <a:ext cx="7715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 panose="020B0604020202020204"/>
              <a:buNone/>
            </a:pPr>
            <a:r>
              <a:rPr lang="vi-VN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Theo em, nước mưa rơi xuống sẽ đi đâu? </a:t>
            </a:r>
            <a:endParaRPr lang="vi-VN" sz="20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4098" y="675809"/>
            <a:ext cx="71539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vi-VN" sz="4265" kern="0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GIỌT NƯỚC VÀ BIỂN LỚN</a:t>
            </a:r>
            <a:endParaRPr lang="en-US" sz="4265" kern="0" dirty="0">
              <a:solidFill>
                <a:srgbClr val="FFFFFF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t="3805"/>
          <a:stretch>
            <a:fillRect/>
          </a:stretch>
        </p:blipFill>
        <p:spPr>
          <a:xfrm>
            <a:off x="1134975" y="1269288"/>
            <a:ext cx="8517161" cy="3312544"/>
          </a:xfrm>
          <a:prstGeom prst="round2SameRect">
            <a:avLst>
              <a:gd name="adj1" fmla="val 0"/>
              <a:gd name="adj2" fmla="val 29971"/>
            </a:avLst>
          </a:prstGeom>
        </p:spPr>
      </p:pic>
      <p:pic>
        <p:nvPicPr>
          <p:cNvPr id="10" name="Đồng hồ đếm ngược 1 phú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>
            <a:off x="8504902" y="4503174"/>
            <a:ext cx="3687097" cy="204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1471" y="1"/>
            <a:ext cx="1708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ĐỌC </a:t>
            </a:r>
            <a:endParaRPr lang="en-US" sz="2400" b="1" kern="0" dirty="0">
              <a:solidFill>
                <a:srgbClr val="17479D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1655060" y="40060"/>
            <a:ext cx="776411" cy="7002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45205" y="407768"/>
            <a:ext cx="4001255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665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Giọt nước và biển lớn</a:t>
            </a:r>
            <a:endParaRPr lang="en-US" sz="2665" b="1" kern="0" dirty="0">
              <a:solidFill>
                <a:srgbClr val="FFAB40">
                  <a:lumMod val="50000"/>
                </a:srgbClr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04" y="1308813"/>
            <a:ext cx="406360" cy="38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60" y="4074307"/>
            <a:ext cx="384000" cy="38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31" y="1308813"/>
            <a:ext cx="384000" cy="38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99915" y="1168711"/>
            <a:ext cx="38332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Tí ta tí tách 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Từng giọt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Từng giọt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Mưa rơi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Rơi rơi.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Góp lại bao ngày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Thành dòng suối nhỏ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Lượn trên bãi cỏ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Chảy xuống chân đồi.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96510" y="1168711"/>
            <a:ext cx="4001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Suối gặp bạn rồi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Góp thành sông lớn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Sông đi ra biển 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Biển thành mênh mông.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96510" y="3989960"/>
            <a:ext cx="37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Biển ơi, có biết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Biển lớn vô cùng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Từng giọt nước trong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Làm nên biển đấy!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96517" y="6286831"/>
            <a:ext cx="174118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x-none" sz="2135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(Nguyễn Bao)</a:t>
            </a:r>
            <a:endParaRPr lang="x-none" sz="2135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858" y="3730320"/>
            <a:ext cx="880533" cy="1134533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8060" y="354330"/>
            <a:ext cx="10501630" cy="34899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N4 </a:t>
            </a:r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và giải nghĩa từ khó hiểu</a:t>
            </a:r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và luyện đọc từ khó phát </a:t>
            </a:r>
            <a:r>
              <a:rPr lang="en-US" sz="4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48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3 Phút - Countdown timer 3 minut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77125" y="3844290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48137" y="613991"/>
            <a:ext cx="108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ĐỌC</a:t>
            </a:r>
            <a:endParaRPr lang="en-US" sz="2400" b="1" kern="0" dirty="0">
              <a:solidFill>
                <a:srgbClr val="17479D"/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371725" y="654051"/>
            <a:ext cx="776411" cy="7002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8782" y="1091735"/>
            <a:ext cx="715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b="1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Từ ngữ</a:t>
            </a:r>
            <a:endParaRPr lang="en-US" sz="2400" b="1" kern="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7635" y="1750441"/>
            <a:ext cx="7995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    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 panose="020B0604020202020204"/>
              </a:rPr>
              <a:t>lượn</a:t>
            </a:r>
            <a:endParaRPr lang="vi-VN" sz="2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Oval 4"/>
          <p:cNvSpPr/>
          <p:nvPr/>
        </p:nvSpPr>
        <p:spPr>
          <a:xfrm>
            <a:off x="2258143" y="1933679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lang="vi-VN" sz="1865" kern="0">
              <a:solidFill>
                <a:srgbClr val="BAE5E4"/>
              </a:solidFill>
              <a:sym typeface="Arial" panose="020B060402020202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57373" y="1750441"/>
            <a:ext cx="582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: uốn theo đường vòng.</a:t>
            </a:r>
            <a:endParaRPr lang="vi-VN" sz="2400" kern="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2" descr="Bộ ảnh sông Hương thơ mộng nhìn từ trên cao khi đi du lịch Huế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03" y="2553417"/>
            <a:ext cx="4920791" cy="369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48137" y="463161"/>
            <a:ext cx="108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ĐỌC</a:t>
            </a:r>
            <a:endParaRPr lang="en-US" sz="2400" b="1" kern="0" dirty="0">
              <a:solidFill>
                <a:srgbClr val="17479D"/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371725" y="503220"/>
            <a:ext cx="776411" cy="7002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8782" y="1137261"/>
            <a:ext cx="715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b="1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Ngắt nghỉ đoạn thơ</a:t>
            </a:r>
            <a:endParaRPr lang="en-US" sz="2400" b="1" kern="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06187" y="2008955"/>
            <a:ext cx="25447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Tí ta tí tách </a:t>
            </a:r>
            <a:endParaRPr lang="vi-VN" sz="3200" kern="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Từng giọt</a:t>
            </a:r>
            <a:endParaRPr lang="vi-VN" sz="3200" kern="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Từng giọt</a:t>
            </a:r>
            <a:endParaRPr lang="vi-VN" sz="3200" kern="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Mưa rơi</a:t>
            </a:r>
            <a:endParaRPr lang="vi-VN" sz="3200" kern="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  <a:p>
            <a:pPr marL="59055" algn="just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Rơi rơi.</a:t>
            </a:r>
            <a:endParaRPr lang="vi-VN" sz="3200" kern="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094760" y="2185466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82905" y="3708010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321370" y="2969886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571302" y="2238269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705916" y="5147119"/>
            <a:ext cx="188083" cy="471639"/>
            <a:chOff x="8719213" y="2921749"/>
            <a:chExt cx="141062" cy="353729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5953724" y="4401403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Đồng hồ đếm ngược 3 phút gây sốc 3 Minutes">
            <a:hlinkClick r:id="" action="ppaction://media"/>
          </p:cNvPr>
          <p:cNvPicPr>
            <a:picLocks noGrp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635"/>
            <a:ext cx="12091670" cy="630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0"/>
            <a:ext cx="12187592" cy="6855520"/>
          </a:xfrm>
          <a:prstGeom prst="rect">
            <a:avLst/>
          </a:prstGeom>
        </p:spPr>
      </p:pic>
      <p:pic>
        <p:nvPicPr>
          <p:cNvPr id="7" name="图片 9" descr="e6a655ed09bc757151afabca7ab85c5c"/>
          <p:cNvPicPr/>
          <p:nvPr/>
        </p:nvPicPr>
        <p:blipFill>
          <a:blip r:embed="rId2" cstate="screen"/>
          <a:stretch>
            <a:fillRect/>
          </a:stretch>
        </p:blipFill>
        <p:spPr>
          <a:xfrm rot="1426081">
            <a:off x="10064496" y="238990"/>
            <a:ext cx="1868552" cy="2438914"/>
          </a:xfrm>
          <a:prstGeom prst="rect">
            <a:avLst/>
          </a:prstGeom>
        </p:spPr>
      </p:pic>
      <p:pic>
        <p:nvPicPr>
          <p:cNvPr id="8" name="图片 10" descr="d1ca708a87c9b39e9bdf39142e09b55e"/>
          <p:cNvPicPr/>
          <p:nvPr/>
        </p:nvPicPr>
        <p:blipFill>
          <a:blip r:embed="rId3" cstate="print"/>
          <a:stretch>
            <a:fillRect/>
          </a:stretch>
        </p:blipFill>
        <p:spPr>
          <a:xfrm rot="20487199">
            <a:off x="174787" y="-289269"/>
            <a:ext cx="3495431" cy="3495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64" y="1180516"/>
            <a:ext cx="8806672" cy="294711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0</TotalTime>
  <Words>540</Words>
  <Application>WPS Presentation</Application>
  <PresentationFormat>Widescreen</PresentationFormat>
  <Paragraphs>52</Paragraphs>
  <Slides>7</Slides>
  <Notes>2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7</vt:i4>
      </vt:variant>
    </vt:vector>
  </HeadingPairs>
  <TitlesOfParts>
    <vt:vector size="26" baseType="lpstr">
      <vt:lpstr>Arial</vt:lpstr>
      <vt:lpstr>SimSun</vt:lpstr>
      <vt:lpstr>Wingdings</vt:lpstr>
      <vt:lpstr>Kalam</vt:lpstr>
      <vt:lpstr>Segoe Print</vt:lpstr>
      <vt:lpstr>Montserrat</vt:lpstr>
      <vt:lpstr>Arial</vt:lpstr>
      <vt:lpstr>Times New Roman</vt:lpstr>
      <vt:lpstr>UTM Avo</vt:lpstr>
      <vt:lpstr>等线</vt:lpstr>
      <vt:lpstr>等线</vt:lpstr>
      <vt:lpstr>Microsoft YaHei</vt:lpstr>
      <vt:lpstr>Arial Unicode MS</vt:lpstr>
      <vt:lpstr>Euphemia</vt:lpstr>
      <vt:lpstr>Children Playing 16x9</vt:lpstr>
      <vt:lpstr>1_Doodle Sketchbook by Slidesgo</vt:lpstr>
      <vt:lpstr>2_Doodle Sketchbook by Slidesgo</vt:lpstr>
      <vt:lpstr>3_Doodle Sketchbook by Slidesgo</vt:lpstr>
      <vt:lpstr>4_Doodle Sketchbook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asus</dc:creator>
  <cp:lastModifiedBy>Phạm Thảo</cp:lastModifiedBy>
  <cp:revision>161</cp:revision>
  <dcterms:created xsi:type="dcterms:W3CDTF">2021-11-01T02:37:00Z</dcterms:created>
  <dcterms:modified xsi:type="dcterms:W3CDTF">2025-02-10T15:14:02Z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DA95401CF542447E9380DFA1E3410F24_13</vt:lpwstr>
  </property>
  <property fmtid="{D5CDD505-2E9C-101B-9397-08002B2CF9AE}" pid="3" name="KSOProductBuildVer">
    <vt:lpwstr>1033-12.2.0.19805</vt:lpwstr>
  </property>
</Properties>
</file>