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3"/>
  </p:sldMasterIdLst>
  <p:notesMasterIdLst>
    <p:notesMasterId r:id="rId11"/>
  </p:notesMasterIdLst>
  <p:sldIdLst>
    <p:sldId id="341" r:id="rId4"/>
    <p:sldId id="334" r:id="rId5"/>
    <p:sldId id="335" r:id="rId6"/>
    <p:sldId id="336" r:id="rId7"/>
    <p:sldId id="360" r:id="rId8"/>
    <p:sldId id="353" r:id="rId9"/>
    <p:sldId id="368" r:id="rId10"/>
  </p:sldIdLst>
  <p:sldSz cx="6858000" cy="5143500"/>
  <p:notesSz cx="6858000" cy="9144000"/>
  <p:embeddedFontLst>
    <p:embeddedFont>
      <p:font typeface="Kalam" panose="02000000000000000000"/>
      <p:regular r:id="rId15"/>
    </p:embeddedFont>
    <p:embeddedFont>
      <p:font typeface="Montserrat" panose="02000505000000020004"/>
      <p:regular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p:restoredTop sz="95846"/>
  </p:normalViewPr>
  <p:slideViewPr>
    <p:cSldViewPr snapToGrid="0">
      <p:cViewPr varScale="1">
        <p:scale>
          <a:sx n="92" d="100"/>
          <a:sy n="92" d="100"/>
        </p:scale>
        <p:origin x="9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font" Target="fonts/font6.fntdata"/><Relationship Id="rId2" Type="http://schemas.openxmlformats.org/officeDocument/2006/relationships/theme" Target="theme/theme1.xml"/><Relationship Id="rId19" Type="http://schemas.openxmlformats.org/officeDocument/2006/relationships/font" Target="fonts/font5.fntdata"/><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matchingName="Blank">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matchingName="Blank">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matchingName="Section header">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matchingName="Blank">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2" Type="http://schemas.openxmlformats.org/officeDocument/2006/relationships/theme" Target="../theme/theme2.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4" name="Rectangle 3"/>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4" name="Rectangle 3"/>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microsoft.com/office/2007/relationships/hdphoto" Target="../media/image13.wdp"/><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44267" y="1390819"/>
            <a:ext cx="4405927" cy="3318271"/>
            <a:chOff x="1417547" y="1264224"/>
            <a:chExt cx="4405927" cy="3318271"/>
          </a:xfrm>
        </p:grpSpPr>
        <p:pic>
          <p:nvPicPr>
            <p:cNvPr id="12" name="Picture 11"/>
            <p:cNvPicPr>
              <a:picLocks noChangeAspect="1"/>
            </p:cNvPicPr>
            <p:nvPr/>
          </p:nvPicPr>
          <p:blipFill>
            <a:blip r:embed="rId1">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7" name="Group 16"/>
          <p:cNvGrpSpPr/>
          <p:nvPr/>
        </p:nvGrpSpPr>
        <p:grpSpPr>
          <a:xfrm>
            <a:off x="386192" y="578414"/>
            <a:ext cx="1631953" cy="733740"/>
            <a:chOff x="360464" y="617893"/>
            <a:chExt cx="1631953" cy="733740"/>
          </a:xfrm>
        </p:grpSpPr>
        <p:sp>
          <p:nvSpPr>
            <p:cNvPr id="18" name="TextBox 17"/>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endParaRPr lang="en-US" sz="4000" dirty="0">
                <a:solidFill>
                  <a:schemeClr val="accent1">
                    <a:lumMod val="50000"/>
                  </a:schemeClr>
                </a:solidFill>
                <a:latin typeface="UTM Cookies" panose="02040603050506020204" pitchFamily="18" charset="0"/>
              </a:endParaRPr>
            </a:p>
          </p:txBody>
        </p:sp>
        <p:sp>
          <p:nvSpPr>
            <p:cNvPr id="19" name="TextBox 18"/>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endParaRPr lang="en-US" sz="4000" dirty="0">
                <a:solidFill>
                  <a:schemeClr val="accent1"/>
                </a:solidFill>
                <a:latin typeface="UTM Cookies" panose="02040603050506020204"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vàng</a:t>
            </a:r>
            <a:endParaRPr lang="en-US" sz="2400" b="1" dirty="0">
              <a:solidFill>
                <a:schemeClr val="accent1">
                  <a:lumMod val="50000"/>
                </a:schemeClr>
              </a:solidFill>
              <a:latin typeface="UTM Avo" panose="02040603050506020204" pitchFamily="18" charset="0"/>
            </a:endParaRPr>
          </a:p>
        </p:txBody>
      </p:sp>
      <p:sp>
        <p:nvSpPr>
          <p:cNvPr id="3" name="TextBox 2"/>
          <p:cNvSpPr txBox="1"/>
          <p:nvPr/>
        </p:nvSpPr>
        <p:spPr>
          <a:xfrm>
            <a:off x="427017" y="1376616"/>
            <a:ext cx="5999771" cy="3720249"/>
          </a:xfrm>
          <a:prstGeom prst="rect">
            <a:avLst/>
          </a:prstGeom>
          <a:noFill/>
        </p:spPr>
        <p:txBody>
          <a:bodyPr wrap="square" rtlCol="0">
            <a:spAutoFit/>
          </a:bodyPr>
          <a:lstStyle/>
          <a:p>
            <a:pPr marL="8255" algn="just">
              <a:lnSpc>
                <a:spcPct val="150000"/>
              </a:lnSpc>
            </a:pPr>
            <a:r>
              <a:rPr lang="vi-VN" sz="2000"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endParaRPr lang="vi-VN" sz="2000" dirty="0">
              <a:latin typeface="UTM Avo" panose="02040603050506020204" pitchFamily="18" charset="0"/>
            </a:endParaRPr>
          </a:p>
          <a:p>
            <a:pPr marL="8255" algn="just">
              <a:lnSpc>
                <a:spcPct val="150000"/>
              </a:lnSpc>
            </a:pPr>
            <a:r>
              <a:rPr lang="vi-VN" sz="2000" dirty="0">
                <a:latin typeface="UTM Avo" panose="02040603050506020204" pitchFamily="18" charset="0"/>
              </a:rPr>
              <a:t> </a:t>
            </a:r>
            <a:endParaRPr lang="vi-VN" sz="2000" dirty="0">
              <a:latin typeface="UTM Avo" panose="02040603050506020204" pitchFamily="18" charset="0"/>
            </a:endParaRPr>
          </a:p>
          <a:p>
            <a:pPr marL="266700" algn="just">
              <a:lnSpc>
                <a:spcPct val="150000"/>
              </a:lnSpc>
            </a:pPr>
            <a:endParaRPr lang="en-US" sz="2000" dirty="0">
              <a:latin typeface="UTM Avo" panose="02040603050506020204" pitchFamily="18" charset="0"/>
            </a:endParaRPr>
          </a:p>
        </p:txBody>
      </p:sp>
      <p:cxnSp>
        <p:nvCxnSpPr>
          <p:cNvPr id="4" name="Straight Connector 3"/>
          <p:cNvCxnSpPr/>
          <p:nvPr/>
        </p:nvCxnSpPr>
        <p:spPr>
          <a:xfrm>
            <a:off x="2610117" y="1404859"/>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35464" y="1846768"/>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p:cNvCxnSpPr/>
          <p:nvPr/>
        </p:nvCxnSpPr>
        <p:spPr>
          <a:xfrm>
            <a:off x="2925730" y="230158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00801" y="275886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484" y="3652048"/>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428" y="64418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p:cNvSpPr/>
          <p:nvPr/>
        </p:nvSpPr>
        <p:spPr>
          <a:xfrm>
            <a:off x="789990"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cày bừa</a:t>
            </a:r>
            <a:endParaRPr lang="vi-VN" sz="2400" dirty="0"/>
          </a:p>
        </p:txBody>
      </p:sp>
      <p:sp>
        <p:nvSpPr>
          <p:cNvPr id="4" name="Oval 3"/>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789990"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gieo hạt</a:t>
            </a:r>
            <a:endParaRPr lang="vi-VN" sz="2400" dirty="0"/>
          </a:p>
        </p:txBody>
      </p:sp>
      <p:sp>
        <p:nvSpPr>
          <p:cNvPr id="6" name="Oval 5"/>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89990"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vườn cây</a:t>
            </a:r>
            <a:endParaRPr lang="vi-VN" sz="2400" dirty="0"/>
          </a:p>
        </p:txBody>
      </p:sp>
      <p:sp>
        <p:nvSpPr>
          <p:cNvPr id="8" name="Oval 7"/>
          <p:cNvSpPr/>
          <p:nvPr/>
        </p:nvSpPr>
        <p:spPr>
          <a:xfrm>
            <a:off x="903104"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789990"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hạn hán</a:t>
            </a:r>
            <a:endParaRPr lang="vi-VN" sz="2400" dirty="0"/>
          </a:p>
        </p:txBody>
      </p:sp>
      <p:sp>
        <p:nvSpPr>
          <p:cNvPr id="14" name="Oval 13"/>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52957" y="943794"/>
            <a:ext cx="2942667" cy="2961864"/>
            <a:chOff x="4252957" y="1153889"/>
            <a:chExt cx="2942667" cy="2961864"/>
          </a:xfrm>
        </p:grpSpPr>
        <p:sp>
          <p:nvSpPr>
            <p:cNvPr id="4" name="Oval 3"/>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26" name="Picture 2" descr="Hình ảnh Mẫu Sen Sen Sen Sen Sen Vector, Sen Miễn Phí, Hoa, Lá Sen Vector  và PNG với nền trong suốt để tải xuống miễn phí"/>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33578" y="432728"/>
            <a:ext cx="352093" cy="352093"/>
          </a:xfrm>
          <a:prstGeom prst="rect">
            <a:avLst/>
          </a:prstGeom>
        </p:spPr>
      </p:pic>
      <p:sp>
        <p:nvSpPr>
          <p:cNvPr id="3" name="TextBox 2"/>
          <p:cNvSpPr txBox="1"/>
          <p:nvPr/>
        </p:nvSpPr>
        <p:spPr>
          <a:xfrm>
            <a:off x="733090" y="369496"/>
            <a:ext cx="5311568" cy="49411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Chọn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a:sym typeface="Arial" panose="020B0604020202020204"/>
              </a:rPr>
              <a:t>ng </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hoặc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a:sym typeface="Arial" panose="020B0604020202020204"/>
              </a:rPr>
              <a:t>ngh</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rPr>
              <a:t> thay cho ô vuông.</a:t>
            </a:r>
            <a:endPar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panose="020B0604020202020204"/>
              <a:sym typeface="Arial" panose="020B0604020202020204"/>
            </a:endParaRPr>
          </a:p>
        </p:txBody>
      </p:sp>
      <p:grpSp>
        <p:nvGrpSpPr>
          <p:cNvPr id="9" name="Group 8"/>
          <p:cNvGrpSpPr/>
          <p:nvPr/>
        </p:nvGrpSpPr>
        <p:grpSpPr>
          <a:xfrm>
            <a:off x="417078" y="1133482"/>
            <a:ext cx="5311568" cy="3066224"/>
            <a:chOff x="-528710" y="1557041"/>
            <a:chExt cx="5311568" cy="3066224"/>
          </a:xfrm>
          <a:noFill/>
        </p:grpSpPr>
        <p:sp>
          <p:nvSpPr>
            <p:cNvPr id="5" name="Rectangle 4"/>
            <p:cNvSpPr/>
            <p:nvPr/>
          </p:nvSpPr>
          <p:spPr>
            <a:xfrm>
              <a:off x="-528710" y="1557041"/>
              <a:ext cx="5311568" cy="3066224"/>
            </a:xfrm>
            <a:prstGeom prst="rect">
              <a:avLst/>
            </a:prstGeom>
            <a:grpFill/>
            <a:ln w="19050">
              <a:noFill/>
            </a:ln>
          </p:spPr>
          <p:txBody>
            <a:bodyPr wrap="square" anchor="b">
              <a:spAutoFit/>
            </a:bodyPr>
            <a:lstStyle/>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Cuốc con về                   hè</a:t>
              </a:r>
              <a:endParaRPr lang="vi-VN" sz="2000" dirty="0">
                <a:latin typeface="UTM Avo" panose="02040603050506020204" pitchFamily="18" charset="0"/>
                <a:ea typeface="Calibri" panose="020F0502020204030204" pitchFamily="34" charset="0"/>
                <a:cs typeface="Times New Roman" panose="02020603050405020304" pitchFamily="18" charset="0"/>
              </a:endParaRP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Trong đầm sen bát  </a:t>
              </a:r>
              <a:endParaRPr lang="vi-VN" sz="2000" dirty="0">
                <a:latin typeface="UTM Avo" panose="02040603050506020204" pitchFamily="18" charset="0"/>
                <a:ea typeface="Calibri" panose="020F0502020204030204" pitchFamily="34" charset="0"/>
                <a:cs typeface="Times New Roman" panose="02020603050405020304" pitchFamily="18" charset="0"/>
              </a:endParaRP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Lá xanh xoè ô che</a:t>
              </a:r>
              <a:endParaRPr lang="vi-VN" sz="2000" dirty="0">
                <a:latin typeface="UTM Avo" panose="02040603050506020204" pitchFamily="18" charset="0"/>
                <a:ea typeface="Calibri" panose="020F0502020204030204" pitchFamily="34" charset="0"/>
                <a:cs typeface="Times New Roman" panose="02020603050405020304" pitchFamily="18" charset="0"/>
              </a:endParaRP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Hoa đưa hương ngào ngạt</a:t>
              </a:r>
              <a:r>
                <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panose="020B0604020202020204"/>
                </a:rPr>
                <a:t>.</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panose="020B0604020202020204"/>
              </a:endParaRPr>
            </a:p>
            <a:p>
              <a:pPr marL="0" marR="0" lvl="0" indent="0" algn="r" defTabSz="914400" rtl="0" eaLnBrk="1" fontAlgn="auto" latinLnBrk="0" hangingPunct="1">
                <a:lnSpc>
                  <a:spcPct val="200000"/>
                </a:lnSpc>
                <a:spcBef>
                  <a:spcPts val="0"/>
                </a:spcBef>
                <a:spcAft>
                  <a:spcPts val="0"/>
                </a:spcAft>
                <a:buClr>
                  <a:srgbClr val="000000"/>
                </a:buClr>
                <a:buSzTx/>
                <a:buFont typeface="Arial" panose="020B0604020202020204"/>
                <a:buNone/>
                <a:defRPr/>
              </a:pPr>
              <a:r>
                <a:rPr lang="x-none" sz="2000" dirty="0">
                  <a:latin typeface="UTM Avo" panose="02040603050506020204" pitchFamily="18" charset="0"/>
                  <a:ea typeface="Calibri" panose="020F0502020204030204" pitchFamily="34" charset="0"/>
                </a:rPr>
                <a:t>(Nguyễn Văn Chương)</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panose="020B0604020202020204"/>
              </a:endParaRPr>
            </a:p>
          </p:txBody>
        </p:sp>
        <p:sp>
          <p:nvSpPr>
            <p:cNvPr id="8" name="Rectangle 7"/>
            <p:cNvSpPr/>
            <p:nvPr/>
          </p:nvSpPr>
          <p:spPr>
            <a:xfrm>
              <a:off x="1269637" y="1811294"/>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rgbClr val="BAE5E4"/>
                </a:solidFill>
                <a:effectLst/>
                <a:uLnTx/>
                <a:uFillTx/>
                <a:latin typeface="Arial" panose="020B0604020202020204"/>
                <a:ea typeface="+mn-ea"/>
                <a:cs typeface="+mn-cs"/>
                <a:sym typeface="Arial" panose="020B0604020202020204"/>
              </a:endParaRPr>
            </a:p>
          </p:txBody>
        </p:sp>
        <p:sp>
          <p:nvSpPr>
            <p:cNvPr id="22" name="Rectangle 21"/>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rgbClr val="BAE5E4"/>
                </a:solidFill>
                <a:effectLst/>
                <a:uLnTx/>
                <a:uFillTx/>
                <a:latin typeface="Arial" panose="020B0604020202020204"/>
                <a:ea typeface="+mn-ea"/>
                <a:cs typeface="+mn-cs"/>
                <a:sym typeface="Arial" panose="020B0604020202020204"/>
              </a:endParaRPr>
            </a:p>
          </p:txBody>
        </p:sp>
      </p:grpSp>
      <p:sp>
        <p:nvSpPr>
          <p:cNvPr id="14" name="Rectangle 13"/>
          <p:cNvSpPr/>
          <p:nvPr/>
        </p:nvSpPr>
        <p:spPr>
          <a:xfrm>
            <a:off x="2117514" y="1313810"/>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400" b="0"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a:sym typeface="Arial" panose="020B0604020202020204"/>
              </a:rPr>
              <a:t>nghỉ</a:t>
            </a:r>
            <a:endParaRPr kumimoji="0" lang="x-none" sz="2400" b="0" i="0" u="none" strike="noStrike" kern="0" cap="none" spc="0" normalizeH="0" baseline="0" noProof="0" dirty="0">
              <a:ln>
                <a:noFill/>
              </a:ln>
              <a:solidFill>
                <a:srgbClr val="000000"/>
              </a:solidFill>
              <a:effectLst/>
              <a:uLnTx/>
              <a:uFillTx/>
              <a:latin typeface="UTM Avo" panose="02040603050506020204" pitchFamily="18" charset="0"/>
              <a:cs typeface="Arial" panose="020B0604020202020204"/>
              <a:sym typeface="Arial" panose="020B0604020202020204"/>
            </a:endParaRPr>
          </a:p>
        </p:txBody>
      </p:sp>
      <p:sp>
        <p:nvSpPr>
          <p:cNvPr id="26" name="Rectangle 25"/>
          <p:cNvSpPr/>
          <p:nvPr/>
        </p:nvSpPr>
        <p:spPr>
          <a:xfrm>
            <a:off x="3079508" y="1949522"/>
            <a:ext cx="8931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x-none" sz="2400" b="0"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a:sym typeface="Arial" panose="020B0604020202020204"/>
              </a:rPr>
              <a:t>ngát</a:t>
            </a:r>
            <a:endParaRPr kumimoji="0" lang="x-none" sz="2400" b="0"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978" y="44574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endParaRPr lang="vi-VN" sz="1800" b="1" dirty="0">
              <a:solidFill>
                <a:srgbClr val="17479D"/>
              </a:solidFill>
              <a:latin typeface="UTM Avo" panose="020406030505060202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8321" y="507635"/>
            <a:ext cx="353714" cy="353714"/>
          </a:xfrm>
          <a:prstGeom prst="rect">
            <a:avLst/>
          </a:prstGeom>
        </p:spPr>
      </p:pic>
      <p:sp>
        <p:nvSpPr>
          <p:cNvPr id="9" name="TextBox 8"/>
          <p:cNvSpPr txBox="1"/>
          <p:nvPr/>
        </p:nvSpPr>
        <p:spPr>
          <a:xfrm>
            <a:off x="765178" y="961542"/>
            <a:ext cx="4801663" cy="493148"/>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2000" b="1" dirty="0">
                <a:solidFill>
                  <a:srgbClr val="FF0000"/>
                </a:solidFill>
                <a:latin typeface="UTM Avo" panose="02040603050506020204" pitchFamily="18" charset="0"/>
              </a:rPr>
              <a:t>r</a:t>
            </a:r>
            <a:r>
              <a:rPr lang="vi-VN" sz="2000" dirty="0">
                <a:latin typeface="UTM Avo" panose="02040603050506020204" pitchFamily="18" charset="0"/>
              </a:rPr>
              <a:t>, </a:t>
            </a:r>
            <a:r>
              <a:rPr lang="vi-VN" sz="2000" b="1" dirty="0">
                <a:solidFill>
                  <a:srgbClr val="FF0000"/>
                </a:solidFill>
                <a:latin typeface="UTM Avo" panose="02040603050506020204" pitchFamily="18" charset="0"/>
              </a:rPr>
              <a:t>d</a:t>
            </a:r>
            <a:r>
              <a:rPr lang="vi-VN" sz="2000" dirty="0">
                <a:latin typeface="UTM Avo" panose="02040603050506020204" pitchFamily="18" charset="0"/>
              </a:rPr>
              <a:t> </a:t>
            </a:r>
            <a:r>
              <a:rPr lang="vi-VN" sz="1800" dirty="0">
                <a:latin typeface="UTM Avo" panose="02040603050506020204" pitchFamily="18" charset="0"/>
              </a:rPr>
              <a:t>hoặc </a:t>
            </a:r>
            <a:r>
              <a:rPr lang="vi-VN" sz="2000" b="1" dirty="0">
                <a:solidFill>
                  <a:srgbClr val="FF0000"/>
                </a:solidFill>
                <a:latin typeface="UTM Avo" panose="02040603050506020204" pitchFamily="18" charset="0"/>
              </a:rPr>
              <a:t>gi</a:t>
            </a:r>
            <a:r>
              <a:rPr lang="vi-VN" sz="1800" dirty="0">
                <a:latin typeface="UTM Avo" panose="02040603050506020204" pitchFamily="18" charset="0"/>
              </a:rPr>
              <a:t> thay cho ô vuông</a:t>
            </a:r>
            <a:endParaRPr lang="vi-VN" sz="1800" dirty="0">
              <a:latin typeface="UTM Avo" panose="02040603050506020204" pitchFamily="18" charset="0"/>
            </a:endParaRPr>
          </a:p>
        </p:txBody>
      </p:sp>
      <p:grpSp>
        <p:nvGrpSpPr>
          <p:cNvPr id="5" name="Group 4"/>
          <p:cNvGrpSpPr/>
          <p:nvPr/>
        </p:nvGrpSpPr>
        <p:grpSpPr>
          <a:xfrm>
            <a:off x="1323328" y="1700492"/>
            <a:ext cx="4697874" cy="2400657"/>
            <a:chOff x="1344110" y="1720042"/>
            <a:chExt cx="4697874" cy="2400657"/>
          </a:xfrm>
        </p:grpSpPr>
        <p:sp>
          <p:nvSpPr>
            <p:cNvPr id="4" name="Rectangle 3"/>
            <p:cNvSpPr/>
            <p:nvPr/>
          </p:nvSpPr>
          <p:spPr>
            <a:xfrm>
              <a:off x="1344110" y="1720042"/>
              <a:ext cx="4697874" cy="2400657"/>
            </a:xfrm>
            <a:prstGeom prst="rect">
              <a:avLst/>
            </a:prstGeom>
          </p:spPr>
          <p:txBody>
            <a:bodyPr wrap="square">
              <a:spAutoFit/>
            </a:bodyPr>
            <a:lstStyle/>
            <a:p>
              <a:pPr>
                <a:lnSpc>
                  <a:spcPct val="150000"/>
                </a:lnSpc>
              </a:pPr>
              <a:r>
                <a:rPr lang="vi-VN" sz="2000">
                  <a:latin typeface="UTM Avo" panose="02040603050506020204" pitchFamily="18" charset="0"/>
                  <a:ea typeface="Calibri" panose="020F0502020204030204" pitchFamily="34" charset="0"/>
                </a:rPr>
                <a:t>Mưa               </a:t>
              </a:r>
              <a:r>
                <a:rPr lang="en-US" sz="2000" smtClean="0">
                  <a:latin typeface="UTM Avo" panose="02040603050506020204" pitchFamily="18" charset="0"/>
                  <a:ea typeface="Calibri" panose="020F0502020204030204" pitchFamily="34" charset="0"/>
                </a:rPr>
                <a:t>d</a:t>
              </a:r>
              <a:r>
                <a:rPr lang="vi-VN" sz="2000" smtClean="0">
                  <a:latin typeface="UTM Avo" panose="02040603050506020204" pitchFamily="18" charset="0"/>
                  <a:ea typeface="Calibri" panose="020F0502020204030204" pitchFamily="34" charset="0"/>
                </a:rPr>
                <a:t>ăng </a:t>
              </a:r>
              <a:r>
                <a:rPr lang="vi-VN" sz="2000" dirty="0">
                  <a:latin typeface="UTM Avo" panose="02040603050506020204" pitchFamily="18" charset="0"/>
                  <a:ea typeface="Calibri" panose="020F0502020204030204" pitchFamily="34" charset="0"/>
                </a:rPr>
                <a:t>trên đồng</a:t>
              </a:r>
              <a:endParaRPr lang="x-none"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Uốn mềm ngọn lúa</a:t>
              </a:r>
              <a:endParaRPr lang="x-none"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Hoa xoan </a:t>
              </a:r>
              <a:r>
                <a:rPr lang="vi-VN" sz="2000">
                  <a:latin typeface="UTM Avo" panose="02040603050506020204" pitchFamily="18" charset="0"/>
                  <a:ea typeface="Calibri" panose="020F0502020204030204" pitchFamily="34" charset="0"/>
                </a:rPr>
                <a:t>theo             </a:t>
              </a:r>
              <a:r>
                <a:rPr lang="en-US" sz="2000" smtClean="0">
                  <a:latin typeface="UTM Avo" panose="02040603050506020204" pitchFamily="18" charset="0"/>
                  <a:ea typeface="Calibri" panose="020F0502020204030204" pitchFamily="34" charset="0"/>
                </a:rPr>
                <a:t>gi</a:t>
              </a:r>
              <a:r>
                <a:rPr lang="vi-VN" sz="2000" smtClean="0">
                  <a:latin typeface="UTM Avo" panose="02040603050506020204" pitchFamily="18" charset="0"/>
                  <a:ea typeface="Calibri" panose="020F0502020204030204" pitchFamily="34" charset="0"/>
                </a:rPr>
                <a:t>  </a:t>
              </a:r>
              <a:r>
                <a:rPr lang="vi-VN" sz="2000" dirty="0">
                  <a:latin typeface="UTM Avo" panose="02040603050506020204" pitchFamily="18" charset="0"/>
                  <a:ea typeface="Calibri" panose="020F0502020204030204" pitchFamily="34" charset="0"/>
                </a:rPr>
                <a:t>ó</a:t>
              </a:r>
              <a:endParaRPr lang="x-none" sz="2000" dirty="0">
                <a:latin typeface="Times New Roman" panose="02020603050405020304" pitchFamily="18" charset="0"/>
                <a:ea typeface="Calibri" panose="020F0502020204030204" pitchFamily="34" charset="0"/>
              </a:endParaRPr>
            </a:p>
            <a:p>
              <a:pPr>
                <a:lnSpc>
                  <a:spcPct val="150000"/>
                </a:lnSpc>
              </a:pPr>
              <a:r>
                <a:rPr lang="vi-VN" sz="2000">
                  <a:latin typeface="UTM Avo" panose="02040603050506020204" pitchFamily="18" charset="0"/>
                  <a:ea typeface="Calibri" panose="020F0502020204030204" pitchFamily="34" charset="0"/>
                </a:rPr>
                <a:t>        </a:t>
              </a:r>
              <a:r>
                <a:rPr lang="en-US" sz="2000">
                  <a:latin typeface="UTM Avo" panose="02040603050506020204" pitchFamily="18" charset="0"/>
                  <a:ea typeface="Calibri" panose="020F0502020204030204" pitchFamily="34" charset="0"/>
                </a:rPr>
                <a:t>D</a:t>
              </a:r>
              <a:r>
                <a:rPr lang="vi-VN" sz="2000" smtClean="0">
                  <a:latin typeface="UTM Avo" panose="02040603050506020204" pitchFamily="18" charset="0"/>
                  <a:ea typeface="Calibri" panose="020F0502020204030204" pitchFamily="34" charset="0"/>
                </a:rPr>
                <a:t>     </a:t>
              </a:r>
              <a:r>
                <a:rPr lang="vi-VN" sz="2000" dirty="0">
                  <a:latin typeface="UTM Avo" panose="02040603050506020204" pitchFamily="18" charset="0"/>
                  <a:ea typeface="Calibri" panose="020F0502020204030204" pitchFamily="34" charset="0"/>
                </a:rPr>
                <a:t>ải tím mặt đường.</a:t>
              </a:r>
              <a:endParaRPr lang="x-none" sz="2000" dirty="0">
                <a:latin typeface="Times New Roman" panose="02020603050405020304" pitchFamily="18" charset="0"/>
                <a:ea typeface="Calibri" panose="020F0502020204030204" pitchFamily="34" charset="0"/>
              </a:endParaRPr>
            </a:p>
            <a:p>
              <a:pPr algn="r">
                <a:lnSpc>
                  <a:spcPct val="150000"/>
                </a:lnSpc>
              </a:pPr>
              <a:r>
                <a:rPr lang="vi-VN" sz="2000" dirty="0">
                  <a:latin typeface="UTM Avo" panose="02040603050506020204" pitchFamily="18" charset="0"/>
                  <a:ea typeface="Calibri" panose="020F0502020204030204" pitchFamily="34" charset="0"/>
                </a:rPr>
                <a:t>	(Theo Nguyễn Bao)</a:t>
              </a:r>
              <a:endParaRPr lang="x-none" sz="2000" dirty="0">
                <a:latin typeface="Times New Roman" panose="02020603050405020304" pitchFamily="18" charset="0"/>
                <a:ea typeface="Calibri" panose="020F0502020204030204" pitchFamily="34" charset="0"/>
              </a:endParaRPr>
            </a:p>
          </p:txBody>
        </p:sp>
        <p:sp>
          <p:nvSpPr>
            <p:cNvPr id="15" name="Rectangle 14"/>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rgbClr val="BAE5E4"/>
                </a:solidFill>
                <a:effectLst/>
                <a:uLnTx/>
                <a:uFillTx/>
                <a:latin typeface="Arial" panose="020B0604020202020204"/>
                <a:ea typeface="+mn-ea"/>
                <a:cs typeface="+mn-cs"/>
                <a:sym typeface="Arial" panose="020B0604020202020204"/>
              </a:endParaRPr>
            </a:p>
          </p:txBody>
        </p:sp>
        <p:sp>
          <p:nvSpPr>
            <p:cNvPr id="16" name="Rectangle 15"/>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rgbClr val="BAE5E4"/>
                </a:solidFill>
                <a:effectLst/>
                <a:uLnTx/>
                <a:uFillTx/>
                <a:latin typeface="Arial" panose="020B0604020202020204"/>
                <a:ea typeface="+mn-ea"/>
                <a:cs typeface="+mn-cs"/>
                <a:sym typeface="Arial" panose="020B0604020202020204"/>
              </a:endParaRPr>
            </a:p>
          </p:txBody>
        </p:sp>
        <p:sp>
          <p:nvSpPr>
            <p:cNvPr id="17" name="Rectangle 16"/>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x-none" sz="1400" b="0" i="0" u="none" strike="noStrike" kern="0" cap="none" spc="0" normalizeH="0" baseline="0" noProof="0">
                <a:ln>
                  <a:noFill/>
                </a:ln>
                <a:solidFill>
                  <a:srgbClr val="BAE5E4"/>
                </a:solidFill>
                <a:effectLst/>
                <a:uLnTx/>
                <a:uFillTx/>
                <a:latin typeface="Arial" panose="020B0604020202020204"/>
                <a:ea typeface="+mn-ea"/>
                <a:cs typeface="+mn-cs"/>
                <a:sym typeface="Arial" panose="020B0604020202020204"/>
              </a:endParaRPr>
            </a:p>
          </p:txBody>
        </p:sp>
      </p:grpSp>
      <p:pic>
        <p:nvPicPr>
          <p:cNvPr id="19" name="Picture 2" descr="Lúa Vàng Hình ảnh | Định dạng hình ảnh PNG 400280211| vn.lovepik.co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a:fillRect/>
          </a:stretch>
        </p:blipFill>
        <p:spPr bwMode="auto">
          <a:xfrm>
            <a:off x="5566841" y="-489696"/>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0916" y="3723395"/>
            <a:ext cx="2070594" cy="1454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064" y="518441"/>
            <a:ext cx="6010080" cy="455061"/>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ea typeface="Calibri" panose="020F0502020204030204" pitchFamily="34" charset="0"/>
                <a:cs typeface="Times New Roman" panose="02020603050405020304" pitchFamily="18" charset="0"/>
              </a:rPr>
              <a:t>Chọn tiếng trong hoặc đơn thay cho ô vuông.</a:t>
            </a:r>
            <a:r>
              <a:rPr lang="x-none" sz="1800" dirty="0"/>
              <a:t> </a:t>
            </a:r>
            <a:endParaRPr lang="vi-VN" sz="1800" dirty="0">
              <a:latin typeface="UTM Avo" panose="02040603050506020204" pitchFamily="18" charset="0"/>
            </a:endParaRPr>
          </a:p>
        </p:txBody>
      </p:sp>
      <p:sp>
        <p:nvSpPr>
          <p:cNvPr id="5" name="Rectangle 4"/>
          <p:cNvSpPr/>
          <p:nvPr/>
        </p:nvSpPr>
        <p:spPr>
          <a:xfrm>
            <a:off x="345209" y="1164453"/>
            <a:ext cx="6148189" cy="3322833"/>
          </a:xfrm>
          <a:prstGeom prst="rect">
            <a:avLst/>
          </a:prstGeom>
        </p:spPr>
        <p:txBody>
          <a:bodyPr wrap="square">
            <a:spAutoFit/>
          </a:bodyPr>
          <a:lstStyle/>
          <a:p>
            <a:pPr algn="just">
              <a:lnSpc>
                <a:spcPct val="200000"/>
              </a:lnSpc>
            </a:pPr>
            <a:r>
              <a:rPr lang="vi-VN" sz="1800" dirty="0">
                <a:latin typeface="UTM Avo" panose="02040603050506020204" pitchFamily="18" charset="0"/>
                <a:ea typeface="Calibri" panose="020F0502020204030204" pitchFamily="34" charset="0"/>
              </a:rPr>
              <a:t>- Vườn cây tươi tốt nhờ công (sức/sứt)     lao động của cô bác nông dân.</a:t>
            </a:r>
            <a:endParaRPr lang="vi-VN" sz="1800" dirty="0">
              <a:latin typeface="UTM Avo" panose="02040603050506020204" pitchFamily="18" charset="0"/>
              <a:ea typeface="Calibri" panose="020F0502020204030204" pitchFamily="34" charset="0"/>
            </a:endParaRPr>
          </a:p>
          <a:p>
            <a:pPr algn="just">
              <a:lnSpc>
                <a:spcPct val="200000"/>
              </a:lnSpc>
            </a:pPr>
            <a:r>
              <a:rPr lang="vi-VN" sz="1800" dirty="0">
                <a:latin typeface="UTM Avo" panose="02040603050506020204" pitchFamily="18" charset="0"/>
                <a:ea typeface="Calibri" panose="020F0502020204030204" pitchFamily="34" charset="0"/>
              </a:rPr>
              <a:t>- Đầu xuân, dân làng nô (nức/nứt)    ra đồng để trồng cây.</a:t>
            </a:r>
            <a:endParaRPr lang="vi-VN" sz="1800" dirty="0">
              <a:latin typeface="UTM Avo" panose="02040603050506020204" pitchFamily="18" charset="0"/>
              <a:ea typeface="Calibri" panose="020F0502020204030204" pitchFamily="34" charset="0"/>
            </a:endParaRPr>
          </a:p>
          <a:p>
            <a:pPr algn="just">
              <a:lnSpc>
                <a:spcPct val="200000"/>
              </a:lnSpc>
            </a:pPr>
            <a:r>
              <a:rPr lang="vi-VN" sz="1800" dirty="0">
                <a:latin typeface="UTM Avo" panose="02040603050506020204" pitchFamily="18" charset="0"/>
                <a:ea typeface="Calibri" panose="020F0502020204030204" pitchFamily="34" charset="0"/>
              </a:rPr>
              <a:t>- Nhiều loại củ, quả được dùng để làm (mức/ mứt)     </a:t>
            </a:r>
            <a:r>
              <a:rPr lang="vi-VN" sz="1800" dirty="0">
                <a:solidFill>
                  <a:schemeClr val="accent2"/>
                </a:solidFill>
                <a:latin typeface="UTM Avo" panose="02040603050506020204" pitchFamily="18" charset="0"/>
                <a:ea typeface="Calibri" panose="020F0502020204030204" pitchFamily="34" charset="0"/>
              </a:rPr>
              <a:t>mứt  </a:t>
            </a:r>
            <a:r>
              <a:rPr lang="vi-VN" sz="1800" dirty="0">
                <a:latin typeface="UTM Avo" panose="02040603050506020204" pitchFamily="18" charset="0"/>
                <a:ea typeface="Calibri" panose="020F0502020204030204" pitchFamily="34" charset="0"/>
              </a:rPr>
              <a:t>Tết.</a:t>
            </a:r>
            <a:endParaRPr lang="vi-VN" sz="1800" dirty="0">
              <a:latin typeface="UTM Avo" panose="02040603050506020204" pitchFamily="18" charset="0"/>
              <a:ea typeface="Calibri" panose="020F0502020204030204" pitchFamily="34" charset="0"/>
            </a:endParaRPr>
          </a:p>
        </p:txBody>
      </p:sp>
      <p:sp>
        <p:nvSpPr>
          <p:cNvPr id="27" name="Oval 26"/>
          <p:cNvSpPr/>
          <p:nvPr/>
        </p:nvSpPr>
        <p:spPr>
          <a:xfrm>
            <a:off x="3290455" y="1341773"/>
            <a:ext cx="493059"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Oval 27"/>
          <p:cNvSpPr/>
          <p:nvPr/>
        </p:nvSpPr>
        <p:spPr>
          <a:xfrm>
            <a:off x="2679978" y="2442216"/>
            <a:ext cx="59660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Oval 28"/>
          <p:cNvSpPr/>
          <p:nvPr/>
        </p:nvSpPr>
        <p:spPr>
          <a:xfrm>
            <a:off x="5044988" y="2990482"/>
            <a:ext cx="65626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WPS Presentation</Application>
  <PresentationFormat>Custom</PresentationFormat>
  <Paragraphs>58</Paragraphs>
  <Slides>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7</vt:i4>
      </vt:variant>
    </vt:vector>
  </HeadingPairs>
  <TitlesOfParts>
    <vt:vector size="22" baseType="lpstr">
      <vt:lpstr>Arial</vt:lpstr>
      <vt:lpstr>SimSun</vt:lpstr>
      <vt:lpstr>Wingdings</vt:lpstr>
      <vt:lpstr>Arial</vt:lpstr>
      <vt:lpstr>Kalam</vt:lpstr>
      <vt:lpstr>Montserrat</vt:lpstr>
      <vt:lpstr>UTM Avo</vt:lpstr>
      <vt:lpstr>Segoe Print</vt:lpstr>
      <vt:lpstr>UTM Cookies</vt:lpstr>
      <vt:lpstr>Calibri</vt:lpstr>
      <vt:lpstr>Times New Roman</vt:lpstr>
      <vt:lpstr>Microsoft YaHei</vt:lpstr>
      <vt:lpstr>Arial Unicode MS</vt:lpstr>
      <vt:lpstr>Doodle Sketchbook by Slidesgo</vt:lpstr>
      <vt:lpstr>1_Doodle Sketchbook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Phạm Thảo</cp:lastModifiedBy>
  <cp:revision>213</cp:revision>
  <dcterms:created xsi:type="dcterms:W3CDTF">2025-02-10T15:24:09Z</dcterms:created>
  <dcterms:modified xsi:type="dcterms:W3CDTF">2025-02-10T15:24:32Z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0C1ACBAAFAA9459D836FFB949545A88E_13</vt:lpwstr>
  </property>
  <property fmtid="{D5CDD505-2E9C-101B-9397-08002B2CF9AE}" pid="3" name="KSOProductBuildVer">
    <vt:lpwstr>1033-12.2.0.19805</vt:lpwstr>
  </property>
</Properties>
</file>