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"/>
  </p:notesMasterIdLst>
  <p:sldIdLst>
    <p:sldId id="259" r:id="rId2"/>
    <p:sldId id="314" r:id="rId3"/>
    <p:sldId id="315" r:id="rId4"/>
    <p:sldId id="284" r:id="rId5"/>
    <p:sldId id="316" r:id="rId6"/>
    <p:sldId id="290" r:id="rId7"/>
    <p:sldId id="2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5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IM ĐỒNG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03" y="371789"/>
            <a:ext cx="11163719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820" y="1041"/>
            <a:ext cx="7863285" cy="1724532"/>
            <a:chOff x="-253302" y="411458"/>
            <a:chExt cx="3790932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-253302" y="411458"/>
              <a:ext cx="906865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7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832302" y="1672518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xin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gì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808859" y="2157300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xin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836023" y="2700527"/>
            <a:ext cx="951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Tìm</a:t>
            </a:r>
            <a:r>
              <a:rPr lang="en-US" sz="2400" b="1" dirty="0"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thấy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rất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nóng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lòng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120BC9-9818-4209-A02F-A1426AFF3240}"/>
              </a:ext>
            </a:extLst>
          </p:cNvPr>
          <p:cNvSpPr txBox="1"/>
          <p:nvPr/>
        </p:nvSpPr>
        <p:spPr>
          <a:xfrm>
            <a:off x="832302" y="3271233"/>
            <a:ext cx="951186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cậu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liền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xô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lính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bến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EC15C8-B8EB-46A2-8B51-61A8B9273773}"/>
              </a:ext>
            </a:extLst>
          </p:cNvPr>
          <p:cNvSpPr txBox="1"/>
          <p:nvPr/>
        </p:nvSpPr>
        <p:spPr>
          <a:xfrm>
            <a:off x="832302" y="4210315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khen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155A62-394A-4F0F-98E9-87633E21B8FE}"/>
              </a:ext>
            </a:extLst>
          </p:cNvPr>
          <p:cNvSpPr txBox="1"/>
          <p:nvPr/>
        </p:nvSpPr>
        <p:spPr>
          <a:xfrm>
            <a:off x="832302" y="4720205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460" y="230713"/>
            <a:ext cx="906780" cy="848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9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4C0CC1A-3E57-4BCE-858A-9BB1B412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902979" y="3054053"/>
            <a:ext cx="1000468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3EEC2E-9F02-46E5-A0D7-67F2916A1E32}"/>
              </a:ext>
            </a:extLst>
          </p:cNvPr>
          <p:cNvSpPr txBox="1"/>
          <p:nvPr/>
        </p:nvSpPr>
        <p:spPr>
          <a:xfrm>
            <a:off x="1687294" y="2803165"/>
            <a:ext cx="955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bóp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2D0510-876A-4A99-95C4-F2F92ECF9D1E}"/>
              </a:ext>
            </a:extLst>
          </p:cNvPr>
          <p:cNvSpPr txBox="1"/>
          <p:nvPr/>
        </p:nvSpPr>
        <p:spPr>
          <a:xfrm>
            <a:off x="1119133" y="4033628"/>
            <a:ext cx="995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vô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bóp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749469-8661-420C-8EE4-5772A95C88A9}"/>
              </a:ext>
            </a:extLst>
          </p:cNvPr>
          <p:cNvSpPr txBox="1"/>
          <p:nvPr/>
        </p:nvSpPr>
        <p:spPr>
          <a:xfrm>
            <a:off x="1281065" y="993400"/>
            <a:ext cx="10371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vua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khen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ấm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ức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DAB8F9-8E01-438B-9F68-DB6AC7FD82E2}"/>
              </a:ext>
            </a:extLst>
          </p:cNvPr>
          <p:cNvSpPr txBox="1"/>
          <p:nvPr/>
        </p:nvSpPr>
        <p:spPr>
          <a:xfrm>
            <a:off x="1119132" y="1577532"/>
            <a:ext cx="10371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coi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con,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6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713" r="11766" b="2701"/>
          <a:stretch/>
        </p:blipFill>
        <p:spPr>
          <a:xfrm>
            <a:off x="386500" y="365125"/>
            <a:ext cx="10614581" cy="5027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16" y="5609764"/>
            <a:ext cx="10784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 tuổi như Trần Quốc Toản mà đã có lòng yêu nư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căm thù giặc thì thật đáng khâm phục, đáng để chúng ta học tập.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62210" y="1028750"/>
            <a:ext cx="11609579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Nguyên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thần</a:t>
            </a:r>
            <a:r>
              <a:rPr lang="en-US" b="1" dirty="0">
                <a:latin typeface="UTM Avo" panose="02040603050506020204" pitchFamily="18" charset="0"/>
              </a:rPr>
              <a:t> sang </a:t>
            </a:r>
            <a:r>
              <a:rPr lang="en-US" b="1" dirty="0" err="1">
                <a:latin typeface="UTM Avo" panose="02040603050506020204" pitchFamily="18" charset="0"/>
              </a:rPr>
              <a:t>giả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vờ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ta.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Trần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giận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họp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dưới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thuyền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quyết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được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lính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bến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tâu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>
                <a:latin typeface="UTM Avo" panose="02040603050506020204" pitchFamily="18" charset="0"/>
              </a:rPr>
              <a:t>Cho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. Xin </a:t>
            </a:r>
            <a:r>
              <a:rPr lang="en-US" b="1" dirty="0" err="1">
                <a:latin typeface="UTM Avo" panose="02040603050506020204" pitchFamily="18" charset="0"/>
              </a:rPr>
              <a:t>bệ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gươm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chịu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ôn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tồn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phép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lẽ</a:t>
            </a:r>
            <a:r>
              <a:rPr lang="en-US" b="1" dirty="0">
                <a:latin typeface="UTM Avo" panose="02040603050506020204" pitchFamily="18" charset="0"/>
              </a:rPr>
              <a:t> ra </a:t>
            </a:r>
            <a:r>
              <a:rPr lang="en-US" b="1" dirty="0" err="1">
                <a:latin typeface="UTM Avo" panose="02040603050506020204" pitchFamily="18" charset="0"/>
              </a:rPr>
              <a:t>phải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trị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lo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ta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khen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ức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bờ</a:t>
            </a:r>
            <a:r>
              <a:rPr lang="en-US" b="1" dirty="0">
                <a:latin typeface="UTM Avo" panose="02040603050506020204" pitchFamily="18" charset="0"/>
              </a:rPr>
              <a:t>: “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ta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con,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”. </a:t>
            </a:r>
            <a:r>
              <a:rPr lang="en-US" b="1" dirty="0" err="1">
                <a:latin typeface="UTM Avo" panose="02040603050506020204" pitchFamily="18" charset="0"/>
              </a:rPr>
              <a:t>Nghĩ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nghiến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răng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bóp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chặt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Khi </a:t>
            </a:r>
            <a:r>
              <a:rPr lang="en-US" b="1" dirty="0" err="1">
                <a:latin typeface="UTM Avo" panose="02040603050506020204" pitchFamily="18" charset="0"/>
              </a:rPr>
              <a:t>trở</a:t>
            </a:r>
            <a:r>
              <a:rPr lang="en-US" b="1" dirty="0">
                <a:latin typeface="UTM Avo" panose="02040603050506020204" pitchFamily="18" charset="0"/>
              </a:rPr>
              <a:t> ra,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xoè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nát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từ</a:t>
            </a:r>
            <a:r>
              <a:rPr lang="en-US" b="1" dirty="0">
                <a:latin typeface="UTM Avo" panose="02040603050506020204" pitchFamily="18" charset="0"/>
              </a:rPr>
              <a:t> bao </a:t>
            </a:r>
            <a:r>
              <a:rPr lang="en-US" b="1" dirty="0" err="1">
                <a:latin typeface="UTM Avo" panose="02040603050506020204" pitchFamily="18" charset="0"/>
              </a:rPr>
              <a:t>giờ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				(Theo Nguyễn </a:t>
            </a:r>
            <a:r>
              <a:rPr lang="en-US" b="1" dirty="0" err="1">
                <a:latin typeface="UTM Avo" panose="02040603050506020204" pitchFamily="18" charset="0"/>
              </a:rPr>
              <a:t>Huy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Tưởng</a:t>
            </a:r>
            <a:r>
              <a:rPr lang="en-US" b="1" dirty="0">
                <a:latin typeface="UTM Avo" panose="02040603050506020204" pitchFamily="18" charset="0"/>
              </a:rPr>
              <a:t>)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170165" y="181929"/>
            <a:ext cx="26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62210" y="128497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271940" y="382419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61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472" y="1081902"/>
            <a:ext cx="11293312" cy="1325563"/>
          </a:xfrm>
        </p:spPr>
        <p:txBody>
          <a:bodyPr>
            <a:noAutofit/>
          </a:bodyPr>
          <a:lstStyle/>
          <a:p>
            <a:r>
              <a:rPr lang="vi-VN" sz="3200" b="1" dirty="0"/>
              <a:t>Câu 1. Xếp 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3200" b="1" dirty="0"/>
              <a:t>c từ ngữ vào 2 nhóm: từ ngữ chỉ người và từ ngữ chỉ vật</a:t>
            </a:r>
            <a:r>
              <a:rPr lang="en-US" sz="3200" b="1" dirty="0"/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026957"/>
              </p:ext>
            </p:extLst>
          </p:nvPr>
        </p:nvGraphicFramePr>
        <p:xfrm>
          <a:off x="838190" y="2345124"/>
          <a:ext cx="11001876" cy="4385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0938">
                  <a:extLst>
                    <a:ext uri="{9D8B030D-6E8A-4147-A177-3AD203B41FA5}">
                      <a16:colId xmlns:a16="http://schemas.microsoft.com/office/drawing/2014/main" xmlns="" val="1011976219"/>
                    </a:ext>
                  </a:extLst>
                </a:gridCol>
                <a:gridCol w="5500938">
                  <a:extLst>
                    <a:ext uri="{9D8B030D-6E8A-4147-A177-3AD203B41FA5}">
                      <a16:colId xmlns:a16="http://schemas.microsoft.com/office/drawing/2014/main" xmlns="" val="1740812272"/>
                    </a:ext>
                  </a:extLst>
                </a:gridCol>
              </a:tblGrid>
              <a:tr h="159908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6816247"/>
                  </a:ext>
                </a:extLst>
              </a:tr>
              <a:tr h="2786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63479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3992" y="4017683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78870" y="4503136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78869" y="5139565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80906" y="5794979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617633" y="3970015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7633" y="4554790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0606" y="5288837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/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126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364" r="1112" b="1718"/>
          <a:stretch/>
        </p:blipFill>
        <p:spPr>
          <a:xfrm>
            <a:off x="631596" y="443060"/>
            <a:ext cx="10850251" cy="5542961"/>
          </a:xfrm>
        </p:spPr>
      </p:pic>
      <p:sp>
        <p:nvSpPr>
          <p:cNvPr id="5" name="Oval 4"/>
          <p:cNvSpPr/>
          <p:nvPr/>
        </p:nvSpPr>
        <p:spPr>
          <a:xfrm>
            <a:off x="94268" y="400696"/>
            <a:ext cx="537328" cy="6152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48174" y="3949830"/>
            <a:ext cx="1461154" cy="105580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</TotalTime>
  <Words>513</Words>
  <Application>Microsoft Office PowerPoint</Application>
  <PresentationFormat>Widescreen</PresentationFormat>
  <Paragraphs>37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Nunito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Xếp các từ ngữ vào 2 nhóm: từ ngữ chỉ người và từ ngữ chỉ vật: Trần Quốc Toản, vua, thuyền rồng, quả cam, lính, sứ thần, thanh gươm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huyentuyen2018@gmail.com</cp:lastModifiedBy>
  <cp:revision>54</cp:revision>
  <dcterms:created xsi:type="dcterms:W3CDTF">2021-07-07T09:47:17Z</dcterms:created>
  <dcterms:modified xsi:type="dcterms:W3CDTF">2025-04-21T12:35:19Z</dcterms:modified>
</cp:coreProperties>
</file>