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5"/>
  </p:notesMasterIdLst>
  <p:sldIdLst>
    <p:sldId id="340" r:id="rId2"/>
    <p:sldId id="339" r:id="rId3"/>
    <p:sldId id="37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564" y="52"/>
      </p:cViewPr>
      <p:guideLst>
        <p:guide orient="horz" pos="2160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991093-3EBA-465A-ABD7-62CFEAD147DC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FACE0-DC64-4546-9992-979885E83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701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2A756AB-8C08-4C54-B74E-DCD297CB9A91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8869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755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666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919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7763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3713">
        <p14:switch dir="r"/>
      </p:transition>
    </mc:Choice>
    <mc:Fallback xmlns="">
      <p:transition spd="slow" advClick="0" advTm="3713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62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545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021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713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138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015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737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642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113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676688" y="170778"/>
            <a:ext cx="419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Thảo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luận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nhóm</a:t>
            </a:r>
            <a:endParaRPr lang="en-US" altLang="en-US" sz="40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417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3713">
        <p14:prism isInverted="1"/>
      </p:transition>
    </mc:Choice>
    <mc:Fallback xmlns="">
      <p:transition spd="slow" advClick="0" advTm="3713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014331"/>
              </p:ext>
            </p:extLst>
          </p:nvPr>
        </p:nvGraphicFramePr>
        <p:xfrm>
          <a:off x="1790700" y="2157953"/>
          <a:ext cx="8686800" cy="3962400"/>
        </p:xfrm>
        <a:graphic>
          <a:graphicData uri="http://schemas.openxmlformats.org/drawingml/2006/table">
            <a:tbl>
              <a:tblPr/>
              <a:tblGrid>
                <a:gridCol w="4267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419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2949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a)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Từ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ngữ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nói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lên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tình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cảm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của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Bác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Hồ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với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thiếu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nhi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b)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Từ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ngữ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nói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lên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tình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cảm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thiếu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nhi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với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Bác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Hồ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674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057507" y="4210508"/>
            <a:ext cx="457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800" b="1" i="1" dirty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</a:p>
        </p:txBody>
      </p:sp>
      <p:pic>
        <p:nvPicPr>
          <p:cNvPr id="8207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5414"/>
            <a:ext cx="13716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1371600" y="870066"/>
            <a:ext cx="1023279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Arial" charset="0"/>
              </a:rPr>
              <a:t>1.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Xếp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từ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dưới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đây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vào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nhóm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thích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hợp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: </a:t>
            </a:r>
            <a:r>
              <a:rPr lang="en-US" sz="28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yêu</a:t>
            </a:r>
            <a:r>
              <a:rPr lang="en-US" sz="28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thương</a:t>
            </a:r>
            <a:r>
              <a:rPr lang="en-US" sz="28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28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kính</a:t>
            </a:r>
            <a:r>
              <a:rPr lang="en-US" sz="28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yêu</a:t>
            </a:r>
            <a:r>
              <a:rPr lang="en-US" sz="28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28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chăm</a:t>
            </a:r>
            <a:r>
              <a:rPr lang="en-US" sz="28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lo, </a:t>
            </a:r>
            <a:r>
              <a:rPr lang="en-US" sz="28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nhớ</a:t>
            </a:r>
            <a:r>
              <a:rPr lang="en-US" sz="28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ơn</a:t>
            </a:r>
            <a:r>
              <a:rPr lang="en-US" sz="28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28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kính</a:t>
            </a:r>
            <a:r>
              <a:rPr lang="en-US" sz="28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trọng</a:t>
            </a:r>
            <a:r>
              <a:rPr lang="en-US" sz="28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, </a:t>
            </a:r>
            <a:r>
              <a:rPr lang="en-US" sz="2800" i="1" dirty="0" err="1">
                <a:latin typeface="Times New Roman" pitchFamily="18" charset="0"/>
              </a:rPr>
              <a:t>quan</a:t>
            </a:r>
            <a:r>
              <a:rPr lang="en-US" sz="2800" i="1" dirty="0">
                <a:latin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</a:rPr>
              <a:t>tâm</a:t>
            </a:r>
            <a:endParaRPr lang="en-US" sz="2800" i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163613" y="870066"/>
            <a:ext cx="19984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</a:rPr>
              <a:t>yêu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</a:rPr>
              <a:t>thương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47652" y="870066"/>
            <a:ext cx="1514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</a:rPr>
              <a:t>kính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</a:rPr>
              <a:t>yêu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71600" y="1326384"/>
            <a:ext cx="15318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</a:rPr>
              <a:t>chăm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</a:rPr>
              <a:t> lo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77212" y="1277369"/>
            <a:ext cx="11977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</a:rPr>
              <a:t>nhớ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</a:rPr>
              <a:t>ơn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74976" y="1312745"/>
            <a:ext cx="16690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</a:rPr>
              <a:t>kính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</a:rPr>
              <a:t>trọng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23046" y="1296360"/>
            <a:ext cx="15311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</a:rPr>
              <a:t>quan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itchFamily="18" charset="0"/>
              </a:rPr>
              <a:t>tâm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359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3.7037E-6 L -0.4483 0.400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22" y="2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704 -0.02061 L -0.23125 0.4027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14" y="21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1.48148E-6 L 0.06484 -1.48148E-6 C 0.09414 -1.48148E-6 0.13021 0.11551 0.13021 0.20996 L 0.13021 0.42014 " pathEditMode="relative" rAng="0" ptsTypes="AAAA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10" y="20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9 0.00694 L 0.18385 0.00694 C 0.26927 0.00694 0.37474 0.12199 0.37474 0.21574 L 0.37474 0.42453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76" y="20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3.7037E-7 L 0.12929 3.7037E-7 C 0.18711 3.7037E-7 0.25859 0.13634 0.25859 0.24722 L 0.25859 0.49468 " pathEditMode="relative" rAng="0" ptsTypes="AAAA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30" y="2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8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654 -3.33333E-6 L -0.01641 0.13959 C 0.02851 0.16898 0.05403 0.21297 0.05403 0.25903 C 0.05403 0.31111 0.02851 0.35278 -0.01641 0.38218 L -0.21654 0.52199 " pathEditMode="relative" rAng="0" ptsTypes="AAAAA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29" y="26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BC48C770-AE1F-4CD0-A5B7-1D3ACD58E749}"/>
              </a:ext>
            </a:extLst>
          </p:cNvPr>
          <p:cNvSpPr txBox="1"/>
          <p:nvPr/>
        </p:nvSpPr>
        <p:spPr>
          <a:xfrm>
            <a:off x="1027059" y="578117"/>
            <a:ext cx="9045050" cy="739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2. </a:t>
            </a:r>
            <a:r>
              <a:rPr lang="en-US" sz="32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Chọn</a:t>
            </a:r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phù</a:t>
            </a:r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hợp</a:t>
            </a:r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để</a:t>
            </a:r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hoàn</a:t>
            </a:r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thành</a:t>
            </a:r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.</a:t>
            </a:r>
          </a:p>
        </p:txBody>
      </p:sp>
      <p:sp>
        <p:nvSpPr>
          <p:cNvPr id="8" name="Rounded Rectangle 21">
            <a:extLst>
              <a:ext uri="{FF2B5EF4-FFF2-40B4-BE49-F238E27FC236}">
                <a16:creationId xmlns="" xmlns:a16="http://schemas.microsoft.com/office/drawing/2014/main" id="{06FC2358-1512-4EBE-9A35-AEC3F53B5212}"/>
              </a:ext>
            </a:extLst>
          </p:cNvPr>
          <p:cNvSpPr/>
          <p:nvPr/>
        </p:nvSpPr>
        <p:spPr>
          <a:xfrm>
            <a:off x="1808277" y="1499393"/>
            <a:ext cx="2424007" cy="5034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UTM Avo" panose="02040603050506020204" pitchFamily="18" charset="0"/>
              </a:rPr>
              <a:t>anh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UTM Avo" panose="02040603050506020204" pitchFamily="18" charset="0"/>
              </a:rPr>
              <a:t>dũng</a:t>
            </a:r>
            <a:endParaRPr lang="en-US" sz="2800" dirty="0">
              <a:solidFill>
                <a:schemeClr val="bg2">
                  <a:lumMod val="50000"/>
                </a:schemeClr>
              </a:solidFill>
              <a:latin typeface="UTM Avo" panose="02040603050506020204" pitchFamily="18" charset="0"/>
            </a:endParaRPr>
          </a:p>
        </p:txBody>
      </p:sp>
      <p:sp>
        <p:nvSpPr>
          <p:cNvPr id="9" name="Rounded Rectangle 21">
            <a:extLst>
              <a:ext uri="{FF2B5EF4-FFF2-40B4-BE49-F238E27FC236}">
                <a16:creationId xmlns="" xmlns:a16="http://schemas.microsoft.com/office/drawing/2014/main" id="{DEABDD4F-A8E0-486B-895F-57A2BE42B8BE}"/>
              </a:ext>
            </a:extLst>
          </p:cNvPr>
          <p:cNvSpPr/>
          <p:nvPr/>
        </p:nvSpPr>
        <p:spPr>
          <a:xfrm>
            <a:off x="4677869" y="1499393"/>
            <a:ext cx="2424007" cy="5034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UTM Avo" panose="02040603050506020204" pitchFamily="18" charset="0"/>
              </a:rPr>
              <a:t>thân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UTM Avo" panose="02040603050506020204" pitchFamily="18" charset="0"/>
              </a:rPr>
              <a:t>thiện</a:t>
            </a:r>
            <a:endParaRPr lang="en-US" sz="2800" dirty="0">
              <a:solidFill>
                <a:schemeClr val="bg2">
                  <a:lumMod val="50000"/>
                </a:schemeClr>
              </a:solidFill>
              <a:latin typeface="UTM Avo" panose="02040603050506020204" pitchFamily="18" charset="0"/>
            </a:endParaRPr>
          </a:p>
        </p:txBody>
      </p:sp>
      <p:sp>
        <p:nvSpPr>
          <p:cNvPr id="10" name="Rounded Rectangle 21">
            <a:extLst>
              <a:ext uri="{FF2B5EF4-FFF2-40B4-BE49-F238E27FC236}">
                <a16:creationId xmlns="" xmlns:a16="http://schemas.microsoft.com/office/drawing/2014/main" id="{CB1B3CD5-2297-4792-8BF9-0612E8DEE125}"/>
              </a:ext>
            </a:extLst>
          </p:cNvPr>
          <p:cNvSpPr/>
          <p:nvPr/>
        </p:nvSpPr>
        <p:spPr>
          <a:xfrm>
            <a:off x="7422208" y="1499393"/>
            <a:ext cx="2424007" cy="5034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UTM Avo" panose="02040603050506020204" pitchFamily="18" charset="0"/>
              </a:rPr>
              <a:t>cần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UTM Avo" panose="02040603050506020204" pitchFamily="18" charset="0"/>
              </a:rPr>
              <a:t>cù</a:t>
            </a:r>
            <a:endParaRPr lang="en-US" sz="2800" dirty="0">
              <a:solidFill>
                <a:schemeClr val="bg2">
                  <a:lumMod val="50000"/>
                </a:schemeClr>
              </a:solidFill>
              <a:latin typeface="UTM Avo" panose="020406030505060202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CB64F821-EB03-455F-BA6D-8B20B70F85E4}"/>
              </a:ext>
            </a:extLst>
          </p:cNvPr>
          <p:cNvSpPr/>
          <p:nvPr/>
        </p:nvSpPr>
        <p:spPr>
          <a:xfrm>
            <a:off x="485346" y="2345781"/>
            <a:ext cx="9996291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585" indent="-609585" algn="just">
              <a:lnSpc>
                <a:spcPct val="250000"/>
              </a:lnSpc>
              <a:buAutoNum type="alphaLcPeriod"/>
            </a:pPr>
            <a:r>
              <a:rPr lang="en-US" sz="2800" dirty="0" err="1">
                <a:latin typeface="UTM Avo" panose="02040603050506020204" pitchFamily="18" charset="0"/>
              </a:rPr>
              <a:t>Người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dân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Việt</a:t>
            </a:r>
            <a:r>
              <a:rPr lang="en-US" sz="2800" dirty="0">
                <a:latin typeface="UTM Avo" panose="02040603050506020204" pitchFamily="18" charset="0"/>
              </a:rPr>
              <a:t> Nam </a:t>
            </a:r>
            <a:r>
              <a:rPr lang="en-US" sz="2800" dirty="0" err="1">
                <a:latin typeface="UTM Avo" panose="02040603050506020204" pitchFamily="18" charset="0"/>
              </a:rPr>
              <a:t>lao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động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rất</a:t>
            </a:r>
            <a:r>
              <a:rPr lang="en-US" sz="2800" dirty="0">
                <a:latin typeface="UTM Avo" panose="02040603050506020204" pitchFamily="18" charset="0"/>
              </a:rPr>
              <a:t> (…).</a:t>
            </a:r>
          </a:p>
          <a:p>
            <a:pPr marL="609585" indent="-609585" algn="just">
              <a:lnSpc>
                <a:spcPct val="250000"/>
              </a:lnSpc>
              <a:buAutoNum type="alphaLcPeriod"/>
            </a:pPr>
            <a:r>
              <a:rPr lang="en-US" sz="2800" dirty="0" err="1">
                <a:latin typeface="UTM Avo" panose="02040603050506020204" pitchFamily="18" charset="0"/>
              </a:rPr>
              <a:t>Các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chú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bộ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đội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chiến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đấu</a:t>
            </a:r>
            <a:r>
              <a:rPr lang="en-US" sz="2800" dirty="0">
                <a:latin typeface="UTM Avo" panose="02040603050506020204" pitchFamily="18" charset="0"/>
              </a:rPr>
              <a:t> (…) </a:t>
            </a:r>
            <a:r>
              <a:rPr lang="en-US" sz="2800" dirty="0" err="1">
                <a:latin typeface="UTM Avo" panose="02040603050506020204" pitchFamily="18" charset="0"/>
              </a:rPr>
              <a:t>để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bảo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vệ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Tổ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quốc</a:t>
            </a:r>
            <a:r>
              <a:rPr lang="en-US" sz="2800" dirty="0">
                <a:latin typeface="UTM Avo" panose="02040603050506020204" pitchFamily="18" charset="0"/>
              </a:rPr>
              <a:t>.</a:t>
            </a:r>
          </a:p>
          <a:p>
            <a:pPr marL="609585" indent="-609585" algn="just">
              <a:lnSpc>
                <a:spcPct val="250000"/>
              </a:lnSpc>
              <a:buAutoNum type="alphaLcPeriod"/>
            </a:pPr>
            <a:r>
              <a:rPr lang="en-US" sz="2800" dirty="0" err="1">
                <a:latin typeface="UTM Avo" panose="02040603050506020204" pitchFamily="18" charset="0"/>
              </a:rPr>
              <a:t>Người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Việt</a:t>
            </a:r>
            <a:r>
              <a:rPr lang="en-US" sz="2800" dirty="0">
                <a:latin typeface="UTM Avo" panose="02040603050506020204" pitchFamily="18" charset="0"/>
              </a:rPr>
              <a:t> Nam </a:t>
            </a:r>
            <a:r>
              <a:rPr lang="en-US" sz="2800" dirty="0" err="1">
                <a:latin typeface="UTM Avo" panose="02040603050506020204" pitchFamily="18" charset="0"/>
              </a:rPr>
              <a:t>luôn</a:t>
            </a:r>
            <a:r>
              <a:rPr lang="en-US" sz="2800" dirty="0">
                <a:latin typeface="UTM Avo" panose="02040603050506020204" pitchFamily="18" charset="0"/>
              </a:rPr>
              <a:t> (…) </a:t>
            </a:r>
            <a:r>
              <a:rPr lang="en-US" sz="2800" dirty="0" err="1">
                <a:latin typeface="UTM Avo" panose="02040603050506020204" pitchFamily="18" charset="0"/>
              </a:rPr>
              <a:t>với</a:t>
            </a:r>
            <a:r>
              <a:rPr lang="en-US" sz="2800" dirty="0">
                <a:latin typeface="UTM Avo" panose="02040603050506020204" pitchFamily="18" charset="0"/>
              </a:rPr>
              <a:t> du </a:t>
            </a:r>
            <a:r>
              <a:rPr lang="en-US" sz="2800" dirty="0" err="1">
                <a:latin typeface="UTM Avo" panose="02040603050506020204" pitchFamily="18" charset="0"/>
              </a:rPr>
              <a:t>khách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nước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ngoài</a:t>
            </a:r>
            <a:r>
              <a:rPr lang="en-US" sz="2800" dirty="0">
                <a:latin typeface="UTM Avo" panose="02040603050506020204" pitchFamily="18" charset="0"/>
              </a:rPr>
              <a:t>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B73DA0A-1B5B-4259-B1EC-127B70415666}"/>
              </a:ext>
            </a:extLst>
          </p:cNvPr>
          <p:cNvSpPr/>
          <p:nvPr/>
        </p:nvSpPr>
        <p:spPr>
          <a:xfrm>
            <a:off x="580741" y="1751131"/>
            <a:ext cx="949136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585" indent="-609585" algn="just">
              <a:lnSpc>
                <a:spcPct val="250000"/>
              </a:lnSpc>
              <a:buAutoNum type="alphaLcPeriod"/>
            </a:pPr>
            <a:r>
              <a:rPr lang="en-US" sz="2800" dirty="0" err="1">
                <a:latin typeface="UTM Avo" panose="02040603050506020204" pitchFamily="18" charset="0"/>
              </a:rPr>
              <a:t>Người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dân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Việt</a:t>
            </a:r>
            <a:r>
              <a:rPr lang="en-US" sz="2800" dirty="0">
                <a:latin typeface="UTM Avo" panose="02040603050506020204" pitchFamily="18" charset="0"/>
              </a:rPr>
              <a:t> Nam </a:t>
            </a:r>
            <a:r>
              <a:rPr lang="en-US" sz="2800" dirty="0" err="1">
                <a:latin typeface="UTM Avo" panose="02040603050506020204" pitchFamily="18" charset="0"/>
              </a:rPr>
              <a:t>lao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động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rất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cần</a:t>
            </a:r>
            <a:r>
              <a:rPr lang="en-US" sz="2800" b="1" dirty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cù</a:t>
            </a:r>
            <a:r>
              <a:rPr lang="en-US" sz="2800" dirty="0">
                <a:latin typeface="UTM Avo" panose="02040603050506020204" pitchFamily="18" charset="0"/>
              </a:rPr>
              <a:t>.</a:t>
            </a:r>
          </a:p>
          <a:p>
            <a:pPr marL="609585" indent="-609585" algn="just">
              <a:lnSpc>
                <a:spcPct val="250000"/>
              </a:lnSpc>
              <a:buAutoNum type="alphaLcPeriod"/>
            </a:pPr>
            <a:r>
              <a:rPr lang="en-US" sz="2800" dirty="0" err="1">
                <a:latin typeface="UTM Avo" panose="02040603050506020204" pitchFamily="18" charset="0"/>
              </a:rPr>
              <a:t>Các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chú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bộ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đội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chiến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đấu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anh</a:t>
            </a:r>
            <a:r>
              <a:rPr lang="en-US" sz="2800" b="1" dirty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dũng</a:t>
            </a:r>
            <a:r>
              <a:rPr lang="en-US" sz="2800" b="1" dirty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để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bảo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vệ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Tổ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quốc</a:t>
            </a:r>
            <a:r>
              <a:rPr lang="en-US" sz="2800" dirty="0">
                <a:latin typeface="UTM Avo" panose="02040603050506020204" pitchFamily="18" charset="0"/>
              </a:rPr>
              <a:t>.</a:t>
            </a:r>
          </a:p>
          <a:p>
            <a:pPr marL="609585" indent="-609585" algn="just">
              <a:lnSpc>
                <a:spcPct val="250000"/>
              </a:lnSpc>
              <a:buAutoNum type="alphaLcPeriod"/>
            </a:pPr>
            <a:r>
              <a:rPr lang="en-US" sz="2800" dirty="0" err="1">
                <a:latin typeface="UTM Avo" panose="02040603050506020204" pitchFamily="18" charset="0"/>
              </a:rPr>
              <a:t>Người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Việt</a:t>
            </a:r>
            <a:r>
              <a:rPr lang="en-US" sz="2800" dirty="0">
                <a:latin typeface="UTM Avo" panose="02040603050506020204" pitchFamily="18" charset="0"/>
              </a:rPr>
              <a:t> Nam </a:t>
            </a:r>
            <a:r>
              <a:rPr lang="en-US" sz="2800" dirty="0" err="1">
                <a:latin typeface="UTM Avo" panose="02040603050506020204" pitchFamily="18" charset="0"/>
              </a:rPr>
              <a:t>luôn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thân</a:t>
            </a:r>
            <a:r>
              <a:rPr lang="en-US" sz="2800" b="1" dirty="0">
                <a:solidFill>
                  <a:srgbClr val="FF0000"/>
                </a:solidFill>
                <a:latin typeface="UTM Avo" panose="020406030505060202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UTM Avo" panose="02040603050506020204" pitchFamily="18" charset="0"/>
              </a:rPr>
              <a:t>thiện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với</a:t>
            </a:r>
            <a:r>
              <a:rPr lang="en-US" sz="2800" dirty="0">
                <a:latin typeface="UTM Avo" panose="02040603050506020204" pitchFamily="18" charset="0"/>
              </a:rPr>
              <a:t> du </a:t>
            </a:r>
            <a:r>
              <a:rPr lang="en-US" sz="2800" dirty="0" err="1">
                <a:latin typeface="UTM Avo" panose="02040603050506020204" pitchFamily="18" charset="0"/>
              </a:rPr>
              <a:t>khách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nước</a:t>
            </a:r>
            <a:r>
              <a:rPr lang="en-US" sz="2800" dirty="0">
                <a:latin typeface="UTM Avo" panose="02040603050506020204" pitchFamily="18" charset="0"/>
              </a:rPr>
              <a:t> </a:t>
            </a:r>
            <a:r>
              <a:rPr lang="en-US" sz="2800" dirty="0" err="1">
                <a:latin typeface="UTM Avo" panose="02040603050506020204" pitchFamily="18" charset="0"/>
              </a:rPr>
              <a:t>ngoài</a:t>
            </a:r>
            <a:r>
              <a:rPr lang="en-US" sz="2800" dirty="0">
                <a:latin typeface="UTM Avo" panose="02040603050506020204" pitchFamily="18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8571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3420</TotalTime>
  <Words>156</Words>
  <Application>Microsoft Office PowerPoint</Application>
  <PresentationFormat>Widescreen</PresentationFormat>
  <Paragraphs>22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Times New Roman</vt:lpstr>
      <vt:lpstr>UTM Avo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May01</dc:creator>
  <cp:lastModifiedBy>huyentuyen2018@gmail.com</cp:lastModifiedBy>
  <cp:revision>125</cp:revision>
  <dcterms:created xsi:type="dcterms:W3CDTF">2021-07-07T09:47:17Z</dcterms:created>
  <dcterms:modified xsi:type="dcterms:W3CDTF">2025-04-21T12:53:50Z</dcterms:modified>
</cp:coreProperties>
</file>