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5" r:id="rId5"/>
    <p:sldMasterId id="2147483697" r:id="rId6"/>
    <p:sldMasterId id="2147483711" r:id="rId7"/>
  </p:sldMasterIdLst>
  <p:notesMasterIdLst>
    <p:notesMasterId r:id="rId9"/>
  </p:notesMasterIdLst>
  <p:sldIdLst>
    <p:sldId id="872" r:id="rId8"/>
    <p:sldId id="981" r:id="rId10"/>
    <p:sldId id="982" r:id="rId11"/>
    <p:sldId id="943" r:id="rId12"/>
    <p:sldId id="950" r:id="rId13"/>
    <p:sldId id="852" r:id="rId14"/>
    <p:sldId id="952" r:id="rId15"/>
    <p:sldId id="984" r:id="rId16"/>
    <p:sldId id="986" r:id="rId17"/>
    <p:sldId id="957" r:id="rId18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981"/>
            <p14:sldId id="982"/>
            <p14:sldId id="943"/>
            <p14:sldId id="950"/>
            <p14:sldId id="852"/>
            <p14:sldId id="952"/>
            <p14:sldId id="984"/>
            <p14:sldId id="986"/>
            <p14:sldId id="957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A65"/>
    <a:srgbClr val="BDFFDB"/>
    <a:srgbClr val="FFE79B"/>
    <a:srgbClr val="FCFDCF"/>
    <a:srgbClr val="FFD347"/>
    <a:srgbClr val="ECAC7C"/>
    <a:srgbClr val="226668"/>
    <a:srgbClr val="FF0000"/>
    <a:srgbClr val="66FFFF"/>
    <a:srgbClr val="FDF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8" autoAdjust="0"/>
    <p:restoredTop sz="79058" autoAdjust="0"/>
  </p:normalViewPr>
  <p:slideViewPr>
    <p:cSldViewPr showGuides="1">
      <p:cViewPr varScale="1">
        <p:scale>
          <a:sx n="72" d="100"/>
          <a:sy n="72" d="100"/>
        </p:scale>
        <p:origin x="98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2565" indent="0" algn="ctr">
              <a:buNone/>
              <a:defRPr/>
            </a:lvl7pPr>
            <a:lvl8pPr marL="3199765" indent="0" algn="ctr">
              <a:buNone/>
              <a:defRPr/>
            </a:lvl8pPr>
            <a:lvl9pPr marL="36569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8909" y="228601"/>
            <a:ext cx="5318522" cy="209543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715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8909" y="2331603"/>
            <a:ext cx="5318522" cy="62865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accent2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5010" y="1200151"/>
            <a:ext cx="4800602" cy="1864519"/>
          </a:xfrm>
        </p:spPr>
        <p:txBody>
          <a:bodyPr anchor="b">
            <a:normAutofit/>
          </a:bodyPr>
          <a:lstStyle>
            <a:lvl1pPr>
              <a:defRPr sz="2925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5008" y="3078772"/>
            <a:ext cx="4800602" cy="685800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accent2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6160" y="1200150"/>
            <a:ext cx="3429000" cy="3086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609" y="1200150"/>
            <a:ext cx="3429000" cy="3086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6160" y="1200150"/>
            <a:ext cx="3429000" cy="617934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180" b="0">
                <a:solidFill>
                  <a:schemeClr val="accent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6160" y="1878806"/>
            <a:ext cx="3429000" cy="25031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6609" y="1200150"/>
            <a:ext cx="3429000" cy="617934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180" b="0">
                <a:solidFill>
                  <a:schemeClr val="accent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6609" y="1878806"/>
            <a:ext cx="3429000" cy="25031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210" y="1708108"/>
            <a:ext cx="2057402" cy="1741634"/>
          </a:xfrm>
        </p:spPr>
        <p:txBody>
          <a:bodyPr anchor="b">
            <a:normAutofit/>
          </a:bodyPr>
          <a:lstStyle>
            <a:lvl1pPr>
              <a:defRPr sz="1465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361" y="400050"/>
            <a:ext cx="5143500" cy="36004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5"/>
            </a:lvl3pPr>
            <a:lvl4pPr>
              <a:defRPr sz="900"/>
            </a:lvl4pPr>
            <a:lvl5pPr>
              <a:defRPr sz="790"/>
            </a:lvl5pPr>
            <a:lvl6pPr>
              <a:defRPr sz="790"/>
            </a:lvl6pPr>
            <a:lvl7pPr>
              <a:defRPr sz="790"/>
            </a:lvl7pPr>
            <a:lvl8pPr>
              <a:defRPr sz="790"/>
            </a:lvl8pPr>
            <a:lvl9pPr>
              <a:defRPr sz="79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8211" y="3437391"/>
            <a:ext cx="2057400" cy="848860"/>
          </a:xfrm>
        </p:spPr>
        <p:txBody>
          <a:bodyPr>
            <a:normAutofit/>
          </a:bodyPr>
          <a:lstStyle>
            <a:lvl1pPr marL="0" indent="0">
              <a:spcBef>
                <a:spcPts val="565"/>
              </a:spcBef>
              <a:buNone/>
              <a:defRPr sz="79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210" y="1708108"/>
            <a:ext cx="2057402" cy="1741634"/>
          </a:xfrm>
        </p:spPr>
        <p:txBody>
          <a:bodyPr anchor="b">
            <a:normAutofit/>
          </a:bodyPr>
          <a:lstStyle>
            <a:lvl1pPr>
              <a:defRPr sz="1465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8" name="Rounded Rectangle 7"/>
          <p:cNvSpPr/>
          <p:nvPr/>
        </p:nvSpPr>
        <p:spPr>
          <a:xfrm>
            <a:off x="970358" y="400050"/>
            <a:ext cx="5143502" cy="360045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sz="1015">
              <a:solidFill>
                <a:prstClr val="white"/>
              </a:solidFill>
              <a:sym typeface="Arial" panose="020B0604020202020204"/>
            </a:endParaRP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056084" y="485775"/>
            <a:ext cx="4972051" cy="3429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135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smtClean="0"/>
              <a:t>Click icon to add picture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8211" y="3437391"/>
            <a:ext cx="2057400" cy="848860"/>
          </a:xfrm>
        </p:spPr>
        <p:txBody>
          <a:bodyPr>
            <a:normAutofit/>
          </a:bodyPr>
          <a:lstStyle>
            <a:lvl1pPr marL="0" indent="0">
              <a:spcBef>
                <a:spcPts val="565"/>
              </a:spcBef>
              <a:buNone/>
              <a:defRPr sz="79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8760" y="228601"/>
            <a:ext cx="1286851" cy="405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7350" y="228601"/>
            <a:ext cx="5627111" cy="40576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4" Type="http://schemas.openxmlformats.org/officeDocument/2006/relationships/theme" Target="../theme/theme6.xml"/><Relationship Id="rId13" Type="http://schemas.openxmlformats.org/officeDocument/2006/relationships/image" Target="../media/image7.png"/><Relationship Id="rId12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3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6160" y="228600"/>
            <a:ext cx="7029451" cy="900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6160" y="1200150"/>
            <a:ext cx="7029451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183" y="4878809"/>
            <a:ext cx="723027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0">
                <a:solidFill>
                  <a:schemeClr val="tx2"/>
                </a:solidFill>
              </a:defRPr>
            </a:lvl1pPr>
          </a:lstStyle>
          <a:p>
            <a:pPr defTabSz="685800"/>
            <a:fld id="{9D3B9702-7FBF-4720-8670-571C5E7EEDDE}" type="datetime1">
              <a:rPr lang="en-US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0121" y="4878809"/>
            <a:ext cx="5157311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0">
                <a:solidFill>
                  <a:schemeClr val="tx2"/>
                </a:solidFill>
              </a:defRPr>
            </a:lvl1pPr>
          </a:lstStyle>
          <a:p>
            <a:pPr defTabSz="685800"/>
            <a:endParaRPr lang="en-US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5612" y="4710225"/>
            <a:ext cx="400049" cy="261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0" b="1">
                <a:solidFill>
                  <a:srgbClr val="AB3C19"/>
                </a:solidFill>
              </a:defRPr>
            </a:lvl1pPr>
          </a:lstStyle>
          <a:p>
            <a:pPr defTabSz="685800"/>
            <a:fld id="{8FDBFFB2-86D9-4B8F-A59A-553A60B94BBE}" type="slidenum">
              <a:rPr lang="en-US" smtClean="0">
                <a:cs typeface="Arial" panose="020B0604020202020204"/>
                <a:sym typeface="Arial" panose="020B0604020202020204"/>
              </a:rPr>
            </a:fld>
            <a:endParaRPr lang="en-US"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1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28270" algn="l" defTabSz="514350" rtl="0" eaLnBrk="1" latinLnBrk="0" hangingPunct="1">
        <a:lnSpc>
          <a:spcPct val="90000"/>
        </a:lnSpc>
        <a:spcBef>
          <a:spcPts val="1015"/>
        </a:spcBef>
        <a:buSzPct val="80000"/>
        <a:buFont typeface="Wingdings" panose="05000000000000000000" pitchFamily="2" charset="2"/>
        <a:buChar char="§"/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334010" indent="-128270" algn="l" defTabSz="514350" rtl="0" eaLnBrk="1" latinLnBrk="0" hangingPunct="1">
        <a:lnSpc>
          <a:spcPct val="90000"/>
        </a:lnSpc>
        <a:spcBef>
          <a:spcPts val="565"/>
        </a:spcBef>
        <a:buSzPct val="80000"/>
        <a:buFont typeface="Wingdings" panose="05000000000000000000" pitchFamily="2" charset="2"/>
        <a:buChar char="§"/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28270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Wingdings" panose="05000000000000000000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94055" indent="-128270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Wingdings" panose="05000000000000000000" pitchFamily="2" charset="2"/>
        <a:buChar char="§"/>
        <a:defRPr sz="790" kern="1200">
          <a:solidFill>
            <a:schemeClr val="tx1"/>
          </a:solidFill>
          <a:latin typeface="+mn-lt"/>
          <a:ea typeface="+mn-ea"/>
          <a:cs typeface="+mn-cs"/>
        </a:defRPr>
      </a:lvl4pPr>
      <a:lvl5pPr marL="874395" indent="-128270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Wingdings" panose="05000000000000000000" pitchFamily="2" charset="2"/>
        <a:buChar char="§"/>
        <a:defRPr sz="790" kern="1200">
          <a:solidFill>
            <a:schemeClr val="tx1"/>
          </a:solidFill>
          <a:latin typeface="+mn-lt"/>
          <a:ea typeface="+mn-ea"/>
          <a:cs typeface="+mn-cs"/>
        </a:defRPr>
      </a:lvl5pPr>
      <a:lvl6pPr marL="1054100" indent="-128270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Wingdings" panose="05000000000000000000" pitchFamily="2" charset="2"/>
        <a:buChar char="§"/>
        <a:defRPr sz="790" kern="1200">
          <a:solidFill>
            <a:schemeClr val="tx1"/>
          </a:solidFill>
          <a:latin typeface="+mn-lt"/>
          <a:ea typeface="+mn-ea"/>
          <a:cs typeface="+mn-cs"/>
        </a:defRPr>
      </a:lvl6pPr>
      <a:lvl7pPr marL="1234440" indent="-128270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Wingdings" panose="05000000000000000000" pitchFamily="2" charset="2"/>
        <a:buChar char="§"/>
        <a:defRPr sz="790" kern="1200">
          <a:solidFill>
            <a:schemeClr val="tx1"/>
          </a:solidFill>
          <a:latin typeface="+mn-lt"/>
          <a:ea typeface="+mn-ea"/>
          <a:cs typeface="+mn-cs"/>
        </a:defRPr>
      </a:lvl7pPr>
      <a:lvl8pPr marL="1414145" indent="-128270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Wingdings" panose="05000000000000000000" pitchFamily="2" charset="2"/>
        <a:buChar char="§"/>
        <a:defRPr sz="790" kern="1200">
          <a:solidFill>
            <a:schemeClr val="tx1"/>
          </a:solidFill>
          <a:latin typeface="+mn-lt"/>
          <a:ea typeface="+mn-ea"/>
          <a:cs typeface="+mn-cs"/>
        </a:defRPr>
      </a:lvl8pPr>
      <a:lvl9pPr marL="1594485" indent="-128270" algn="l" defTabSz="514350" rtl="0" eaLnBrk="1" latinLnBrk="0" hangingPunct="1">
        <a:lnSpc>
          <a:spcPct val="90000"/>
        </a:lnSpc>
        <a:spcBef>
          <a:spcPts val="450"/>
        </a:spcBef>
        <a:buSzPct val="80000"/>
        <a:buFont typeface="Wingdings" panose="05000000000000000000" pitchFamily="2" charset="2"/>
        <a:buChar char="§"/>
        <a:defRPr sz="7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9.xml"/><Relationship Id="rId5" Type="http://schemas.openxmlformats.org/officeDocument/2006/relationships/audio" Target="../media/audio3.wav"/><Relationship Id="rId4" Type="http://schemas.openxmlformats.org/officeDocument/2006/relationships/image" Target="../media/image10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audio" Target="../media/audio4.wav"/><Relationship Id="rId7" Type="http://schemas.openxmlformats.org/officeDocument/2006/relationships/image" Target="../media/image18.png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2.xml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1.xml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png"/><Relationship Id="rId7" Type="http://schemas.openxmlformats.org/officeDocument/2006/relationships/image" Target="../media/image30.jpe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29.xml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9.xml"/><Relationship Id="rId6" Type="http://schemas.openxmlformats.org/officeDocument/2006/relationships/audio" Target="../media/audio3.wav"/><Relationship Id="rId5" Type="http://schemas.openxmlformats.org/officeDocument/2006/relationships/image" Target="../media/image8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9.xml"/><Relationship Id="rId7" Type="http://schemas.openxmlformats.org/officeDocument/2006/relationships/audio" Target="../media/audio3.wav"/><Relationship Id="rId6" Type="http://schemas.openxmlformats.org/officeDocument/2006/relationships/image" Target="../media/image10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4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6.jpeg"/><Relationship Id="rId7" Type="http://schemas.openxmlformats.org/officeDocument/2006/relationships/image" Target="../media/image29.png"/><Relationship Id="rId6" Type="http://schemas.openxmlformats.org/officeDocument/2006/relationships/image" Target="../media/image10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29.xml"/><Relationship Id="rId14" Type="http://schemas.openxmlformats.org/officeDocument/2006/relationships/audio" Target="../media/audio3.wav"/><Relationship Id="rId13" Type="http://schemas.openxmlformats.org/officeDocument/2006/relationships/image" Target="../media/image44.png"/><Relationship Id="rId12" Type="http://schemas.openxmlformats.org/officeDocument/2006/relationships/image" Target="../media/image43.jpeg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anose="02020603050405020304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  <a:endParaRPr lang="en-US" sz="2400" b="1">
                <a:solidFill>
                  <a:srgbClr val="00589A"/>
                </a:solidFill>
                <a:latin typeface="UTM Avo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anose="02020603050405020304" pitchFamily="18" charset="0"/>
                </a:rPr>
                <a:t>1</a:t>
              </a:r>
              <a:r>
                <a:rPr lang="vi-VN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anose="02020603050405020304" pitchFamily="18" charset="0"/>
                </a:rPr>
                <a:t>8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 b="1" smtClean="0">
                  <a:solidFill>
                    <a:srgbClr val="316E71"/>
                  </a:solidFill>
                  <a:latin typeface="Arial Rounded MT Bold" panose="020F0704030504030204" pitchFamily="34" charset="0"/>
                </a:rPr>
                <a:t>THƯ  VIỆN  BIẾT  ĐI</a:t>
              </a:r>
              <a:endParaRPr lang="en-US" sz="2600" b="1">
                <a:solidFill>
                  <a:srgbClr val="316E71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34" y="3000134"/>
            <a:ext cx="955219" cy="7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8" y="2716330"/>
            <a:ext cx="1825140" cy="11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" y="4083918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 + 2  </a:t>
            </a:r>
            <a:endParaRPr lang="en-US" sz="28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trang </a:t>
            </a:r>
            <a:r>
              <a:rPr lang="vi-VN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en-US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trang 8</a:t>
            </a:r>
            <a:r>
              <a:rPr lang="vi-VN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99" y="2931790"/>
            <a:ext cx="8953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59" y="3000134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31" y="2950840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32"/>
          <p:cNvSpPr>
            <a:spLocks noChangeArrowheads="1"/>
          </p:cNvSpPr>
          <p:nvPr/>
        </p:nvSpPr>
        <p:spPr bwMode="auto">
          <a:xfrm>
            <a:off x="2248434" y="2944388"/>
            <a:ext cx="95521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6" name="Rounded Rectangle 32"/>
          <p:cNvSpPr>
            <a:spLocks noChangeArrowheads="1"/>
          </p:cNvSpPr>
          <p:nvPr/>
        </p:nvSpPr>
        <p:spPr bwMode="auto">
          <a:xfrm>
            <a:off x="3494247" y="2950840"/>
            <a:ext cx="98780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ounded Rectangle 32"/>
          <p:cNvSpPr>
            <a:spLocks noChangeArrowheads="1"/>
          </p:cNvSpPr>
          <p:nvPr/>
        </p:nvSpPr>
        <p:spPr bwMode="auto">
          <a:xfrm>
            <a:off x="4790391" y="2966473"/>
            <a:ext cx="93354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8" name="Rounded Rectangle 32"/>
          <p:cNvSpPr>
            <a:spLocks noChangeArrowheads="1"/>
          </p:cNvSpPr>
          <p:nvPr/>
        </p:nvSpPr>
        <p:spPr bwMode="auto">
          <a:xfrm>
            <a:off x="6014527" y="2966473"/>
            <a:ext cx="86172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5" y="1164656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  <a:endParaRPr lang="vi-VN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755576" y="1132409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534739" y="1491630"/>
            <a:ext cx="78167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79712" y="1491630"/>
            <a:ext cx="9361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32428" y="3148977"/>
            <a:ext cx="182740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latin typeface="UTM Avo" pitchFamily="18" charset="0"/>
              </a:rPr>
              <a:t>Phần 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200" b="1" smtClean="0">
                <a:latin typeface="UTM Avo" pitchFamily="18" charset="0"/>
              </a:rPr>
              <a:t>an</a:t>
            </a:r>
            <a:endParaRPr lang="en-US" sz="22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32429" y="3581025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>
                <a:latin typeface="UTM Avo" pitchFamily="18" charset="0"/>
              </a:rPr>
              <a:t>xe b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uýt</a:t>
            </a:r>
            <a:endParaRPr lang="en-US" sz="2200" b="1">
              <a:solidFill>
                <a:srgbClr val="C00000"/>
              </a:solidFill>
              <a:latin typeface="UTM Av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06623" y="2571750"/>
            <a:ext cx="3921361" cy="504056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Luyện đọc: </a:t>
              </a:r>
              <a:endParaRPr lang="en-US" sz="2200" b="1">
                <a:latin typeface="UTM Avo" pitchFamily="18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5292080" y="173970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572000" y="2060173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7020272" y="173970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639299" y="1760748"/>
            <a:ext cx="3821133" cy="306945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2481016" y="2016390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1240546" y="2067694"/>
            <a:ext cx="3691494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/>
      <p:bldP spid="32" grpId="0"/>
      <p:bldP spid="44" grpId="0" animBg="1"/>
      <p:bldP spid="44" grpId="1" animBg="1"/>
      <p:bldP spid="48" grpId="0" animBg="1"/>
      <p:bldP spid="4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en-US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002060"/>
                </a:solidFill>
                <a:latin typeface="UTM Avo" pitchFamily="18" charset="0"/>
                <a:cs typeface="Times New Roman" panose="02020603050405020304"/>
              </a:rPr>
              <a:t>Câu đố: </a:t>
            </a:r>
            <a:endParaRPr lang="en-US" sz="2800" kern="10">
              <a:ln w="19050">
                <a:solidFill>
                  <a:srgbClr val="FF00FF"/>
                </a:solidFill>
                <a:round/>
              </a:ln>
              <a:solidFill>
                <a:srgbClr val="002060"/>
              </a:solidFill>
              <a:latin typeface="UTM Avo" pitchFamily="18" charset="0"/>
              <a:cs typeface="Times New Roman" panose="02020603050405020304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vi-VN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UTM Avo" pitchFamily="18" charset="0"/>
                <a:cs typeface="Times New Roman" panose="02020603050405020304"/>
              </a:rPr>
              <a:t>Nơi nào </a:t>
            </a:r>
            <a:r>
              <a:rPr lang="en-US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UTM Avo" pitchFamily="18" charset="0"/>
                <a:cs typeface="Times New Roman" panose="02020603050405020304"/>
              </a:rPr>
              <a:t>ấy nhỉ?</a:t>
            </a:r>
            <a:endParaRPr lang="en-US" sz="2800" kern="10">
              <a:ln w="19050">
                <a:solidFill>
                  <a:srgbClr val="FF00FF"/>
                </a:solidFill>
                <a:round/>
              </a:ln>
              <a:solidFill>
                <a:srgbClr val="FF0000"/>
              </a:solidFill>
              <a:latin typeface="UTM Avo" pitchFamily="18" charset="0"/>
              <a:cs typeface="Times New Roman" panose="02020603050405020304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>
        <p:sndAc>
          <p:stSnd>
            <p:snd r:embed="rId8" name="Nhac ne ma mi.wav"/>
          </p:stSnd>
        </p:sndAc>
      </p:transition>
    </mc:Choice>
    <mc:Fallback>
      <p:transition advClick="0" advTm="0">
        <p:sndAc>
          <p:stSnd>
            <p:snd r:embed="rId8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647" y="1076256"/>
            <a:ext cx="3273552" cy="34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smtClean="0">
                <a:solidFill>
                  <a:srgbClr val="FFFF00"/>
                </a:solidFill>
              </a:rPr>
              <a:t>CÁI GÌ ẤY NHỈ ?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096" y="1121020"/>
            <a:ext cx="4643670" cy="3430476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44224" y="1121020"/>
            <a:ext cx="3548256" cy="34304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9683" y="1203598"/>
            <a:ext cx="4464496" cy="28623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195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Bao nhiêu sách truyện về đây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195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Bốn phương thế giới nằm ngay trong mình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195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Giúp em hiểu biết thông minh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195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Em đến tìm sách </a:t>
            </a:r>
            <a:endParaRPr lang="vi-VN" sz="2000" b="1" smtClean="0">
              <a:solidFill>
                <a:prstClr val="black"/>
              </a:solidFill>
              <a:latin typeface="Arial (Body)"/>
            </a:endParaRPr>
          </a:p>
          <a:p>
            <a:pPr indent="290195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 </a:t>
            </a:r>
            <a:r>
              <a:rPr lang="vi-VN" sz="2000" b="1" smtClean="0">
                <a:solidFill>
                  <a:prstClr val="black"/>
                </a:solidFill>
                <a:latin typeface="Arial (Body)"/>
              </a:rPr>
              <a:t>              - </a:t>
            </a:r>
            <a:r>
              <a:rPr lang="vi-VN" sz="2000" b="1">
                <a:solidFill>
                  <a:prstClr val="black"/>
                </a:solidFill>
                <a:latin typeface="Arial (Body)"/>
              </a:rPr>
              <a:t>Đố mình nơi đâu?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473629" y="555526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en-US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002060"/>
                </a:solidFill>
                <a:latin typeface="UTM Avo" pitchFamily="18" charset="0"/>
                <a:cs typeface="Times New Roman" panose="02020603050405020304"/>
              </a:rPr>
              <a:t>Câu đố: </a:t>
            </a:r>
            <a:endParaRPr lang="en-US" sz="2800" kern="10">
              <a:ln w="19050">
                <a:solidFill>
                  <a:srgbClr val="FF00FF"/>
                </a:solidFill>
                <a:round/>
              </a:ln>
              <a:solidFill>
                <a:srgbClr val="002060"/>
              </a:solidFill>
              <a:latin typeface="UTM Avo" pitchFamily="18" charset="0"/>
              <a:cs typeface="Times New Roman" panose="02020603050405020304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751932" y="4151397"/>
            <a:ext cx="2306948" cy="40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195" algn="just"/>
            <a:r>
              <a:rPr lang="en-US" sz="2000" b="1" i="1" smtClean="0">
                <a:solidFill>
                  <a:srgbClr val="002060"/>
                </a:solidFill>
                <a:latin typeface="Arial (Body)"/>
              </a:rPr>
              <a:t>Đó là  </a:t>
            </a:r>
            <a:r>
              <a:rPr lang="vi-VN" sz="2000" b="1" i="1" smtClean="0">
                <a:solidFill>
                  <a:srgbClr val="002060"/>
                </a:solidFill>
                <a:latin typeface="Arial (Body)"/>
              </a:rPr>
              <a:t>nơi nào</a:t>
            </a:r>
            <a:endParaRPr lang="vi-VN" sz="2000" b="1" i="1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378285" y="4137222"/>
            <a:ext cx="2010139" cy="40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195" algn="just"/>
            <a:r>
              <a:rPr lang="vi-VN" sz="2000" b="1" smtClean="0">
                <a:solidFill>
                  <a:srgbClr val="002060"/>
                </a:solidFill>
                <a:latin typeface="Arial (Body)"/>
              </a:rPr>
              <a:t>Thư viện</a:t>
            </a:r>
            <a:endParaRPr lang="vi-VN" sz="2000" b="1">
              <a:solidFill>
                <a:srgbClr val="002060"/>
              </a:solidFill>
              <a:latin typeface="Arial (Body)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21696"/>
          <a:stretch>
            <a:fillRect/>
          </a:stretch>
        </p:blipFill>
        <p:spPr bwMode="auto">
          <a:xfrm>
            <a:off x="5436096" y="1419622"/>
            <a:ext cx="3423526" cy="264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4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1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251520" y="608856"/>
            <a:ext cx="8566547" cy="3979118"/>
          </a:xfrm>
          <a:prstGeom prst="roundRect">
            <a:avLst/>
          </a:prstGeom>
          <a:solidFill>
            <a:srgbClr val="FFFFD9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pic>
        <p:nvPicPr>
          <p:cNvPr id="42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06" y="699542"/>
            <a:ext cx="5906130" cy="33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835696" y="4155926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tàu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3"/>
          <a:stretch>
            <a:fillRect/>
          </a:stretch>
        </p:blipFill>
        <p:spPr bwMode="auto">
          <a:xfrm>
            <a:off x="1869851" y="699542"/>
            <a:ext cx="5383082" cy="345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035901" y="4152987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thuyền </a:t>
            </a:r>
            <a:r>
              <a:rPr lang="vi-VN" sz="2000" b="1" smtClean="0">
                <a:latin typeface="UTM Avo" pitchFamily="18" charset="0"/>
              </a:rPr>
              <a:t>miền sông nước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69" y="699542"/>
            <a:ext cx="5726883" cy="342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2035901" y="4113315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như cái nhà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32" y="818861"/>
            <a:ext cx="4353409" cy="326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869851" y="4155926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buýt</a:t>
            </a:r>
            <a:endParaRPr lang="en-US" sz="2000" b="1">
              <a:latin typeface="UTM Avo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62807" y="4141105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ô  tô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53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22" y="732737"/>
            <a:ext cx="48577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948681" y="4170688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buýt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91" y="735094"/>
            <a:ext cx="5845292" cy="322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2326096" y="4187866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tải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4" name="Picture 7" descr="Elephant Mobile Library :: LaoAmerica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78" y="692759"/>
            <a:ext cx="5121079" cy="341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2214978" y="4200084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lưng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voi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83" y="765016"/>
            <a:ext cx="6521017" cy="341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2083977" y="4227934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lưng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ngựa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6"/>
          <a:stretch>
            <a:fillRect/>
          </a:stretch>
        </p:blipFill>
        <p:spPr bwMode="auto">
          <a:xfrm>
            <a:off x="1948681" y="756071"/>
            <a:ext cx="5951554" cy="328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1821854" y="4262929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lưng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lạc đà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903225" y="4227934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smtClean="0">
                <a:solidFill>
                  <a:srgbClr val="C00000"/>
                </a:solidFill>
              </a:rPr>
              <a:t>NHỮNG </a:t>
            </a:r>
            <a:r>
              <a:rPr lang="vi-VN" sz="2200" b="1" smtClean="0">
                <a:solidFill>
                  <a:srgbClr val="C00000"/>
                </a:solidFill>
              </a:rPr>
              <a:t>THƯ VIỆN BIẾT ĐI</a:t>
            </a:r>
            <a:endParaRPr lang="vi-VN" sz="22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43" grpId="0"/>
      <p:bldP spid="43" grpId="1"/>
      <p:bldP spid="47" grpId="0"/>
      <p:bldP spid="47" grpId="1"/>
      <p:bldP spid="49" grpId="0"/>
      <p:bldP spid="49" grpId="1"/>
      <p:bldP spid="51" grpId="0"/>
      <p:bldP spid="51" grpId="1"/>
      <p:bldP spid="52" grpId="0"/>
      <p:bldP spid="52" grpId="1"/>
      <p:bldP spid="54" grpId="0"/>
      <p:bldP spid="54" grpId="1"/>
      <p:bldP spid="63" grpId="0"/>
      <p:bldP spid="63" grpId="1"/>
      <p:bldP spid="65" grpId="0"/>
      <p:bldP spid="65" grpId="1"/>
      <p:bldP spid="67" grpId="0"/>
      <p:bldP spid="67" grpId="1"/>
      <p:bldP spid="69" grpId="0"/>
      <p:bldP spid="69" grpId="1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67544" y="1335419"/>
            <a:ext cx="8095941" cy="3180548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07504" y="549044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62806" y="571142"/>
            <a:ext cx="640067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Bức tranh vẽ cảnh gì? Mọi người trong tranh đang làm gì?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>
            <a:fillRect/>
          </a:stretch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7614"/>
            <a:ext cx="5626431" cy="318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1430"/>
            <a:ext cx="826161" cy="6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9" grpId="0" animBg="1"/>
      <p:bldP spid="1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" y="987574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" y="3155032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  <a:endParaRPr lang="vi-VN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096282" y="1059582"/>
            <a:ext cx="7364150" cy="85193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5576" y="1132409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68290" y="1995685"/>
            <a:ext cx="7364150" cy="1090555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83568" y="2139702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32671" y="3147814"/>
            <a:ext cx="7399769" cy="1224136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5576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8785" y="842249"/>
            <a:ext cx="5907167" cy="196310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513715">
              <a:defRPr/>
            </a:pP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Thảo luận N4 </a:t>
            </a:r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513715">
              <a:defRPr/>
            </a:pP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Tìm và giải nghĩa từ khó hiểu</a:t>
            </a:r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513715">
              <a:defRPr/>
            </a:pP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Tìm và luyện đọc từ khó phát âm</a:t>
            </a:r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513715">
              <a:defRPr/>
            </a:pP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Tìm câu dài và cách ngắt câu dài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Đồng Hồ Đếm Ngược 3 Phút - Countdown timer 3 minut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348883" y="2805352"/>
            <a:ext cx="2571750" cy="1446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" y="987574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" y="3155032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  <a:endParaRPr lang="vi-VN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429888" y="1608609"/>
            <a:ext cx="165427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4139952" y="2316164"/>
            <a:ext cx="4317230" cy="1920254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66FF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34" y="2376014"/>
            <a:ext cx="2400737" cy="180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4429887" y="2067694"/>
            <a:ext cx="136624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ounded Rectangular Callout 33"/>
          <p:cNvSpPr/>
          <p:nvPr/>
        </p:nvSpPr>
        <p:spPr>
          <a:xfrm>
            <a:off x="3815162" y="2655739"/>
            <a:ext cx="4317230" cy="1920254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  <p:pic>
        <p:nvPicPr>
          <p:cNvPr id="35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45649"/>
            <a:ext cx="3043551" cy="17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4139952" y="3155032"/>
            <a:ext cx="1656184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ounded Rectangular Callout 36"/>
          <p:cNvSpPr/>
          <p:nvPr/>
        </p:nvSpPr>
        <p:spPr>
          <a:xfrm>
            <a:off x="6084167" y="1220524"/>
            <a:ext cx="3024337" cy="1920254"/>
          </a:xfrm>
          <a:prstGeom prst="wedgeRoundRectCallout">
            <a:avLst>
              <a:gd name="adj1" fmla="val -64581"/>
              <a:gd name="adj2" fmla="val 45454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14" y="1369105"/>
            <a:ext cx="2863441" cy="171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6660232" y="3435846"/>
            <a:ext cx="864096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963029" y="2693424"/>
            <a:ext cx="3024337" cy="1920254"/>
          </a:xfrm>
          <a:prstGeom prst="wedgeRoundRectCallout">
            <a:avLst>
              <a:gd name="adj1" fmla="val 130745"/>
              <a:gd name="adj2" fmla="val 6905"/>
              <a:gd name="adj3" fmla="val 16667"/>
            </a:avLst>
          </a:prstGeom>
          <a:solidFill>
            <a:srgbClr val="BDFFDB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49" y="2745847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3779912" y="3710609"/>
            <a:ext cx="680551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759418" y="4043429"/>
            <a:ext cx="69393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1115616" y="1130307"/>
            <a:ext cx="3567921" cy="1920254"/>
          </a:xfrm>
          <a:prstGeom prst="wedgeRoundRectCallout">
            <a:avLst>
              <a:gd name="adj1" fmla="val 30828"/>
              <a:gd name="adj2" fmla="val 84004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57486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1115616" y="1154042"/>
            <a:ext cx="3567921" cy="1920254"/>
          </a:xfrm>
          <a:prstGeom prst="wedgeRoundRectCallout">
            <a:avLst>
              <a:gd name="adj1" fmla="val -8632"/>
              <a:gd name="adj2" fmla="val 99121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93" y="1276424"/>
            <a:ext cx="1841612" cy="350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58187"/>
            <a:ext cx="3103309" cy="174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1" grpId="1" animBg="1"/>
      <p:bldP spid="33" grpId="0" animBg="1"/>
      <p:bldP spid="34" grpId="0" animBg="1"/>
      <p:bldP spid="34" grpId="1" animBg="1"/>
      <p:bldP spid="36" grpId="0" animBg="1"/>
      <p:bldP spid="37" grpId="0" animBg="1"/>
      <p:bldP spid="37" grpId="1" animBg="1"/>
      <p:bldP spid="39" grpId="0" animBg="1"/>
      <p:bldP spid="40" grpId="0" animBg="1"/>
      <p:bldP spid="40" grpId="1" animBg="1"/>
      <p:bldP spid="42" grpId="0" animBg="1"/>
      <p:bldP spid="43" grpId="0" animBg="1"/>
      <p:bldP spid="44" grpId="0" animBg="1"/>
      <p:bldP spid="44" grpId="1" animBg="1"/>
      <p:bldP spid="45" grpId="0" animBg="1"/>
    </p:bldLst>
  </p:timing>
</p:sld>
</file>

<file path=ppt/tags/tag1.xml><?xml version="1.0" encoding="utf-8"?>
<p:tagLst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1068</Words>
  <Application>WPS Slides</Application>
  <PresentationFormat>On-screen Show (16:9)</PresentationFormat>
  <Paragraphs>104</Paragraphs>
  <Slides>10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10</vt:i4>
      </vt:variant>
    </vt:vector>
  </HeadingPairs>
  <TitlesOfParts>
    <vt:vector size="33" baseType="lpstr">
      <vt:lpstr>Arial</vt:lpstr>
      <vt:lpstr>SimSun</vt:lpstr>
      <vt:lpstr>Wingdings</vt:lpstr>
      <vt:lpstr>Arial</vt:lpstr>
      <vt:lpstr>UTM Avo</vt:lpstr>
      <vt:lpstr>Segoe Print</vt:lpstr>
      <vt:lpstr>Arial (Body)</vt:lpstr>
      <vt:lpstr>Times New Roman</vt:lpstr>
      <vt:lpstr>Arial Rounded MT Bold</vt:lpstr>
      <vt:lpstr>等线</vt:lpstr>
      <vt:lpstr>等线</vt:lpstr>
      <vt:lpstr>汉仪小麦体简</vt:lpstr>
      <vt:lpstr>Microsoft YaHei</vt:lpstr>
      <vt:lpstr>Times New Roman</vt:lpstr>
      <vt:lpstr>Calibri</vt:lpstr>
      <vt:lpstr>Arial Unicode MS</vt:lpstr>
      <vt:lpstr>Calibri Light</vt:lpstr>
      <vt:lpstr>自定义设计方案</vt:lpstr>
      <vt:lpstr>1_自定义设计方案</vt:lpstr>
      <vt:lpstr>1_Default Design</vt:lpstr>
      <vt:lpstr>3_自定义设计方案</vt:lpstr>
      <vt:lpstr>5_自定义设计方案</vt:lpstr>
      <vt:lpstr>Children Playing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Phạm Thảo</cp:lastModifiedBy>
  <cp:revision>993</cp:revision>
  <dcterms:created xsi:type="dcterms:W3CDTF">2015-04-15T03:07:00Z</dcterms:created>
  <dcterms:modified xsi:type="dcterms:W3CDTF">2025-04-27T12:24:15Z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1033-12.2.0.20795</vt:lpwstr>
  </property>
  <property fmtid="{D5CDD505-2E9C-101B-9397-08002B2CF9AE}" pid="3" name="ICV">
    <vt:lpwstr>0D413B6C7C6B4088A0A8B72C4F7AC82B_13</vt:lpwstr>
  </property>
</Properties>
</file>