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964" r:id="rId3"/>
    <p:sldId id="966" r:id="rId5"/>
    <p:sldId id="967" r:id="rId6"/>
    <p:sldId id="969" r:id="rId7"/>
    <p:sldId id="971" r:id="rId8"/>
    <p:sldId id="972" r:id="rId9"/>
    <p:sldId id="975" r:id="rId10"/>
    <p:sldId id="908" r:id="rId11"/>
    <p:sldId id="976" r:id="rId12"/>
    <p:sldId id="977" r:id="rId13"/>
    <p:sldId id="978" r:id="rId14"/>
    <p:sldId id="979" r:id="rId15"/>
    <p:sldId id="9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672F6F-271A-4E29-BA66-AE72DB5D2072}">
          <p14:sldIdLst/>
        </p14:section>
        <p14:section name="Default Section" id="{3FE2EB0F-6D2D-48D0-8D5F-778B15A80266}">
          <p14:sldIdLst>
            <p14:sldId id="964"/>
            <p14:sldId id="966"/>
            <p14:sldId id="967"/>
            <p14:sldId id="969"/>
            <p14:sldId id="971"/>
            <p14:sldId id="972"/>
            <p14:sldId id="975"/>
            <p14:sldId id="908"/>
            <p14:sldId id="976"/>
            <p14:sldId id="977"/>
            <p14:sldId id="978"/>
            <p14:sldId id="979"/>
            <p14:sldId id="9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BD4A7-2905-4260-823A-1F72D1C344A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F6746-DBA5-4537-89D4-6C155067BFE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A6488-757A-4366-9D77-D57C9F1D4CB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D994-F09D-49EF-A576-14A34D5817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1.wav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1474137"/>
            <a:ext cx="10753196" cy="5746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54646" y="740700"/>
            <a:ext cx="5228481" cy="672074"/>
            <a:chOff x="506623" y="2139702"/>
            <a:chExt cx="3921361" cy="504056"/>
          </a:xfrm>
        </p:grpSpPr>
        <p:sp>
          <p:nvSpPr>
            <p:cNvPr id="21" name="Rounded Rectangle 20"/>
            <p:cNvSpPr/>
            <p:nvPr/>
          </p:nvSpPr>
          <p:spPr>
            <a:xfrm>
              <a:off x="506623" y="2139702"/>
              <a:ext cx="3921361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5" b="1">
                  <a:latin typeface="UTM Avo" pitchFamily="18" charset="0"/>
                </a:rPr>
                <a:t>3. Trả lời câu hỏi: </a:t>
              </a:r>
              <a:endParaRPr lang="en-US" sz="2935" b="1">
                <a:latin typeface="UTM Avo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58341" y="1474284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5" b="1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Mọi người đến thư viện để làm gì?</a:t>
            </a:r>
            <a:endParaRPr lang="en-US" sz="2935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1444370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6244716" y="1936287"/>
            <a:ext cx="2007344" cy="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518154" y="2128307"/>
            <a:ext cx="4978113" cy="724628"/>
            <a:chOff x="708943" y="6078636"/>
            <a:chExt cx="5167386" cy="724626"/>
          </a:xfrm>
        </p:grpSpPr>
        <p:sp>
          <p:nvSpPr>
            <p:cNvPr id="27" name="TextBox 19"/>
            <p:cNvSpPr txBox="1"/>
            <p:nvPr/>
          </p:nvSpPr>
          <p:spPr>
            <a:xfrm>
              <a:off x="708943" y="6110865"/>
              <a:ext cx="5028545" cy="69239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121871" tIns="60936" rIns="121871" bIns="60936" rtlCol="0">
              <a:spAutoFit/>
            </a:bodyPr>
            <a:lstStyle/>
            <a:p>
              <a:pPr algn="ctr" defTabSz="914400"/>
              <a:endPara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28" name="TextBox 20"/>
            <p:cNvSpPr txBox="1"/>
            <p:nvPr/>
          </p:nvSpPr>
          <p:spPr>
            <a:xfrm>
              <a:off x="708943" y="6078636"/>
              <a:ext cx="5167386" cy="66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3735" err="1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735"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thầm đoạn 1</a:t>
              </a:r>
              <a:endParaRPr lang="en-US" sz="3735" dirty="0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30" name="Rounded Rectangle 32"/>
          <p:cNvSpPr>
            <a:spLocks noChangeArrowheads="1"/>
          </p:cNvSpPr>
          <p:nvPr/>
        </p:nvSpPr>
        <p:spPr bwMode="auto">
          <a:xfrm>
            <a:off x="111643" y="2660915"/>
            <a:ext cx="3776112" cy="316955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704875" y="5255962"/>
            <a:ext cx="2860381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 b="1">
                <a:solidFill>
                  <a:srgbClr val="002060"/>
                </a:solidFill>
                <a:latin typeface="UTM Avo" pitchFamily="18" charset="0"/>
              </a:rPr>
              <a:t>Tìm sách</a:t>
            </a:r>
            <a:endParaRPr lang="en-US" sz="2935" b="1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35" name="Rounded Rectangle 32"/>
          <p:cNvSpPr>
            <a:spLocks noChangeArrowheads="1"/>
          </p:cNvSpPr>
          <p:nvPr/>
        </p:nvSpPr>
        <p:spPr bwMode="auto">
          <a:xfrm>
            <a:off x="3966980" y="2660915"/>
            <a:ext cx="4034233" cy="316955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4624526" y="5255962"/>
            <a:ext cx="2860381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 b="1">
                <a:solidFill>
                  <a:srgbClr val="002060"/>
                </a:solidFill>
                <a:latin typeface="UTM Avo" pitchFamily="18" charset="0"/>
              </a:rPr>
              <a:t>Đọc sách</a:t>
            </a:r>
            <a:endParaRPr lang="en-US" sz="2935" b="1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38" name="Rounded Rectangle 32"/>
          <p:cNvSpPr>
            <a:spLocks noChangeArrowheads="1"/>
          </p:cNvSpPr>
          <p:nvPr/>
        </p:nvSpPr>
        <p:spPr bwMode="auto">
          <a:xfrm>
            <a:off x="8385815" y="2660915"/>
            <a:ext cx="3566837" cy="316955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8769771" y="5255962"/>
            <a:ext cx="2860381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 b="1">
                <a:solidFill>
                  <a:srgbClr val="002060"/>
                </a:solidFill>
                <a:latin typeface="UTM Avo" pitchFamily="18" charset="0"/>
              </a:rPr>
              <a:t>mượn sách</a:t>
            </a:r>
            <a:endParaRPr lang="en-US" sz="2935" b="1">
              <a:solidFill>
                <a:srgbClr val="002060"/>
              </a:solidFill>
              <a:latin typeface="UTM Avo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3001323"/>
            <a:ext cx="3676915" cy="212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8"/>
          <a:stretch>
            <a:fillRect/>
          </a:stretch>
        </p:blipFill>
        <p:spPr bwMode="auto">
          <a:xfrm>
            <a:off x="4354216" y="3001322"/>
            <a:ext cx="3532248" cy="229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251" y="2970271"/>
            <a:ext cx="3141421" cy="2356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840810" y="5283402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-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Mọi người thường đến thư viện để </a:t>
            </a:r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đọc sách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hoặc </a:t>
            </a:r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mượn sách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về nhà.</a:t>
            </a:r>
            <a:endParaRPr lang="en-US" sz="2935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6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  <p:bldP spid="30" grpId="1" animBg="1"/>
      <p:bldP spid="31" grpId="0"/>
      <p:bldP spid="31" grpId="1"/>
      <p:bldP spid="35" grpId="0" animBg="1"/>
      <p:bldP spid="35" grpId="1" animBg="1"/>
      <p:bldP spid="36" grpId="0"/>
      <p:bldP spid="36" grpId="1"/>
      <p:bldP spid="38" grpId="0" animBg="1"/>
      <p:bldP spid="38" grpId="1" animBg="1"/>
      <p:bldP spid="39" grpId="0"/>
      <p:bldP spid="3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703390"/>
            <a:ext cx="10753196" cy="96736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341" y="644838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2</a:t>
            </a:r>
            <a:r>
              <a:rPr lang="en-US" sz="2935" b="1">
                <a:solidFill>
                  <a:srgbClr val="C00000"/>
                </a:solidFill>
                <a:latin typeface="UTM Avo" pitchFamily="18" charset="0"/>
              </a:rPr>
              <a:t>.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Em sẽ nói gì  với cô phụ trách thư viện khi muốn mượn sách thư viện?</a:t>
            </a:r>
            <a:endParaRPr lang="en-US" sz="2935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635" y="1128681"/>
            <a:ext cx="4147749" cy="29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644691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1775521" y="1124744"/>
            <a:ext cx="2688297" cy="19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9" idx="3"/>
          </p:cNvCxnSpPr>
          <p:nvPr/>
        </p:nvCxnSpPr>
        <p:spPr>
          <a:xfrm flipV="1">
            <a:off x="10416480" y="1157734"/>
            <a:ext cx="1273854" cy="2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64643" y="1605940"/>
            <a:ext cx="3675240" cy="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109" y="1510609"/>
            <a:ext cx="8172351" cy="460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75" y="4314243"/>
            <a:ext cx="1243312" cy="18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30" y="2276873"/>
            <a:ext cx="2752445" cy="95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79776" y="2394950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1400"/>
              <a:t>- Thưa cô, em muốn mượn quyển </a:t>
            </a:r>
            <a:r>
              <a:rPr lang="vi-VN" sz="1400" b="1" i="1">
                <a:solidFill>
                  <a:srgbClr val="C00000"/>
                </a:solidFill>
              </a:rPr>
              <a:t>Dế mèn phiêu lưu kí </a:t>
            </a:r>
            <a:r>
              <a:rPr lang="vi-VN" sz="1400"/>
              <a:t>!</a:t>
            </a:r>
            <a:endParaRPr lang="en-US" sz="1400"/>
          </a:p>
        </p:txBody>
      </p:sp>
      <p:sp>
        <p:nvSpPr>
          <p:cNvPr id="78" name="TextBox 77"/>
          <p:cNvSpPr txBox="1"/>
          <p:nvPr/>
        </p:nvSpPr>
        <p:spPr>
          <a:xfrm>
            <a:off x="4108491" y="2349923"/>
            <a:ext cx="25922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1400"/>
              <a:t>- Thưa cô, em muốn mượn quyển </a:t>
            </a:r>
            <a:r>
              <a:rPr lang="vi-VN" sz="1400" b="1" i="1">
                <a:solidFill>
                  <a:srgbClr val="C00000"/>
                </a:solidFill>
              </a:rPr>
              <a:t>Đô-rê-mon tập 12 </a:t>
            </a:r>
            <a:r>
              <a:rPr lang="vi-VN" sz="1400"/>
              <a:t>ạ!</a:t>
            </a:r>
            <a:endParaRPr lang="en-US" sz="1400"/>
          </a:p>
        </p:txBody>
      </p:sp>
      <p:sp>
        <p:nvSpPr>
          <p:cNvPr id="79" name="TextBox 78"/>
          <p:cNvSpPr txBox="1"/>
          <p:nvPr/>
        </p:nvSpPr>
        <p:spPr>
          <a:xfrm>
            <a:off x="4060485" y="2349923"/>
            <a:ext cx="26882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1400"/>
              <a:t>- Thưa cô, cô có thể cho em  mượn cuốn </a:t>
            </a:r>
            <a:r>
              <a:rPr lang="vi-VN" sz="1400" b="1" i="1">
                <a:solidFill>
                  <a:srgbClr val="C00000"/>
                </a:solidFill>
              </a:rPr>
              <a:t>Thám tử Cô-nan</a:t>
            </a:r>
            <a:r>
              <a:rPr lang="vi-VN" sz="1400"/>
              <a:t>!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C -0.01927 -0.00247 -0.03716 -0.01235 -0.05625 -0.01482 C -0.07587 -0.02192 -0.0967 -0.01605 -0.11667 -0.01297 C -0.12986 -0.01358 -0.14306 -0.01327 -0.15625 -0.01482 C -0.17674 -0.01667 -0.19045 -0.0571 -0.20313 -0.07624 C -0.20504 -0.08457 -0.20834 -0.08951 -0.21146 -0.09661 C -0.21302 -0.10587 -0.21771 -0.10803 -0.2198 -0.11729 C -0.22136 -0.12408 -0.22344 -0.12932 -0.225 -0.13611 C -0.22691 -0.17809 -0.22153 -0.15155 -0.22917 -0.16297 C -0.22969 -0.16389 -0.22986 -0.16513 -0.23021 -0.16605 L -0.22605 -0.17562 " pathEditMode="relative" rAng="0" ptsTypes="fffffffffAA">
                                      <p:cBhvr>
                                        <p:cTn id="4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-8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0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703390"/>
            <a:ext cx="10753196" cy="96736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341" y="644838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2</a:t>
            </a:r>
            <a:r>
              <a:rPr lang="en-US" sz="2935" b="1">
                <a:solidFill>
                  <a:srgbClr val="C00000"/>
                </a:solidFill>
                <a:latin typeface="UTM Avo" pitchFamily="18" charset="0"/>
              </a:rPr>
              <a:t>.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Em sẽ nói gì  với cô phụ trách thư viện khi muốn mượn sách thư viện?</a:t>
            </a:r>
            <a:endParaRPr lang="en-US" sz="2935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635" y="1128681"/>
            <a:ext cx="4147749" cy="29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644691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1775521" y="1124744"/>
            <a:ext cx="2688297" cy="19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9" idx="3"/>
          </p:cNvCxnSpPr>
          <p:nvPr/>
        </p:nvCxnSpPr>
        <p:spPr>
          <a:xfrm flipV="1">
            <a:off x="10416480" y="1157734"/>
            <a:ext cx="1273854" cy="2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64643" y="1605940"/>
            <a:ext cx="3675240" cy="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2244336" y="2005011"/>
            <a:ext cx="6731984" cy="1105760"/>
          </a:xfrm>
          <a:prstGeom prst="wedgeRoundRectCallout">
            <a:avLst>
              <a:gd name="adj1" fmla="val -57176"/>
              <a:gd name="adj2" fmla="val 40512"/>
              <a:gd name="adj3" fmla="val 16667"/>
            </a:avLst>
          </a:prstGeom>
          <a:solidFill>
            <a:srgbClr val="FCFD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2289194" y="2084851"/>
            <a:ext cx="6687127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5">
                <a:latin typeface="+mj-lt"/>
              </a:rPr>
              <a:t>- </a:t>
            </a:r>
            <a:r>
              <a:rPr lang="vi-VN" sz="2935">
                <a:latin typeface="+mj-lt"/>
              </a:rPr>
              <a:t>Khi muốn cô thủ thư giúp mình mượn sách, bạn cần nói như thế nào?</a:t>
            </a:r>
            <a:endParaRPr lang="en-US" sz="2935">
              <a:latin typeface="+mj-lt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0"/>
          <a:stretch>
            <a:fillRect/>
          </a:stretch>
        </p:blipFill>
        <p:spPr bwMode="auto">
          <a:xfrm>
            <a:off x="335112" y="3044958"/>
            <a:ext cx="2541381" cy="31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ular Callout 27"/>
          <p:cNvSpPr/>
          <p:nvPr/>
        </p:nvSpPr>
        <p:spPr>
          <a:xfrm>
            <a:off x="4252614" y="3918398"/>
            <a:ext cx="5779823" cy="1830524"/>
          </a:xfrm>
          <a:prstGeom prst="wedgeRoundRectCallout">
            <a:avLst>
              <a:gd name="adj1" fmla="val 54858"/>
              <a:gd name="adj2" fmla="val -45731"/>
              <a:gd name="adj3" fmla="val 16667"/>
            </a:avLst>
          </a:prstGeom>
          <a:solidFill>
            <a:srgbClr val="BDFF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TextBox 28"/>
          <p:cNvSpPr txBox="1"/>
          <p:nvPr/>
        </p:nvSpPr>
        <p:spPr>
          <a:xfrm>
            <a:off x="4321311" y="3984339"/>
            <a:ext cx="5191664" cy="176484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en-US" sz="2665"/>
              <a:t>- </a:t>
            </a:r>
            <a:r>
              <a:rPr lang="vi-VN" sz="2665"/>
              <a:t>Cần thưa gửi, lễ phép</a:t>
            </a:r>
            <a:r>
              <a:rPr lang="en-US" sz="2665"/>
              <a:t>.</a:t>
            </a:r>
            <a:endParaRPr lang="vi-VN" sz="2665"/>
          </a:p>
          <a:p>
            <a:r>
              <a:rPr lang="vi-VN" sz="2665"/>
              <a:t>- Nêu tên cuốn sách</a:t>
            </a:r>
            <a:endParaRPr lang="vi-VN" sz="2665"/>
          </a:p>
          <a:p>
            <a:r>
              <a:rPr lang="vi-VN" sz="2665"/>
              <a:t>- Tên tác giả</a:t>
            </a:r>
            <a:endParaRPr lang="vi-VN" sz="2665"/>
          </a:p>
          <a:p>
            <a:r>
              <a:rPr lang="vi-VN" sz="2665"/>
              <a:t>- Được sự đồng ý của thư viện</a:t>
            </a:r>
            <a:endParaRPr lang="vi-VN" sz="2665"/>
          </a:p>
        </p:txBody>
      </p:sp>
      <p:pic>
        <p:nvPicPr>
          <p:cNvPr id="26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2975" y="2802508"/>
            <a:ext cx="2512108" cy="33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703390"/>
            <a:ext cx="10753196" cy="96736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341" y="644838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2</a:t>
            </a:r>
            <a:r>
              <a:rPr lang="en-US" sz="2935" b="1">
                <a:solidFill>
                  <a:srgbClr val="C00000"/>
                </a:solidFill>
                <a:latin typeface="UTM Avo" pitchFamily="18" charset="0"/>
              </a:rPr>
              <a:t>.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Em sẽ nói gì  với cô phụ trách thư viện khi muốn mượn sách thư viện?</a:t>
            </a:r>
            <a:endParaRPr lang="en-US" sz="2935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635" y="1128681"/>
            <a:ext cx="4147749" cy="29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644691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1775521" y="1124744"/>
            <a:ext cx="2688297" cy="19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9" idx="3"/>
          </p:cNvCxnSpPr>
          <p:nvPr/>
        </p:nvCxnSpPr>
        <p:spPr>
          <a:xfrm flipV="1">
            <a:off x="10416480" y="1157734"/>
            <a:ext cx="1273854" cy="2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64643" y="1605940"/>
            <a:ext cx="3675240" cy="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7200841" y="2674912"/>
            <a:ext cx="4793911" cy="1536171"/>
          </a:xfrm>
          <a:prstGeom prst="cloudCallout">
            <a:avLst>
              <a:gd name="adj1" fmla="val -67421"/>
              <a:gd name="adj2" fmla="val -10925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Em thưa cô, cô có thể....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-12511" y="2084851"/>
            <a:ext cx="5688293" cy="1890787"/>
          </a:xfrm>
          <a:prstGeom prst="cloudCallout">
            <a:avLst>
              <a:gd name="adj1" fmla="val 22757"/>
              <a:gd name="adj2" fmla="val 79476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- </a:t>
            </a:r>
            <a:r>
              <a:rPr lang="vi-VN" sz="2400" b="1">
                <a:solidFill>
                  <a:srgbClr val="C00000"/>
                </a:solidFill>
              </a:rPr>
              <a:t>Đóng vai </a:t>
            </a:r>
            <a:r>
              <a:rPr lang="vi-VN" sz="2400" b="1">
                <a:solidFill>
                  <a:schemeClr val="tx1"/>
                </a:solidFill>
              </a:rPr>
              <a:t>: Giả sử mình là cô thủ thư. Bạn muốn mượn sách , bạn sẽ nói gì?</a:t>
            </a:r>
            <a:endParaRPr lang="en-US" sz="2400" b="1">
              <a:solidFill>
                <a:schemeClr val="tx1"/>
              </a:solidFill>
            </a:endParaRPr>
          </a:p>
        </p:txBody>
      </p:sp>
      <p:pic>
        <p:nvPicPr>
          <p:cNvPr id="31" name="Picture 6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8EDE6"/>
              </a:clrFrom>
              <a:clrTo>
                <a:srgbClr val="D8E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89" y="3550897"/>
            <a:ext cx="5181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/>
          <a:stretch>
            <a:fillRect/>
          </a:stretch>
        </p:blipFill>
        <p:spPr bwMode="auto">
          <a:xfrm>
            <a:off x="2869140" y="1896533"/>
            <a:ext cx="6502400" cy="435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703390"/>
            <a:ext cx="10753196" cy="96736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8341" y="644838"/>
            <a:ext cx="10431993" cy="1025792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2</a:t>
            </a:r>
            <a:r>
              <a:rPr lang="en-US" sz="2935" b="1">
                <a:solidFill>
                  <a:srgbClr val="C00000"/>
                </a:solidFill>
                <a:latin typeface="UTM Avo" pitchFamily="18" charset="0"/>
              </a:rPr>
              <a:t>.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Em sẽ nói gì  với cô phụ trách thư viện khi muốn mượn sách thư viện?</a:t>
            </a:r>
            <a:endParaRPr lang="en-US" sz="2935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404635" y="1128681"/>
            <a:ext cx="4147749" cy="291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644691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1775521" y="1124744"/>
            <a:ext cx="2688297" cy="195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19" idx="3"/>
          </p:cNvCxnSpPr>
          <p:nvPr/>
        </p:nvCxnSpPr>
        <p:spPr>
          <a:xfrm flipV="1">
            <a:off x="10416480" y="1157734"/>
            <a:ext cx="1273854" cy="23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64643" y="1605940"/>
            <a:ext cx="3675240" cy="23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loud Callout 26"/>
          <p:cNvSpPr/>
          <p:nvPr/>
        </p:nvSpPr>
        <p:spPr>
          <a:xfrm>
            <a:off x="8112225" y="1678892"/>
            <a:ext cx="4160196" cy="1536171"/>
          </a:xfrm>
          <a:prstGeom prst="cloudCallout">
            <a:avLst>
              <a:gd name="adj1" fmla="val -41138"/>
              <a:gd name="adj2" fmla="val 60882"/>
            </a:avLst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Em thưa cô, Em muốn mượn sách ạ!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180721" y="2276872"/>
            <a:ext cx="4092284" cy="1461733"/>
          </a:xfrm>
          <a:prstGeom prst="cloudCallout">
            <a:avLst>
              <a:gd name="adj1" fmla="val 39308"/>
              <a:gd name="adj2" fmla="val 98011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Em muốn mượn quyển gì nhỉ?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8080487" y="1651619"/>
            <a:ext cx="4160196" cy="1536171"/>
          </a:xfrm>
          <a:prstGeom prst="cloudCallout">
            <a:avLst>
              <a:gd name="adj1" fmla="val -41138"/>
              <a:gd name="adj2" fmla="val 60882"/>
            </a:avLst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- </a:t>
            </a:r>
            <a:r>
              <a:rPr lang="vi-VN" sz="2400">
                <a:solidFill>
                  <a:srgbClr val="002060"/>
                </a:solidFill>
              </a:rPr>
              <a:t>Em muốn mượn quyển </a:t>
            </a:r>
            <a:r>
              <a:rPr lang="vi-VN" sz="2400" i="1">
                <a:solidFill>
                  <a:srgbClr val="C00000"/>
                </a:solidFill>
              </a:rPr>
              <a:t>Đất rừng Phương Nam </a:t>
            </a:r>
            <a:r>
              <a:rPr lang="vi-VN" sz="2400">
                <a:solidFill>
                  <a:srgbClr val="002060"/>
                </a:solidFill>
              </a:rPr>
              <a:t>!</a:t>
            </a:r>
            <a:endParaRPr lang="en-US" sz="2400">
              <a:solidFill>
                <a:srgbClr val="002060"/>
              </a:solidFill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143338" y="2276872"/>
            <a:ext cx="4092284" cy="1461733"/>
          </a:xfrm>
          <a:prstGeom prst="cloudCallout">
            <a:avLst>
              <a:gd name="adj1" fmla="val 39308"/>
              <a:gd name="adj2" fmla="val 98011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Quyển đó hay lắm! Sách của em đây!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080486" y="1585759"/>
            <a:ext cx="4160196" cy="1742811"/>
          </a:xfrm>
          <a:prstGeom prst="cloudCallout">
            <a:avLst>
              <a:gd name="adj1" fmla="val -41138"/>
              <a:gd name="adj2" fmla="val 60882"/>
            </a:avLst>
          </a:prstGeom>
          <a:solidFill>
            <a:srgbClr val="FFDA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- </a:t>
            </a:r>
            <a:r>
              <a:rPr lang="vi-VN" sz="2400">
                <a:solidFill>
                  <a:srgbClr val="002060"/>
                </a:solidFill>
              </a:rPr>
              <a:t>Em cảm ơn cô! Em hứa giữ gìn sách và trả sách đúng hạn !</a:t>
            </a:r>
            <a:endParaRPr lang="en-US"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0" grpId="0" animBg="1"/>
      <p:bldP spid="30" grpId="1" animBg="1"/>
      <p:bldP spid="20" grpId="0" animBg="1"/>
      <p:bldP spid="20" grpId="1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1474137"/>
            <a:ext cx="10753196" cy="5746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54646" y="740700"/>
            <a:ext cx="5228481" cy="672074"/>
            <a:chOff x="506623" y="2139702"/>
            <a:chExt cx="3921361" cy="504056"/>
          </a:xfrm>
        </p:grpSpPr>
        <p:sp>
          <p:nvSpPr>
            <p:cNvPr id="21" name="Rounded Rectangle 20"/>
            <p:cNvSpPr/>
            <p:nvPr/>
          </p:nvSpPr>
          <p:spPr>
            <a:xfrm>
              <a:off x="506623" y="2139702"/>
              <a:ext cx="3921361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en-US" sz="2935" b="1">
                  <a:latin typeface="UTM Avo" pitchFamily="18" charset="0"/>
                </a:rPr>
                <a:t>3. Trả lời câu hỏi: </a:t>
              </a:r>
              <a:endParaRPr lang="en-US" sz="2935" b="1">
                <a:latin typeface="UTM Avo" pitchFamily="18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258341" y="1474284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5" b="1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Mọi người đến thư viện để làm gì?</a:t>
            </a:r>
            <a:endParaRPr lang="en-US" sz="2935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1444370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6244716" y="1936287"/>
            <a:ext cx="2007344" cy="44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loud Callout 28"/>
          <p:cNvSpPr/>
          <p:nvPr/>
        </p:nvSpPr>
        <p:spPr>
          <a:xfrm>
            <a:off x="6244717" y="2346069"/>
            <a:ext cx="4793911" cy="1658995"/>
          </a:xfrm>
          <a:prstGeom prst="cloudCallout">
            <a:avLst>
              <a:gd name="adj1" fmla="val -74687"/>
              <a:gd name="adj2" fmla="val 35268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- </a:t>
            </a:r>
            <a:r>
              <a:rPr lang="vi-VN" sz="2400" b="1">
                <a:solidFill>
                  <a:srgbClr val="002060"/>
                </a:solidFill>
              </a:rPr>
              <a:t> Ở thư viện, bạn thường làm gì? 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2" name="Cloud Callout 31"/>
          <p:cNvSpPr/>
          <p:nvPr/>
        </p:nvSpPr>
        <p:spPr>
          <a:xfrm>
            <a:off x="2121134" y="2043473"/>
            <a:ext cx="3702727" cy="1518071"/>
          </a:xfrm>
          <a:prstGeom prst="cloudCallout">
            <a:avLst>
              <a:gd name="adj1" fmla="val -26574"/>
              <a:gd name="adj2" fmla="val 86641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- </a:t>
            </a:r>
            <a:r>
              <a:rPr lang="vi-VN" sz="2400" b="1">
                <a:solidFill>
                  <a:srgbClr val="C00000"/>
                </a:solidFill>
              </a:rPr>
              <a:t>Thư viện trường bạn như </a:t>
            </a:r>
            <a:r>
              <a:rPr lang="en-US" sz="2400" b="1">
                <a:solidFill>
                  <a:srgbClr val="C00000"/>
                </a:solidFill>
              </a:rPr>
              <a:t>thế nào?</a:t>
            </a:r>
            <a:endParaRPr lang="en-US" sz="2400" b="1">
              <a:solidFill>
                <a:srgbClr val="C00000"/>
              </a:solidFill>
            </a:endParaRPr>
          </a:p>
        </p:txBody>
      </p:sp>
      <p:pic>
        <p:nvPicPr>
          <p:cNvPr id="33" name="Picture 6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8EDE6"/>
              </a:clrFrom>
              <a:clrTo>
                <a:srgbClr val="D8ED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5" y="3561543"/>
            <a:ext cx="5181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loud Callout 33"/>
          <p:cNvSpPr/>
          <p:nvPr/>
        </p:nvSpPr>
        <p:spPr>
          <a:xfrm>
            <a:off x="6681197" y="4243293"/>
            <a:ext cx="4793911" cy="1303499"/>
          </a:xfrm>
          <a:prstGeom prst="cloudCallout">
            <a:avLst>
              <a:gd name="adj1" fmla="val -67421"/>
              <a:gd name="adj2" fmla="val -10925"/>
            </a:avLst>
          </a:prstGeom>
          <a:solidFill>
            <a:srgbClr val="FFE7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</a:rPr>
              <a:t>- Đến thư viện,  bạn thích điều gì nhất?</a:t>
            </a:r>
            <a:endParaRPr 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69"/>
            <a:ext cx="10753196" cy="5746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6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2. </a:t>
            </a:r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Những thư viện sau được đặt ở đâu</a:t>
            </a:r>
            <a:r>
              <a:rPr lang="en-US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?</a:t>
            </a:r>
            <a:endParaRPr lang="en-US" sz="2935" b="1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144525" y="1237029"/>
            <a:ext cx="15113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64923" y="1237029"/>
            <a:ext cx="2927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35361" y="2660915"/>
          <a:ext cx="4853785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3785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9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Thư</a:t>
                      </a:r>
                      <a:r>
                        <a:rPr lang="vi-VN" sz="2900" baseline="0"/>
                        <a:t> viện Lô-gô-xơ của Đức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Nhiều</a:t>
                      </a:r>
                      <a:r>
                        <a:rPr lang="vi-VN" sz="2900" baseline="0"/>
                        <a:t> thư viện ở Phần Lan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Một</a:t>
                      </a:r>
                      <a:r>
                        <a:rPr lang="vi-VN" sz="2900" baseline="0"/>
                        <a:t> thư viện ở châu Phi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6096000" y="2660915"/>
          <a:ext cx="5856651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665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sz="290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90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AC7C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đặt</a:t>
                      </a:r>
                      <a:r>
                        <a:rPr lang="vi-VN" sz="2900" baseline="0"/>
                        <a:t> trên những chiếc xe buýt cũ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đặt</a:t>
                      </a:r>
                      <a:r>
                        <a:rPr lang="vi-VN" sz="2900" baseline="0"/>
                        <a:t> trên lưng lạc đà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vi-VN" sz="2900"/>
                        <a:t>đặt</a:t>
                      </a:r>
                      <a:r>
                        <a:rPr lang="vi-VN" sz="2900" baseline="0"/>
                        <a:t> trên một con tàu biển</a:t>
                      </a:r>
                      <a:endParaRPr lang="en-US" sz="2900"/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Straight Connector 40"/>
          <p:cNvCxnSpPr/>
          <p:nvPr/>
        </p:nvCxnSpPr>
        <p:spPr>
          <a:xfrm>
            <a:off x="5231904" y="3621021"/>
            <a:ext cx="839755" cy="1440160"/>
          </a:xfrm>
          <a:prstGeom prst="line">
            <a:avLst/>
          </a:prstGeom>
          <a:ln w="28575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207563" y="3621022"/>
            <a:ext cx="864096" cy="768085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229193" y="4341102"/>
            <a:ext cx="864096" cy="768085"/>
          </a:xfrm>
          <a:prstGeom prst="line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3407702" y="1604796"/>
            <a:ext cx="4978113" cy="724628"/>
            <a:chOff x="708943" y="6078636"/>
            <a:chExt cx="5167386" cy="724626"/>
          </a:xfrm>
        </p:grpSpPr>
        <p:sp>
          <p:nvSpPr>
            <p:cNvPr id="49" name="TextBox 19"/>
            <p:cNvSpPr txBox="1"/>
            <p:nvPr/>
          </p:nvSpPr>
          <p:spPr>
            <a:xfrm>
              <a:off x="708943" y="6110865"/>
              <a:ext cx="5028545" cy="69239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121871" tIns="60936" rIns="121871" bIns="60936" rtlCol="0">
              <a:spAutoFit/>
            </a:bodyPr>
            <a:lstStyle/>
            <a:p>
              <a:pPr algn="ctr" defTabSz="914400"/>
              <a:endPara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50" name="TextBox 20"/>
            <p:cNvSpPr txBox="1"/>
            <p:nvPr/>
          </p:nvSpPr>
          <p:spPr>
            <a:xfrm>
              <a:off x="708943" y="6078636"/>
              <a:ext cx="5167386" cy="666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3735" err="1">
                  <a:solidFill>
                    <a:srgbClr val="00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735">
                  <a:solidFill>
                    <a:srgbClr val="000000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thầm đoạn 2</a:t>
              </a:r>
              <a:endParaRPr lang="en-US" sz="3735" dirty="0">
                <a:solidFill>
                  <a:srgbClr val="000000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sp>
        <p:nvSpPr>
          <p:cNvPr id="51" name="Flowchart: Process 50"/>
          <p:cNvSpPr/>
          <p:nvPr/>
        </p:nvSpPr>
        <p:spPr>
          <a:xfrm>
            <a:off x="279791" y="3332989"/>
            <a:ext cx="4856103" cy="576064"/>
          </a:xfrm>
          <a:prstGeom prst="flowChartProcess">
            <a:avLst/>
          </a:pr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2" name="Flowchart: Process 51"/>
          <p:cNvSpPr/>
          <p:nvPr/>
        </p:nvSpPr>
        <p:spPr>
          <a:xfrm>
            <a:off x="6120341" y="4733355"/>
            <a:ext cx="5792212" cy="572320"/>
          </a:xfrm>
          <a:prstGeom prst="flowChartProcess">
            <a:avLst/>
          </a:pr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3" name="Flowchart: Process 52"/>
          <p:cNvSpPr/>
          <p:nvPr/>
        </p:nvSpPr>
        <p:spPr>
          <a:xfrm>
            <a:off x="375802" y="4005064"/>
            <a:ext cx="4856103" cy="576064"/>
          </a:xfrm>
          <a:prstGeom prst="flowChartProcess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6" name="Flowchart: Process 55"/>
          <p:cNvSpPr/>
          <p:nvPr/>
        </p:nvSpPr>
        <p:spPr>
          <a:xfrm>
            <a:off x="6192011" y="3336733"/>
            <a:ext cx="5792212" cy="572320"/>
          </a:xfrm>
          <a:prstGeom prst="flowChartProcess">
            <a:avLst/>
          </a:prstGeom>
          <a:solidFill>
            <a:srgbClr val="FFC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7" name="Flowchart: Process 56"/>
          <p:cNvSpPr/>
          <p:nvPr/>
        </p:nvSpPr>
        <p:spPr>
          <a:xfrm>
            <a:off x="335361" y="4773149"/>
            <a:ext cx="4856103" cy="576064"/>
          </a:xfrm>
          <a:prstGeom prst="flowChartProcess">
            <a:avLst/>
          </a:prstGeom>
          <a:solidFill>
            <a:srgbClr val="00B05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8" name="Flowchart: Process 57"/>
          <p:cNvSpPr/>
          <p:nvPr/>
        </p:nvSpPr>
        <p:spPr>
          <a:xfrm>
            <a:off x="6160438" y="4028225"/>
            <a:ext cx="5792212" cy="572320"/>
          </a:xfrm>
          <a:prstGeom prst="flowChartProcess">
            <a:avLst/>
          </a:prstGeom>
          <a:solidFill>
            <a:srgbClr val="00B05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69"/>
            <a:ext cx="10753196" cy="574660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6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en-US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2. </a:t>
            </a:r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Những thư viện sau được đặt ở đâu</a:t>
            </a:r>
            <a:r>
              <a:rPr lang="en-US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?</a:t>
            </a:r>
            <a:endParaRPr lang="en-US" sz="2935" b="1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32"/>
          <p:cNvSpPr>
            <a:spLocks noChangeArrowheads="1"/>
          </p:cNvSpPr>
          <p:nvPr/>
        </p:nvSpPr>
        <p:spPr bwMode="auto">
          <a:xfrm>
            <a:off x="207652" y="1796819"/>
            <a:ext cx="3776112" cy="422446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endParaRPr lang="en-US" sz="2400"/>
          </a:p>
        </p:txBody>
      </p:sp>
      <p:sp>
        <p:nvSpPr>
          <p:cNvPr id="29" name="TextBox 28"/>
          <p:cNvSpPr txBox="1"/>
          <p:nvPr/>
        </p:nvSpPr>
        <p:spPr>
          <a:xfrm>
            <a:off x="207652" y="4391866"/>
            <a:ext cx="3708648" cy="147713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>
                <a:latin typeface="UTM Avo" pitchFamily="18" charset="0"/>
              </a:rPr>
              <a:t>Thư viện Lô-gô-xơ của Đức  đặt trên một con tàu biển. </a:t>
            </a:r>
            <a:endParaRPr lang="en-US" sz="2935">
              <a:latin typeface="UTM Avo" pitchFamily="18" charset="0"/>
            </a:endParaRPr>
          </a:p>
        </p:txBody>
      </p:sp>
      <p:sp>
        <p:nvSpPr>
          <p:cNvPr id="31" name="Rounded Rectangle 32"/>
          <p:cNvSpPr>
            <a:spLocks noChangeArrowheads="1"/>
          </p:cNvSpPr>
          <p:nvPr/>
        </p:nvSpPr>
        <p:spPr bwMode="auto">
          <a:xfrm>
            <a:off x="4062989" y="1796819"/>
            <a:ext cx="4034233" cy="422446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2" name="TextBox 31"/>
          <p:cNvSpPr txBox="1"/>
          <p:nvPr/>
        </p:nvSpPr>
        <p:spPr>
          <a:xfrm>
            <a:off x="4062989" y="4391866"/>
            <a:ext cx="4241257" cy="147713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r>
              <a:rPr lang="vi-VN" sz="2935">
                <a:latin typeface="UTM Avo" pitchFamily="18" charset="0"/>
              </a:rPr>
              <a:t> Nhiều thư viện ở Phần Lan đặt trên những chiếc xe buýt. </a:t>
            </a:r>
            <a:endParaRPr lang="en-US" sz="2935">
              <a:latin typeface="UTM Avo" pitchFamily="18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8481824" y="1796819"/>
            <a:ext cx="3566837" cy="4224469"/>
          </a:xfrm>
          <a:prstGeom prst="roundRect">
            <a:avLst>
              <a:gd name="adj" fmla="val 16667"/>
            </a:avLst>
          </a:prstGeom>
          <a:solidFill>
            <a:srgbClr val="FFE38B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8481824" y="4543963"/>
            <a:ext cx="3566837" cy="147713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>
                <a:latin typeface="UTM Avo" pitchFamily="18" charset="0"/>
              </a:rPr>
              <a:t>Một thư viện ở châu Phi  đặt trên lưng lạc đà.</a:t>
            </a:r>
            <a:endParaRPr lang="en-US" sz="2935">
              <a:latin typeface="UTM Avo" pitchFamily="18" charset="0"/>
            </a:endParaRPr>
          </a:p>
        </p:txBody>
      </p:sp>
      <p:pic>
        <p:nvPicPr>
          <p:cNvPr id="38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9" y="2182069"/>
            <a:ext cx="3584092" cy="21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3" r="6756" b="15916"/>
          <a:stretch>
            <a:fillRect/>
          </a:stretch>
        </p:blipFill>
        <p:spPr bwMode="auto">
          <a:xfrm>
            <a:off x="8577837" y="2245390"/>
            <a:ext cx="3470825" cy="228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1" b="13682"/>
          <a:stretch>
            <a:fillRect/>
          </a:stretch>
        </p:blipFill>
        <p:spPr bwMode="auto">
          <a:xfrm>
            <a:off x="4204562" y="2182070"/>
            <a:ext cx="3715641" cy="220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3144525" y="1237029"/>
            <a:ext cx="15113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64923" y="1237029"/>
            <a:ext cx="29273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1" grpId="0" animBg="1"/>
      <p:bldP spid="32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69"/>
            <a:ext cx="10753196" cy="102606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5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3</a:t>
            </a:r>
            <a:r>
              <a:rPr lang="en-US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. </a:t>
            </a:r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Vì sao các thư viện kể trên được gọi là “</a:t>
            </a:r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thư viện biết đi</a:t>
            </a:r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”?</a:t>
            </a:r>
            <a:endParaRPr lang="en-US" sz="2935" b="1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854103" y="1237029"/>
            <a:ext cx="11695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15566" y="1237029"/>
            <a:ext cx="21328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7"/>
          <a:stretch>
            <a:fillRect/>
          </a:stretch>
        </p:blipFill>
        <p:spPr bwMode="auto">
          <a:xfrm>
            <a:off x="2092548" y="2888096"/>
            <a:ext cx="7112000" cy="33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loud Callout 29"/>
          <p:cNvSpPr/>
          <p:nvPr/>
        </p:nvSpPr>
        <p:spPr>
          <a:xfrm>
            <a:off x="-124195" y="1796534"/>
            <a:ext cx="5911661" cy="1762983"/>
          </a:xfrm>
          <a:prstGeom prst="cloudCallout">
            <a:avLst>
              <a:gd name="adj1" fmla="val 31638"/>
              <a:gd name="adj2" fmla="val 50205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vì chúng có khả năng di chuyển để mang sách đến cho người đọc.</a:t>
            </a:r>
            <a:endParaRPr lang="en-US" sz="2400" b="1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54" idx="3"/>
          </p:cNvCxnSpPr>
          <p:nvPr/>
        </p:nvCxnSpPr>
        <p:spPr>
          <a:xfrm flipV="1">
            <a:off x="9929191" y="1057841"/>
            <a:ext cx="1761143" cy="2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262516" y="1700809"/>
            <a:ext cx="14186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5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23" y="2164062"/>
            <a:ext cx="1488485" cy="139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69"/>
            <a:ext cx="10753196" cy="1026065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5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3</a:t>
            </a:r>
            <a:r>
              <a:rPr lang="en-US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. </a:t>
            </a:r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Vì sao các thư viện kể trên được gọi là “</a:t>
            </a:r>
            <a:r>
              <a:rPr lang="vi-VN" sz="2935" b="1">
                <a:solidFill>
                  <a:srgbClr val="C00000"/>
                </a:solidFill>
                <a:latin typeface="UTM Avo" pitchFamily="18" charset="0"/>
              </a:rPr>
              <a:t>thư viện biết đi</a:t>
            </a:r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”?</a:t>
            </a:r>
            <a:endParaRPr lang="en-US" sz="2935" b="1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854103" y="1237029"/>
            <a:ext cx="11695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15566" y="1237029"/>
            <a:ext cx="21328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54" idx="3"/>
          </p:cNvCxnSpPr>
          <p:nvPr/>
        </p:nvCxnSpPr>
        <p:spPr>
          <a:xfrm flipV="1">
            <a:off x="9929191" y="1057841"/>
            <a:ext cx="1761143" cy="2257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13023" y="1677868"/>
            <a:ext cx="141861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32"/>
          <p:cNvSpPr>
            <a:spLocks noChangeArrowheads="1"/>
          </p:cNvSpPr>
          <p:nvPr/>
        </p:nvSpPr>
        <p:spPr bwMode="auto">
          <a:xfrm>
            <a:off x="4793366" y="1892830"/>
            <a:ext cx="7159285" cy="4224469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23" name="Picture 6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27" y="2046269"/>
            <a:ext cx="6393883" cy="394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6" y="1927437"/>
            <a:ext cx="6144684" cy="408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26" y="1988840"/>
            <a:ext cx="6144684" cy="408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5" b="14129"/>
          <a:stretch>
            <a:fillRect/>
          </a:stretch>
        </p:blipFill>
        <p:spPr bwMode="auto">
          <a:xfrm>
            <a:off x="5609301" y="1993685"/>
            <a:ext cx="5429120" cy="41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Cloud Callout 26"/>
          <p:cNvSpPr/>
          <p:nvPr/>
        </p:nvSpPr>
        <p:spPr>
          <a:xfrm>
            <a:off x="614495" y="2666809"/>
            <a:ext cx="4011949" cy="1762983"/>
          </a:xfrm>
          <a:prstGeom prst="cloudCallout">
            <a:avLst>
              <a:gd name="adj1" fmla="val -56153"/>
              <a:gd name="adj2" fmla="val 116068"/>
            </a:avLst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tx1"/>
                </a:solidFill>
              </a:rPr>
              <a:t>Bạn đã bao giờ gặp  “thư viện biết đi” chưa?</a:t>
            </a:r>
            <a:endParaRPr 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2"/>
          <p:cNvSpPr>
            <a:spLocks noChangeArrowheads="1"/>
          </p:cNvSpPr>
          <p:nvPr/>
        </p:nvSpPr>
        <p:spPr bwMode="auto">
          <a:xfrm>
            <a:off x="5711958" y="1642401"/>
            <a:ext cx="6233569" cy="4415059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55" name="Rounded Rectangle 32"/>
          <p:cNvSpPr>
            <a:spLocks noChangeArrowheads="1"/>
          </p:cNvSpPr>
          <p:nvPr/>
        </p:nvSpPr>
        <p:spPr bwMode="auto">
          <a:xfrm>
            <a:off x="1199454" y="770470"/>
            <a:ext cx="10753196" cy="738317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58341" y="770616"/>
            <a:ext cx="10431993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4</a:t>
            </a:r>
            <a:r>
              <a:rPr lang="en-US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. </a:t>
            </a:r>
            <a:r>
              <a:rPr lang="vi-VN" sz="2935" b="1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Theo em, “thư viện biết đi” có tác dụng gì?</a:t>
            </a:r>
            <a:endParaRPr lang="en-US" sz="2935" b="1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pic>
        <p:nvPicPr>
          <p:cNvPr id="22530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" y="740702"/>
            <a:ext cx="9779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879039" y="1235507"/>
            <a:ext cx="2892284" cy="15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15566" y="1237029"/>
            <a:ext cx="21328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335" y="1892829"/>
            <a:ext cx="51384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FE8E3"/>
              </a:clrFrom>
              <a:clrTo>
                <a:srgbClr val="DFE8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0"/>
          <a:stretch>
            <a:fillRect/>
          </a:stretch>
        </p:blipFill>
        <p:spPr bwMode="auto">
          <a:xfrm>
            <a:off x="144268" y="2737684"/>
            <a:ext cx="4800533" cy="331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71659" y="4773149"/>
            <a:ext cx="5873868" cy="135440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665">
                <a:solidFill>
                  <a:srgbClr val="C00000"/>
                </a:solidFill>
                <a:latin typeface="+mj-lt"/>
              </a:rPr>
              <a:t>“Thư viện biết đi” </a:t>
            </a:r>
            <a:r>
              <a:rPr lang="vi-VN" sz="2665">
                <a:solidFill>
                  <a:srgbClr val="000000">
                    <a:lumMod val="95000"/>
                    <a:lumOff val="5000"/>
                  </a:srgbClr>
                </a:solidFill>
                <a:latin typeface="+mj-lt"/>
              </a:rPr>
              <a:t>có tác dụng giúp mọi người không cần phải đi xa mà vẫn đọc được sách</a:t>
            </a:r>
            <a:r>
              <a:rPr lang="vi-VN" sz="2665">
                <a:solidFill>
                  <a:srgbClr val="000000">
                    <a:lumMod val="95000"/>
                    <a:lumOff val="5000"/>
                  </a:srgbClr>
                </a:solidFill>
                <a:latin typeface="UTM Avo" pitchFamily="18" charset="0"/>
              </a:rPr>
              <a:t>.</a:t>
            </a:r>
            <a:endParaRPr lang="en-US" sz="2665">
              <a:solidFill>
                <a:srgbClr val="000000">
                  <a:lumMod val="95000"/>
                  <a:lumOff val="5000"/>
                </a:srgbClr>
              </a:solidFill>
              <a:latin typeface="UTM Avo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20341" y="4965171"/>
            <a:ext cx="5873868" cy="94397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665">
                <a:solidFill>
                  <a:srgbClr val="C00000"/>
                </a:solidFill>
              </a:rPr>
              <a:t>“Thư viện biết đi” </a:t>
            </a:r>
            <a:r>
              <a:rPr lang="vi-VN" sz="2665">
                <a:latin typeface="+mj-lt"/>
              </a:rPr>
              <a:t>có thể mang sách đến tận nơi cho người đọc.</a:t>
            </a:r>
            <a:endParaRPr lang="en-US" sz="2665">
              <a:latin typeface="UTM Avo" pitchFamily="18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341" y="1837023"/>
            <a:ext cx="5318992" cy="299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5" grpId="0" animBg="1"/>
      <p:bldP spid="2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r="8629"/>
          <a:stretch>
            <a:fillRect/>
          </a:stretch>
        </p:blipFill>
        <p:spPr bwMode="auto">
          <a:xfrm>
            <a:off x="2975197" y="779238"/>
            <a:ext cx="9073464" cy="535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36" name="Rounded Rectangle 2"/>
          <p:cNvSpPr>
            <a:spLocks noChangeArrowheads="1"/>
          </p:cNvSpPr>
          <p:nvPr/>
        </p:nvSpPr>
        <p:spPr bwMode="auto">
          <a:xfrm>
            <a:off x="2831635" y="722644"/>
            <a:ext cx="9217027" cy="5518051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00589A"/>
            </a:solidFill>
            <a:round/>
          </a:ln>
        </p:spPr>
        <p:txBody>
          <a:bodyPr/>
          <a:lstStyle/>
          <a:p>
            <a:endParaRPr lang="en-US" sz="2400"/>
          </a:p>
        </p:txBody>
      </p:sp>
      <p:pic>
        <p:nvPicPr>
          <p:cNvPr id="43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73"/>
          <a:stretch>
            <a:fillRect/>
          </a:stretch>
        </p:blipFill>
        <p:spPr bwMode="auto">
          <a:xfrm>
            <a:off x="-96090" y="2081626"/>
            <a:ext cx="3238500" cy="413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43338" y="779238"/>
            <a:ext cx="2496279" cy="1344149"/>
          </a:xfrm>
          <a:prstGeom prst="wedgeRoundRectCallout">
            <a:avLst>
              <a:gd name="adj1" fmla="val -10755"/>
              <a:gd name="adj2" fmla="val 86976"/>
              <a:gd name="adj3" fmla="val 16667"/>
            </a:avLst>
          </a:prstGeom>
          <a:solidFill>
            <a:srgbClr val="FFD5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5" b="1">
                <a:solidFill>
                  <a:schemeClr val="tx1"/>
                </a:solidFill>
              </a:rPr>
              <a:t>4. Luyện đọc lại</a:t>
            </a:r>
            <a:endParaRPr lang="en-US" sz="2935" b="1">
              <a:solidFill>
                <a:schemeClr val="tx1"/>
              </a:solidFill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2639617" y="1292343"/>
            <a:ext cx="3702727" cy="2189327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5" b="1">
                <a:solidFill>
                  <a:srgbClr val="C00000"/>
                </a:solidFill>
              </a:rPr>
              <a:t>- Bài đọc này cho em biết điều gì?</a:t>
            </a:r>
            <a:endParaRPr lang="en-US" sz="2665" b="1">
              <a:solidFill>
                <a:srgbClr val="C00000"/>
              </a:solidFill>
            </a:endParaRPr>
          </a:p>
        </p:txBody>
      </p:sp>
      <p:pic>
        <p:nvPicPr>
          <p:cNvPr id="45" name="Picture 7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4B69C"/>
              </a:clrFrom>
              <a:clrTo>
                <a:srgbClr val="C4B6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41" y="2618800"/>
            <a:ext cx="3990599" cy="35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ounded Rectangular Callout 46"/>
          <p:cNvSpPr/>
          <p:nvPr/>
        </p:nvSpPr>
        <p:spPr>
          <a:xfrm>
            <a:off x="3515082" y="3941421"/>
            <a:ext cx="5557249" cy="1695824"/>
          </a:xfrm>
          <a:prstGeom prst="wedgeRoundRectCallout">
            <a:avLst>
              <a:gd name="adj1" fmla="val 62266"/>
              <a:gd name="adj2" fmla="val -40717"/>
              <a:gd name="adj3" fmla="val 16667"/>
            </a:avLst>
          </a:prstGeom>
          <a:solidFill>
            <a:srgbClr val="C9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5" b="1">
                <a:solidFill>
                  <a:srgbClr val="002060"/>
                </a:solidFill>
              </a:rPr>
              <a:t>- Bài đọc cho em </a:t>
            </a:r>
            <a:r>
              <a:rPr lang="vi-VN" sz="2665" b="1">
                <a:solidFill>
                  <a:srgbClr val="002060"/>
                </a:solidFill>
              </a:rPr>
              <a:t>biết được một số </a:t>
            </a:r>
            <a:r>
              <a:rPr lang="vi-VN" sz="2665" b="1">
                <a:solidFill>
                  <a:srgbClr val="C00000"/>
                </a:solidFill>
              </a:rPr>
              <a:t>“thư viện biết đi” </a:t>
            </a:r>
            <a:r>
              <a:rPr lang="vi-VN" sz="2665" b="1">
                <a:solidFill>
                  <a:srgbClr val="002060"/>
                </a:solidFill>
              </a:rPr>
              <a:t>độc đáo trên thế giới</a:t>
            </a:r>
            <a:endParaRPr lang="en-US" sz="2665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" grpId="0" animBg="1"/>
      <p:bldP spid="44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  <a:endParaRPr lang="en-US" sz="2400">
                <a:solidFill>
                  <a:srgbClr val="4C0000"/>
                </a:solidFill>
              </a:endParaRP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5" b="1">
                <a:solidFill>
                  <a:srgbClr val="FFFF00"/>
                </a:solidFill>
              </a:rPr>
              <a:t>BÀI 1</a:t>
            </a:r>
            <a:r>
              <a:rPr lang="vi-VN" sz="2935" b="1">
                <a:solidFill>
                  <a:srgbClr val="FFFF00"/>
                </a:solidFill>
              </a:rPr>
              <a:t>8</a:t>
            </a:r>
            <a:r>
              <a:rPr lang="en-US" sz="2935" b="1">
                <a:solidFill>
                  <a:srgbClr val="FFFF00"/>
                </a:solidFill>
              </a:rPr>
              <a:t>: </a:t>
            </a:r>
            <a:r>
              <a:rPr lang="vi-VN" sz="2935" b="1">
                <a:solidFill>
                  <a:srgbClr val="FFFF00"/>
                </a:solidFill>
              </a:rPr>
              <a:t>THƯ VIỆN BIẾT ĐI</a:t>
            </a:r>
            <a:endParaRPr lang="vi-VN" sz="2935" b="1">
              <a:solidFill>
                <a:srgbClr val="FFFF00"/>
              </a:solidFill>
            </a:endParaRPr>
          </a:p>
        </p:txBody>
      </p:sp>
      <p:sp>
        <p:nvSpPr>
          <p:cNvPr id="15" name="Rounded Rectangle 32"/>
          <p:cNvSpPr>
            <a:spLocks noChangeArrowheads="1"/>
          </p:cNvSpPr>
          <p:nvPr/>
        </p:nvSpPr>
        <p:spPr bwMode="auto">
          <a:xfrm>
            <a:off x="1199454" y="1465594"/>
            <a:ext cx="10753196" cy="712476"/>
          </a:xfrm>
          <a:prstGeom prst="roundRect">
            <a:avLst>
              <a:gd name="adj" fmla="val 16667"/>
            </a:avLst>
          </a:prstGeom>
          <a:solidFill>
            <a:srgbClr val="FFFFD9"/>
          </a:solidFill>
          <a:ln w="9525" algn="ctr">
            <a:solidFill>
              <a:srgbClr val="FFC000"/>
            </a:solidFill>
            <a:round/>
          </a:ln>
        </p:spPr>
        <p:txBody>
          <a:bodyPr/>
          <a:lstStyle/>
          <a:p>
            <a:pPr defTabSz="1219200">
              <a:defRPr/>
            </a:pPr>
            <a:endParaRPr 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54646" y="739150"/>
            <a:ext cx="5228481" cy="672074"/>
            <a:chOff x="506623" y="2139702"/>
            <a:chExt cx="3921361" cy="504056"/>
          </a:xfrm>
        </p:grpSpPr>
        <p:sp>
          <p:nvSpPr>
            <p:cNvPr id="17" name="Rounded Rectangle 16"/>
            <p:cNvSpPr/>
            <p:nvPr/>
          </p:nvSpPr>
          <p:spPr>
            <a:xfrm>
              <a:off x="506623" y="2139702"/>
              <a:ext cx="3921361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9098" y="2139702"/>
              <a:ext cx="3618886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5" b="1">
                  <a:latin typeface="UTM Avo" pitchFamily="18" charset="0"/>
                </a:rPr>
                <a:t>5. Luyện tập</a:t>
              </a:r>
              <a:endParaRPr lang="en-US" sz="2935" b="1">
                <a:latin typeface="UTM Avo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58341" y="1465740"/>
            <a:ext cx="10431993" cy="73019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5" b="1">
                <a:solidFill>
                  <a:srgbClr val="C00000"/>
                </a:solidFill>
                <a:latin typeface="UTM Avo" pitchFamily="18" charset="0"/>
              </a:rPr>
              <a:t>1. </a:t>
            </a:r>
            <a:r>
              <a:rPr lang="vi-VN" sz="2935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</a:rPr>
              <a:t>Xếp các từ ngữ dưới đây vào nhóm thích hợp:</a:t>
            </a:r>
            <a:endParaRPr lang="en-US" sz="2935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34562" y="2136412"/>
            <a:ext cx="30308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78" name="Picture 2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" y="1465594"/>
            <a:ext cx="11303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007435" y="3909054"/>
            <a:ext cx="3965005" cy="72782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5" b="1">
                <a:latin typeface="+mj-lt"/>
              </a:rPr>
              <a:t>a. Từ chỉ sự vật.</a:t>
            </a:r>
            <a:endParaRPr lang="en-US" sz="2935" b="1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07435" y="4773149"/>
            <a:ext cx="3965005" cy="72782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935" b="1">
                <a:latin typeface="+mj-lt"/>
              </a:rPr>
              <a:t>b. Từ chỉ hoạt động</a:t>
            </a:r>
            <a:endParaRPr lang="en-US" sz="2935" b="1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052924" y="2293092"/>
            <a:ext cx="2611389" cy="672074"/>
            <a:chOff x="506623" y="2139702"/>
            <a:chExt cx="1958542" cy="504056"/>
          </a:xfrm>
        </p:grpSpPr>
        <p:sp>
          <p:nvSpPr>
            <p:cNvPr id="37" name="Rounded Rectangle 36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5" b="1">
                  <a:latin typeface="+mj-lt"/>
                </a:rPr>
                <a:t>thư viện</a:t>
              </a:r>
              <a:endParaRPr lang="en-US" sz="2935" b="1">
                <a:latin typeface="+mj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88043" y="2329298"/>
            <a:ext cx="2611389" cy="672074"/>
            <a:chOff x="506623" y="2139702"/>
            <a:chExt cx="1958542" cy="504056"/>
          </a:xfrm>
        </p:grpSpPr>
        <p:sp>
          <p:nvSpPr>
            <p:cNvPr id="43" name="Rounded Rectangle 42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/>
              <a:r>
                <a:rPr lang="vi-VN" sz="2935" b="1">
                  <a:latin typeface="+mj-lt"/>
                </a:rPr>
                <a:t>thủ thư</a:t>
              </a:r>
              <a:endParaRPr lang="en-US" sz="2935" b="1">
                <a:latin typeface="+mj-lt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199432" y="2280517"/>
            <a:ext cx="2611389" cy="672074"/>
            <a:chOff x="506623" y="2139702"/>
            <a:chExt cx="1958542" cy="504056"/>
          </a:xfrm>
        </p:grpSpPr>
        <p:sp>
          <p:nvSpPr>
            <p:cNvPr id="46" name="Rounded Rectangle 45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/>
              <a:r>
                <a:rPr lang="vi-VN" sz="2935" b="1">
                  <a:latin typeface="+mj-lt"/>
                </a:rPr>
                <a:t>đọc</a:t>
              </a:r>
              <a:endParaRPr lang="en-US" sz="2935" b="1"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14718" y="2244310"/>
            <a:ext cx="2611389" cy="672074"/>
            <a:chOff x="506623" y="2139702"/>
            <a:chExt cx="1958542" cy="504056"/>
          </a:xfrm>
        </p:grpSpPr>
        <p:sp>
          <p:nvSpPr>
            <p:cNvPr id="49" name="Rounded Rectangle 48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5" b="1">
                  <a:latin typeface="+mj-lt"/>
                </a:rPr>
                <a:t>tàu biển</a:t>
              </a:r>
              <a:endParaRPr lang="en-US" sz="2935" b="1">
                <a:latin typeface="+mj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87447" y="3093737"/>
            <a:ext cx="2611389" cy="672074"/>
            <a:chOff x="506623" y="2139702"/>
            <a:chExt cx="1958542" cy="504056"/>
          </a:xfrm>
        </p:grpSpPr>
        <p:sp>
          <p:nvSpPr>
            <p:cNvPr id="53" name="Rounded Rectangle 52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5" b="1">
                  <a:latin typeface="+mj-lt"/>
                </a:rPr>
                <a:t>nằm im</a:t>
              </a:r>
              <a:endParaRPr lang="en-US" sz="2935" b="1">
                <a:latin typeface="+mj-lt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622566" y="3129944"/>
            <a:ext cx="2611389" cy="672074"/>
            <a:chOff x="506623" y="2139702"/>
            <a:chExt cx="1958542" cy="504056"/>
          </a:xfrm>
        </p:grpSpPr>
        <p:sp>
          <p:nvSpPr>
            <p:cNvPr id="56" name="Rounded Rectangle 55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/>
              <a:r>
                <a:rPr lang="vi-VN" sz="2935" b="1">
                  <a:latin typeface="+mj-lt"/>
                </a:rPr>
                <a:t>băng qua</a:t>
              </a:r>
              <a:endParaRPr lang="en-US" sz="2935" b="1"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233955" y="3081162"/>
            <a:ext cx="2611389" cy="672074"/>
            <a:chOff x="506623" y="2139702"/>
            <a:chExt cx="1958542" cy="504056"/>
          </a:xfrm>
        </p:grpSpPr>
        <p:sp>
          <p:nvSpPr>
            <p:cNvPr id="59" name="Rounded Rectangle 58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ctr"/>
              <a:r>
                <a:rPr lang="vi-VN" sz="2935" b="1">
                  <a:latin typeface="+mj-lt"/>
                </a:rPr>
                <a:t>xe buýt</a:t>
              </a:r>
              <a:endParaRPr lang="en-US" sz="2935" b="1"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149240" y="3024328"/>
            <a:ext cx="2611389" cy="672074"/>
            <a:chOff x="506623" y="2139702"/>
            <a:chExt cx="1958542" cy="504056"/>
          </a:xfrm>
        </p:grpSpPr>
        <p:sp>
          <p:nvSpPr>
            <p:cNvPr id="62" name="Rounded Rectangle 61"/>
            <p:cNvSpPr/>
            <p:nvPr/>
          </p:nvSpPr>
          <p:spPr>
            <a:xfrm>
              <a:off x="506623" y="2139702"/>
              <a:ext cx="1766083" cy="504056"/>
            </a:xfrm>
            <a:prstGeom prst="roundRect">
              <a:avLst/>
            </a:prstGeom>
            <a:solidFill>
              <a:srgbClr val="00B05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+mj-lt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37090" y="2176287"/>
              <a:ext cx="1728075" cy="430838"/>
            </a:xfrm>
            <a:prstGeom prst="rect">
              <a:avLst/>
            </a:prstGeom>
            <a:noFill/>
          </p:spPr>
          <p:txBody>
            <a:bodyPr wrap="square" lIns="121917" tIns="60959" rIns="121917" bIns="60959" rtlCol="0">
              <a:spAutoFit/>
            </a:bodyPr>
            <a:lstStyle/>
            <a:p>
              <a:pPr algn="just"/>
              <a:r>
                <a:rPr lang="vi-VN" sz="2935" b="1">
                  <a:latin typeface="+mj-lt"/>
                </a:rPr>
                <a:t>lạc đà</a:t>
              </a:r>
              <a:endParaRPr lang="en-US" sz="2935" b="1">
                <a:latin typeface="+mj-lt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24620" y="4025899"/>
          <a:ext cx="10936008" cy="1899379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831220"/>
                <a:gridCol w="7104788"/>
              </a:tblGrid>
              <a:tr h="943140"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6239">
                <a:tc>
                  <a:txBody>
                    <a:bodyPr/>
                    <a:lstStyle/>
                    <a:p>
                      <a:endParaRPr lang="vi-VN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  <a:p>
                      <a:endParaRPr lang="vi-VN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 marL="121920" marR="121920" marT="60960" marB="60960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4751851" y="4005065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latin typeface="+mj-lt"/>
              </a:rPr>
              <a:t>thư viện,</a:t>
            </a:r>
            <a:endParaRPr lang="en-US" sz="2935" b="1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92011" y="4035880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 b="1">
                <a:latin typeface="+mj-lt"/>
              </a:rPr>
              <a:t>thủ thư,</a:t>
            </a:r>
            <a:endParaRPr lang="en-US" sz="2935" b="1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12225" y="4005065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latin typeface="+mj-lt"/>
              </a:rPr>
              <a:t>tàu biển,</a:t>
            </a:r>
            <a:endParaRPr lang="en-US" sz="2935" b="1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9456374" y="4005065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 b="1">
                <a:latin typeface="+mj-lt"/>
              </a:rPr>
              <a:t>xe buýt,</a:t>
            </a:r>
            <a:endParaRPr lang="en-US" sz="2935" b="1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51850" y="4422013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latin typeface="+mj-lt"/>
              </a:rPr>
              <a:t>lạc đà,</a:t>
            </a:r>
            <a:endParaRPr lang="en-US" sz="2935" b="1"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75943" y="5061182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 b="1">
                <a:latin typeface="+mj-lt"/>
              </a:rPr>
              <a:t>đọc,</a:t>
            </a:r>
            <a:endParaRPr lang="en-US" sz="2935" b="1"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03899" y="5061182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just"/>
            <a:r>
              <a:rPr lang="vi-VN" sz="2935" b="1">
                <a:latin typeface="+mj-lt"/>
              </a:rPr>
              <a:t>nằm im,</a:t>
            </a:r>
            <a:endParaRPr lang="en-US" sz="2935" b="1"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48129" y="5061182"/>
            <a:ext cx="2304100" cy="57445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vi-VN" sz="2935" b="1">
                <a:latin typeface="+mj-lt"/>
              </a:rPr>
              <a:t>băng qua,</a:t>
            </a:r>
            <a:endParaRPr lang="en-US" sz="2935" b="1">
              <a:latin typeface="+mj-lt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6765810" y="2124709"/>
            <a:ext cx="38082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ed Rectangular Callout 72"/>
          <p:cNvSpPr/>
          <p:nvPr/>
        </p:nvSpPr>
        <p:spPr>
          <a:xfrm>
            <a:off x="4839876" y="3954264"/>
            <a:ext cx="4274843" cy="1312257"/>
          </a:xfrm>
          <a:prstGeom prst="wedgeRoundRectCallout">
            <a:avLst>
              <a:gd name="adj1" fmla="val 62167"/>
              <a:gd name="adj2" fmla="val -43907"/>
              <a:gd name="adj3" fmla="val 16667"/>
            </a:avLst>
          </a:prstGeom>
          <a:solidFill>
            <a:srgbClr val="C9F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vi-VN" sz="2665" b="1">
                <a:solidFill>
                  <a:srgbClr val="C00000"/>
                </a:solidFill>
              </a:rPr>
              <a:t>Để làm đúng bài tập này, em  cần phải làm gì?</a:t>
            </a:r>
            <a:endParaRPr lang="en-US" sz="2665" b="1">
              <a:solidFill>
                <a:srgbClr val="C00000"/>
              </a:solidFill>
            </a:endParaRPr>
          </a:p>
        </p:txBody>
      </p:sp>
      <p:pic>
        <p:nvPicPr>
          <p:cNvPr id="74" name="Picture 3" descr="C:\Users\Administrator\Application Data\Zamaan's Software\psc\screensh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146" y="1626177"/>
            <a:ext cx="3494865" cy="481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3" grpId="0" animBg="1"/>
      <p:bldP spid="7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3002</Words>
  <Application>WPS Slides</Application>
  <PresentationFormat>Widescreen</PresentationFormat>
  <Paragraphs>203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UTM Avo</vt:lpstr>
      <vt:lpstr>Segoe Print</vt:lpstr>
      <vt:lpstr>Arial-Rounded</vt:lpstr>
      <vt:lpstr>Calibri</vt:lpstr>
      <vt:lpstr>Microsoft YaHei</vt:lpstr>
      <vt:lpstr>Arial Unicode MS</vt:lpstr>
      <vt:lpstr>Calibri Light</vt:lpstr>
      <vt:lpstr>VNI 27 Bendigo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Phạm Thảo</cp:lastModifiedBy>
  <cp:revision>5</cp:revision>
  <dcterms:created xsi:type="dcterms:W3CDTF">2022-03-08T15:58:00Z</dcterms:created>
  <dcterms:modified xsi:type="dcterms:W3CDTF">2025-04-27T12:18:41Z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6F42306672D748BE93B1C10DA0B18DE5_13</vt:lpwstr>
  </property>
  <property fmtid="{D5CDD505-2E9C-101B-9397-08002B2CF9AE}" pid="3" name="KSOProductBuildVer">
    <vt:lpwstr>1033-12.2.0.20795</vt:lpwstr>
  </property>
</Properties>
</file>