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380" r:id="rId3"/>
    <p:sldId id="373" r:id="rId4"/>
    <p:sldId id="366" r:id="rId5"/>
    <p:sldId id="374" r:id="rId6"/>
    <p:sldId id="375" r:id="rId7"/>
    <p:sldId id="376" r:id="rId8"/>
    <p:sldId id="377" r:id="rId9"/>
    <p:sldId id="3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684F6D74-326A-40AB-B802-30D745D1CEE6}">
          <p14:sldIdLst>
            <p14:sldId id="380"/>
            <p14:sldId id="373"/>
            <p14:sldId id="366"/>
            <p14:sldId id="374"/>
            <p14:sldId id="375"/>
            <p14:sldId id="376"/>
            <p14:sldId id="377"/>
            <p14:sldId id="3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BD4A7-2905-4260-823A-1F72D1C344A1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F6746-DBA5-4537-89D4-6C155067BFE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A6488-757A-4366-9D77-D57C9F1D4C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1D994-F09D-49EF-A576-14A34D58175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7" Type="http://schemas.openxmlformats.org/officeDocument/2006/relationships/tags" Target="../tags/tag2.xml"/><Relationship Id="rId6" Type="http://schemas.microsoft.com/office/2007/relationships/hdphoto" Target="../media/image8.wdp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microsoft.com/office/2007/relationships/hdphoto" Target="../media/image5.wdp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.xml"/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4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5.xml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tags" Target="../tags/tag6.xml"/><Relationship Id="rId4" Type="http://schemas.openxmlformats.org/officeDocument/2006/relationships/image" Target="../media/image10.jpeg"/><Relationship Id="rId3" Type="http://schemas.openxmlformats.org/officeDocument/2006/relationships/image" Target="../media/image9.jpeg"/><Relationship Id="rId2" Type="http://schemas.microsoft.com/office/2007/relationships/hdphoto" Target="../media/image5.wdp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8.xml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9690" y="1854425"/>
            <a:ext cx="6856177" cy="4485392"/>
            <a:chOff x="1144267" y="1390819"/>
            <a:chExt cx="5142133" cy="3364044"/>
          </a:xfrm>
        </p:grpSpPr>
        <p:grpSp>
          <p:nvGrpSpPr>
            <p:cNvPr id="3" name="Group 2"/>
            <p:cNvGrpSpPr/>
            <p:nvPr/>
          </p:nvGrpSpPr>
          <p:grpSpPr>
            <a:xfrm>
              <a:off x="1144267" y="1390819"/>
              <a:ext cx="4405927" cy="3318271"/>
              <a:chOff x="1417547" y="1264224"/>
              <a:chExt cx="4405927" cy="3318271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1">
                <a:clrChange>
                  <a:clrFrom>
                    <a:srgbClr val="F5F5F5"/>
                  </a:clrFrom>
                  <a:clrTo>
                    <a:srgbClr val="F5F5F5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 flipH="1">
                <a:off x="1417547" y="1264224"/>
                <a:ext cx="4405927" cy="3318271"/>
              </a:xfrm>
              <a:prstGeom prst="rect">
                <a:avLst/>
              </a:prstGeom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3064386" y="2987782"/>
                <a:ext cx="2009748" cy="953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200">
                  <a:lnSpc>
                    <a:spcPct val="150000"/>
                  </a:lnSpc>
                  <a:buClr>
                    <a:srgbClr val="000000"/>
                  </a:buClr>
                </a:pPr>
                <a:r>
                  <a:rPr lang="vi-VN" sz="5865" b="1" kern="0" dirty="0">
                    <a:solidFill>
                      <a:srgbClr val="17479D"/>
                    </a:solidFill>
                    <a:latin typeface="UTM Avo" panose="02040603050506020204" pitchFamily="18" charset="0"/>
                    <a:cs typeface="Arial" panose="020B0604020202020204"/>
                    <a:sym typeface="Arial" panose="020B0604020202020204"/>
                  </a:rPr>
                  <a:t>VIẾT</a:t>
                </a:r>
                <a:endParaRPr lang="en-US" sz="5865" b="1" kern="0" dirty="0">
                  <a:solidFill>
                    <a:srgbClr val="17479D"/>
                  </a:solidFill>
                  <a:latin typeface="UTM Avo" panose="0204060305050602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961448" y="2608611"/>
                <a:ext cx="3041009" cy="631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200">
                  <a:lnSpc>
                    <a:spcPct val="150000"/>
                  </a:lnSpc>
                  <a:buClr>
                    <a:srgbClr val="000000"/>
                  </a:buClr>
                </a:pPr>
                <a:r>
                  <a:rPr lang="vi-VN" sz="3735" b="1" kern="0">
                    <a:solidFill>
                      <a:srgbClr val="FFAB40">
                        <a:lumMod val="50000"/>
                      </a:srgbClr>
                    </a:solidFill>
                    <a:latin typeface="UTM Avo" panose="02040603050506020204" pitchFamily="18" charset="0"/>
                    <a:cs typeface="Arial" panose="020B0604020202020204"/>
                    <a:sym typeface="Arial" panose="020B0604020202020204"/>
                  </a:rPr>
                  <a:t>TIẾT 3</a:t>
                </a:r>
                <a:endParaRPr lang="en-US" sz="3735" b="1" kern="0" dirty="0">
                  <a:solidFill>
                    <a:srgbClr val="FFAB40">
                      <a:lumMod val="50000"/>
                    </a:srgbClr>
                  </a:solidFill>
                  <a:latin typeface="UTM Avo" panose="02040603050506020204" pitchFamily="18" charset="0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9177" y="3197640"/>
              <a:ext cx="1557223" cy="15572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1868291" y="863045"/>
            <a:ext cx="2185396" cy="815636"/>
            <a:chOff x="343943" y="617893"/>
            <a:chExt cx="1639047" cy="611727"/>
          </a:xfrm>
        </p:grpSpPr>
        <p:sp>
          <p:nvSpPr>
            <p:cNvPr id="9" name="TextBox 8"/>
            <p:cNvSpPr txBox="1"/>
            <p:nvPr/>
          </p:nvSpPr>
          <p:spPr>
            <a:xfrm>
              <a:off x="369343" y="617893"/>
              <a:ext cx="1613647" cy="592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>
                <a:buClr>
                  <a:srgbClr val="000000"/>
                </a:buClr>
              </a:pPr>
              <a:r>
                <a:rPr lang="en-US" sz="4535" kern="0" dirty="0">
                  <a:solidFill>
                    <a:srgbClr val="FFAB40">
                      <a:lumMod val="50000"/>
                    </a:srgbClr>
                  </a:solidFill>
                  <a:latin typeface="UTM Cookies" panose="02040603050506020204" pitchFamily="18" charset="0"/>
                  <a:cs typeface="Arial" panose="020B0604020202020204"/>
                  <a:sym typeface="Arial" panose="020B0604020202020204"/>
                </a:rPr>
                <a:t>BÀI 18</a:t>
              </a:r>
              <a:endParaRPr lang="en-US" sz="4535" kern="0" dirty="0">
                <a:solidFill>
                  <a:srgbClr val="FFAB40">
                    <a:lumMod val="50000"/>
                  </a:srgbClr>
                </a:solidFill>
                <a:latin typeface="UTM Cookies" panose="0204060305050602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3943" y="637198"/>
              <a:ext cx="1613647" cy="592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>
                <a:buClr>
                  <a:srgbClr val="000000"/>
                </a:buClr>
              </a:pPr>
              <a:r>
                <a:rPr lang="en-US" sz="4535" kern="0" dirty="0">
                  <a:solidFill>
                    <a:srgbClr val="FFAB40"/>
                  </a:solidFill>
                  <a:latin typeface="UTM Cookies" panose="02040603050506020204" pitchFamily="18" charset="0"/>
                  <a:cs typeface="Arial" panose="020B0604020202020204"/>
                  <a:sym typeface="Arial" panose="020B0604020202020204"/>
                </a:rPr>
                <a:t>BÀI 18</a:t>
              </a:r>
              <a:endParaRPr lang="en-US" sz="4535" kern="0" dirty="0">
                <a:solidFill>
                  <a:srgbClr val="FFAB40"/>
                </a:solidFill>
                <a:latin typeface="UTM Cookies" panose="02040603050506020204" pitchFamily="18" charset="0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019820" y="801489"/>
            <a:ext cx="6070432" cy="913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5335" kern="0" dirty="0">
                <a:solidFill>
                  <a:srgbClr val="FF0000"/>
                </a:solidFill>
                <a:latin typeface="UTM Cookies" panose="02040603050506020204" pitchFamily="18" charset="0"/>
                <a:cs typeface="Arial" panose="020B0604020202020204"/>
                <a:sym typeface="Arial" panose="020B0604020202020204"/>
              </a:rPr>
              <a:t>THƯ VIỆN BIẾT ĐI</a:t>
            </a:r>
            <a:endParaRPr lang="en-US" sz="5335" kern="0" dirty="0">
              <a:solidFill>
                <a:srgbClr val="FF0000"/>
              </a:solidFill>
              <a:latin typeface="UTM Cookies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4891" y="655065"/>
            <a:ext cx="6026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US" sz="4800" kern="0" dirty="0">
                <a:solidFill>
                  <a:srgbClr val="FFFFFF"/>
                </a:solidFill>
                <a:latin typeface="UTM Cookies" panose="02040603050506020204" pitchFamily="18" charset="0"/>
                <a:cs typeface="Arial" panose="020B0604020202020204"/>
                <a:sym typeface="Arial" panose="020B0604020202020204"/>
              </a:rPr>
              <a:t>NGHE - VIẾT</a:t>
            </a:r>
            <a:endParaRPr lang="en-US" sz="4800" kern="0" dirty="0">
              <a:solidFill>
                <a:srgbClr val="FFFFFF"/>
              </a:solidFill>
              <a:latin typeface="UTM Cookies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91563" y="1586051"/>
            <a:ext cx="4156907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3735" b="1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THƯ VIỆN BIẾT ĐI</a:t>
            </a:r>
            <a:endParaRPr lang="x-none" sz="3735" b="1" kern="0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8535" y="3479929"/>
            <a:ext cx="8437308" cy="626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vi-VN" sz="2665" b="1" kern="0" dirty="0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Nghe - viết. </a:t>
            </a:r>
            <a:endParaRPr lang="vi-VN" sz="2665" kern="0" dirty="0">
              <a:solidFill>
                <a:srgbClr val="FFAB40">
                  <a:lumMod val="75000"/>
                </a:srgbClr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713" y="3675786"/>
            <a:ext cx="406360" cy="384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893" y="4580488"/>
            <a:ext cx="384000" cy="384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48535" y="4353160"/>
            <a:ext cx="8437308" cy="626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vi-VN" sz="2665" b="1" kern="0" dirty="0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Bài tập: </a:t>
            </a:r>
            <a:r>
              <a:rPr lang="en-US" sz="2665" b="1" kern="0" dirty="0" err="1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Tìm</a:t>
            </a:r>
            <a:r>
              <a:rPr lang="en-US" sz="2665" b="1" kern="0" dirty="0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từ</a:t>
            </a:r>
            <a:r>
              <a:rPr lang="en-US" sz="2665" b="1" kern="0" dirty="0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ngữ</a:t>
            </a:r>
            <a:r>
              <a:rPr lang="vi-VN" sz="2665" b="1" kern="0" dirty="0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</a:t>
            </a:r>
            <a:endParaRPr lang="vi-VN" sz="2665" kern="0" dirty="0">
              <a:solidFill>
                <a:srgbClr val="FFAB40">
                  <a:lumMod val="75000"/>
                </a:srgbClr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8535" y="5171135"/>
            <a:ext cx="8437308" cy="626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vi-VN" sz="2665" b="1" kern="0" dirty="0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Bài tập</a:t>
            </a:r>
            <a:r>
              <a:rPr lang="en-US" sz="2665" b="1" kern="0" dirty="0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tự</a:t>
            </a:r>
            <a:r>
              <a:rPr lang="en-US" sz="2665" b="1" kern="0" dirty="0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FFAB40">
                    <a:lumMod val="75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chọn</a:t>
            </a:r>
            <a:endParaRPr lang="vi-VN" sz="2665" kern="0" dirty="0">
              <a:solidFill>
                <a:srgbClr val="FFAB40">
                  <a:lumMod val="75000"/>
                </a:srgbClr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163" y="5377239"/>
            <a:ext cx="384000" cy="384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200000"/>
                    </a14:imgEffect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4295" y="345097"/>
            <a:ext cx="2888825" cy="2966425"/>
          </a:xfrm>
          <a:prstGeom prst="flowChartConnector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7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1871" y="1032962"/>
            <a:ext cx="7154436" cy="628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665" b="1" kern="0" dirty="0" err="1">
                <a:solidFill>
                  <a:srgbClr val="F7446B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Thư</a:t>
            </a:r>
            <a:r>
              <a:rPr lang="en-US" sz="2665" b="1" kern="0" dirty="0">
                <a:solidFill>
                  <a:srgbClr val="F7446B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F7446B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viện</a:t>
            </a:r>
            <a:r>
              <a:rPr lang="en-US" sz="2665" b="1" kern="0" dirty="0">
                <a:solidFill>
                  <a:srgbClr val="F7446B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F7446B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biết</a:t>
            </a:r>
            <a:r>
              <a:rPr lang="en-US" sz="2665" b="1" kern="0" dirty="0">
                <a:solidFill>
                  <a:srgbClr val="F7446B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F7446B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đi</a:t>
            </a:r>
            <a:endParaRPr lang="en-US" sz="2665" b="1" kern="0" dirty="0">
              <a:solidFill>
                <a:srgbClr val="F7446B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9674" y="1565466"/>
            <a:ext cx="8508625" cy="3699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    Ở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Phần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Lan,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có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hàng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trăm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“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thư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viện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di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động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”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trên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những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chiếc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xe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buýt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cũ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,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chạy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khắp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các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thành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phố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lớn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 Ở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châu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Phi,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một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người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thủ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thư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đã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đặt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thư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viện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trên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lưng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một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con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lạc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đà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Nhờ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thế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,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những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cuốn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sách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có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thể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băng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qua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sa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mạc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để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đến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với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người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đọc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</a:t>
            </a:r>
            <a:endParaRPr lang="en-US" sz="266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154098" y="2178468"/>
            <a:ext cx="135840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85544" y="3342164"/>
            <a:ext cx="142091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48681" y="6336306"/>
            <a:ext cx="12240684" cy="644692"/>
          </a:xfrm>
          <a:prstGeom prst="rect">
            <a:avLst/>
          </a:prstGeom>
          <a:gradFill rotWithShape="1">
            <a:gsLst>
              <a:gs pos="0">
                <a:srgbClr val="2F0018"/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1219200"/>
            <a:endParaRPr lang="en-US" sz="2400">
              <a:solidFill>
                <a:srgbClr val="000000"/>
              </a:solidFill>
              <a:latin typeface="Calibri" panose="020F0502020204030204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0"/>
            <a:ext cx="12289365" cy="6980998"/>
            <a:chOff x="-108519" y="-20241"/>
            <a:chExt cx="9217024" cy="5235749"/>
          </a:xfrm>
        </p:grpSpPr>
        <p:sp>
          <p:nvSpPr>
            <p:cNvPr id="10" name="Rectangle 18"/>
            <p:cNvSpPr>
              <a:spLocks noChangeArrowheads="1"/>
            </p:cNvSpPr>
            <p:nvPr/>
          </p:nvSpPr>
          <p:spPr bwMode="auto">
            <a:xfrm>
              <a:off x="-108519" y="-20241"/>
              <a:ext cx="9180513" cy="519113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11" name="Rectangle 18"/>
            <p:cNvSpPr>
              <a:spLocks noChangeArrowheads="1"/>
            </p:cNvSpPr>
            <p:nvPr/>
          </p:nvSpPr>
          <p:spPr bwMode="auto">
            <a:xfrm>
              <a:off x="-72008" y="4731989"/>
              <a:ext cx="9180513" cy="483519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12" name="Picture 3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123478"/>
              <a:ext cx="360040" cy="3046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4" descr="I:\USB__Data\logo_tieuhocvn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58" y="4738594"/>
              <a:ext cx="361378" cy="35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827584" y="4738594"/>
              <a:ext cx="2448272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/>
              <a:r>
                <a:rPr lang="en-US" sz="2400">
                  <a:solidFill>
                    <a:srgbClr val="4C0000"/>
                  </a:solidFill>
                  <a:latin typeface="Calibri" panose="020F0502020204030204"/>
                </a:rPr>
                <a:t>http://tieuhocvn.info</a:t>
              </a:r>
              <a:endParaRPr lang="en-US" sz="2400">
                <a:solidFill>
                  <a:srgbClr val="4C0000"/>
                </a:solidFill>
                <a:latin typeface="Calibri" panose="020F0502020204030204"/>
              </a:endParaRP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425" y="1062485"/>
            <a:ext cx="483758" cy="457139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2518782" y="683024"/>
            <a:ext cx="7154436" cy="735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  <a:buClr>
                <a:srgbClr val="000000"/>
              </a:buClr>
            </a:pPr>
            <a:r>
              <a:rPr lang="en-US" sz="3200" b="1" kern="0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Luyện</a:t>
            </a:r>
            <a:r>
              <a:rPr lang="en-US" sz="3200" b="1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viết</a:t>
            </a:r>
            <a:r>
              <a:rPr lang="en-US" sz="3200" b="1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từ</a:t>
            </a:r>
            <a:r>
              <a:rPr lang="en-US" sz="3200" b="1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khó</a:t>
            </a:r>
            <a:endParaRPr lang="en-US" sz="3200" b="1" kern="0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72317" y="1858347"/>
            <a:ext cx="7995683" cy="737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vi-VN" sz="32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    </a:t>
            </a:r>
            <a:r>
              <a:rPr lang="en-US" sz="32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di </a:t>
            </a:r>
            <a:r>
              <a:rPr lang="en-US" sz="32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động</a:t>
            </a:r>
            <a:endParaRPr lang="vi-VN" sz="3200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672317" y="2642939"/>
            <a:ext cx="7995683" cy="737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vi-VN" sz="32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    </a:t>
            </a:r>
            <a:r>
              <a:rPr lang="en-US" sz="32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lạc</a:t>
            </a:r>
            <a:r>
              <a:rPr lang="en-US" sz="32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đà</a:t>
            </a:r>
            <a:endParaRPr lang="vi-VN" sz="3200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672317" y="2153785"/>
            <a:ext cx="311888" cy="31188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C7D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vi-VN" sz="1865" kern="0">
              <a:solidFill>
                <a:srgbClr val="BAE5E4"/>
              </a:solidFill>
              <a:latin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2672317" y="2924995"/>
            <a:ext cx="311888" cy="31188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C7D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vi-VN" sz="1865" kern="0">
              <a:solidFill>
                <a:srgbClr val="BAE5E4"/>
              </a:solidFill>
              <a:latin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72317" y="3429000"/>
            <a:ext cx="7995683" cy="737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vi-VN" sz="32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    </a:t>
            </a:r>
            <a:r>
              <a:rPr lang="en-US" sz="32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sa</a:t>
            </a:r>
            <a:r>
              <a:rPr lang="en-US" sz="32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mạc</a:t>
            </a:r>
            <a:endParaRPr lang="vi-VN" sz="3200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672317" y="3745112"/>
            <a:ext cx="311888" cy="31188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C7D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vi-VN" sz="1865" kern="0">
              <a:solidFill>
                <a:srgbClr val="BAE5E4"/>
              </a:solidFill>
              <a:latin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72317" y="4215061"/>
            <a:ext cx="7995683" cy="737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vi-VN" sz="32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    </a:t>
            </a:r>
            <a:r>
              <a:rPr lang="en-US" sz="32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xe</a:t>
            </a:r>
            <a:r>
              <a:rPr lang="en-US" sz="32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buýt</a:t>
            </a:r>
            <a:endParaRPr lang="vi-VN" sz="3200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672317" y="4531173"/>
            <a:ext cx="311888" cy="31188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C7D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vi-VN" sz="1865" kern="0">
              <a:solidFill>
                <a:srgbClr val="BAE5E4"/>
              </a:solidFill>
              <a:latin typeface="Arial" panose="020B0604020202020204" pitchFamily="34" charset="0"/>
              <a:sym typeface="Arial" panose="020B0604020202020204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0"/>
            <a:ext cx="12289365" cy="6980998"/>
            <a:chOff x="-108519" y="-20241"/>
            <a:chExt cx="9217024" cy="5235749"/>
          </a:xfrm>
        </p:grpSpPr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-108519" y="-20241"/>
              <a:ext cx="9180513" cy="519113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-72008" y="4731989"/>
              <a:ext cx="9180513" cy="483519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16" name="Picture 3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123478"/>
              <a:ext cx="360040" cy="3046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4" descr="I:\USB__Data\logo_tieuhocvn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58" y="4738594"/>
              <a:ext cx="361378" cy="35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827584" y="4738594"/>
              <a:ext cx="2448272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/>
              <a:r>
                <a:rPr lang="en-US" sz="2400">
                  <a:solidFill>
                    <a:srgbClr val="4C0000"/>
                  </a:solidFill>
                  <a:latin typeface="Calibri" panose="020F0502020204030204"/>
                </a:rPr>
                <a:t>http://tieuhocvn.info</a:t>
              </a:r>
              <a:endParaRPr lang="en-US" sz="2400">
                <a:solidFill>
                  <a:srgbClr val="4C0000"/>
                </a:solidFill>
                <a:latin typeface="Calibri" panose="020F0502020204030204"/>
              </a:endParaRPr>
            </a:p>
          </p:txBody>
        </p:sp>
      </p:grp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2036129" y="173066"/>
            <a:ext cx="8168425" cy="43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4" tIns="45712" rIns="91424" bIns="457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FFFF00"/>
                </a:solidFill>
              </a:rPr>
              <a:t>BÀI 18: THƯ VIỆN BIẾT ĐI</a:t>
            </a:r>
            <a:endParaRPr lang="vi-VN" sz="2200" b="1" dirty="0">
              <a:solidFill>
                <a:srgbClr val="FFFF00"/>
              </a:solidFill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6" grpId="0" animBg="1"/>
      <p:bldP spid="28" grpId="0" animBg="1"/>
      <p:bldP spid="9" grpId="0"/>
      <p:bldP spid="10" grpId="0" animBg="1"/>
      <p:bldP spid="1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udent Writing (#4) | Free SV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021" y="2534462"/>
            <a:ext cx="3849948" cy="384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8778" y="1846961"/>
            <a:ext cx="7154436" cy="520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00">
              <a:lnSpc>
                <a:spcPct val="150000"/>
              </a:lnSpc>
              <a:buClr>
                <a:srgbClr val="000000"/>
              </a:buClr>
            </a:pPr>
            <a:r>
              <a:rPr lang="vi-VN" sz="2135" b="1" kern="0" dirty="0">
                <a:solidFill>
                  <a:srgbClr val="0070C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Học sinh viết bài vào vở ô li</a:t>
            </a:r>
            <a:endParaRPr lang="en-US" sz="2135" b="1" kern="0" dirty="0">
              <a:solidFill>
                <a:srgbClr val="0070C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8775" y="730882"/>
            <a:ext cx="7154436" cy="949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00">
              <a:lnSpc>
                <a:spcPct val="150000"/>
              </a:lnSpc>
              <a:buClr>
                <a:srgbClr val="000000"/>
              </a:buClr>
            </a:pPr>
            <a:r>
              <a:rPr lang="vi-VN" sz="4265" b="1" kern="0" dirty="0">
                <a:solidFill>
                  <a:srgbClr val="FFAB40">
                    <a:lumMod val="50000"/>
                  </a:srgbClr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VIẾT BÀI</a:t>
            </a:r>
            <a:endParaRPr lang="en-US" sz="4265" b="1" kern="0" dirty="0">
              <a:solidFill>
                <a:srgbClr val="FFAB40">
                  <a:lumMod val="50000"/>
                </a:srgbClr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12289365" cy="6980998"/>
            <a:chOff x="-108519" y="-20241"/>
            <a:chExt cx="9217024" cy="5235749"/>
          </a:xfrm>
        </p:grpSpPr>
        <p:sp>
          <p:nvSpPr>
            <p:cNvPr id="6" name="Rectangle 18"/>
            <p:cNvSpPr>
              <a:spLocks noChangeArrowheads="1"/>
            </p:cNvSpPr>
            <p:nvPr/>
          </p:nvSpPr>
          <p:spPr bwMode="auto">
            <a:xfrm>
              <a:off x="-108519" y="-20241"/>
              <a:ext cx="9180513" cy="519113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7" name="Rectangle 18"/>
            <p:cNvSpPr>
              <a:spLocks noChangeArrowheads="1"/>
            </p:cNvSpPr>
            <p:nvPr/>
          </p:nvSpPr>
          <p:spPr bwMode="auto">
            <a:xfrm>
              <a:off x="-72008" y="4731989"/>
              <a:ext cx="9180513" cy="483519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8" name="Picture 3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123478"/>
              <a:ext cx="360040" cy="3046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I:\USB__Data\logo_tieuhocvn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58" y="4738594"/>
              <a:ext cx="361378" cy="35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827584" y="4738594"/>
              <a:ext cx="2448272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/>
              <a:r>
                <a:rPr lang="en-US" sz="2400">
                  <a:solidFill>
                    <a:srgbClr val="4C0000"/>
                  </a:solidFill>
                  <a:latin typeface="Calibri" panose="020F0502020204030204"/>
                </a:rPr>
                <a:t>http://tieuhocvn.info</a:t>
              </a:r>
              <a:endParaRPr lang="en-US" sz="2400">
                <a:solidFill>
                  <a:srgbClr val="4C0000"/>
                </a:solidFill>
                <a:latin typeface="Calibri" panose="020F0502020204030204"/>
              </a:endParaRPr>
            </a:p>
          </p:txBody>
        </p:sp>
      </p:grp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036129" y="173066"/>
            <a:ext cx="8168425" cy="43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4" tIns="45712" rIns="91424" bIns="457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FFFF00"/>
                </a:solidFill>
              </a:rPr>
              <a:t>BÀI 18: THƯ VIỆN BIẾT ĐI</a:t>
            </a:r>
            <a:endParaRPr lang="vi-VN" sz="2200" b="1" dirty="0">
              <a:solidFill>
                <a:srgbClr val="FFFF00"/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986" y="868904"/>
            <a:ext cx="469457" cy="4694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6710" y="815469"/>
            <a:ext cx="3383676" cy="626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665" b="1" kern="0" dirty="0" err="1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Tìm</a:t>
            </a:r>
            <a:r>
              <a:rPr lang="en-US" sz="2665" b="1" kern="0" dirty="0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2 </a:t>
            </a:r>
            <a:r>
              <a:rPr lang="en-US" sz="2665" b="1" kern="0" dirty="0" err="1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từ</a:t>
            </a:r>
            <a:r>
              <a:rPr lang="en-US" sz="2665" b="1" kern="0" dirty="0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ngữ</a:t>
            </a:r>
            <a:r>
              <a:rPr lang="en-US" sz="2665" b="1" kern="0" dirty="0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:</a:t>
            </a:r>
            <a:endParaRPr lang="vi-VN" sz="2665" kern="0" dirty="0">
              <a:solidFill>
                <a:srgbClr val="17479D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05396" y="1565201"/>
            <a:ext cx="5963137" cy="2467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 defTabSz="1219200">
              <a:lnSpc>
                <a:spcPct val="150000"/>
              </a:lnSpc>
              <a:buClr>
                <a:srgbClr val="000000"/>
              </a:buClr>
              <a:buFont typeface="Arial" panose="020B0604020202020204"/>
              <a:buAutoNum type="alphaLcPeriod"/>
            </a:pP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Chứa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tiếng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bắt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đầu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bằng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d.</a:t>
            </a:r>
            <a:endParaRPr lang="en-US" sz="266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  <a:p>
            <a:pPr marL="457200" indent="-457200" algn="just" defTabSz="1219200">
              <a:lnSpc>
                <a:spcPct val="150000"/>
              </a:lnSpc>
              <a:buClr>
                <a:srgbClr val="000000"/>
              </a:buClr>
              <a:buFont typeface="Arial" panose="020B0604020202020204"/>
              <a:buAutoNum type="alphaLcPeriod"/>
            </a:pPr>
            <a:endParaRPr lang="en-US" sz="266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endParaRPr lang="en-US" sz="266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b.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Chứa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tiếng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bắt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đầu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bằng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gi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</a:t>
            </a:r>
            <a:endParaRPr lang="vi-VN" sz="266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sp>
        <p:nvSpPr>
          <p:cNvPr id="5" name="Rounded Rectangle 21"/>
          <p:cNvSpPr/>
          <p:nvPr/>
        </p:nvSpPr>
        <p:spPr>
          <a:xfrm>
            <a:off x="2921324" y="2639361"/>
            <a:ext cx="1565187" cy="5034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dìu</a:t>
            </a:r>
            <a:r>
              <a:rPr lang="en-US" sz="2665" kern="0" dirty="0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dắt</a:t>
            </a:r>
            <a:endParaRPr lang="en-US" sz="2665" kern="0" dirty="0">
              <a:solidFill>
                <a:srgbClr val="213054">
                  <a:lumMod val="50000"/>
                </a:srgbClr>
              </a:solidFill>
              <a:latin typeface="UTM Avo" panose="02040603050506020204" pitchFamily="18" charset="0"/>
              <a:sym typeface="Arial" panose="020B0604020202020204"/>
            </a:endParaRPr>
          </a:p>
        </p:txBody>
      </p:sp>
      <p:sp>
        <p:nvSpPr>
          <p:cNvPr id="6" name="Rounded Rectangle 21"/>
          <p:cNvSpPr/>
          <p:nvPr/>
        </p:nvSpPr>
        <p:spPr>
          <a:xfrm>
            <a:off x="5322095" y="2639359"/>
            <a:ext cx="1565187" cy="5034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dặn</a:t>
            </a:r>
            <a:r>
              <a:rPr lang="en-US" sz="2665" kern="0" dirty="0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dò</a:t>
            </a:r>
            <a:endParaRPr lang="en-US" sz="2665" kern="0" dirty="0">
              <a:solidFill>
                <a:srgbClr val="213054">
                  <a:lumMod val="50000"/>
                </a:srgbClr>
              </a:solidFill>
              <a:latin typeface="UTM Avo" panose="02040603050506020204" pitchFamily="18" charset="0"/>
              <a:sym typeface="Arial" panose="020B0604020202020204"/>
            </a:endParaRPr>
          </a:p>
        </p:txBody>
      </p:sp>
      <p:sp>
        <p:nvSpPr>
          <p:cNvPr id="7" name="Rounded Rectangle 21"/>
          <p:cNvSpPr/>
          <p:nvPr/>
        </p:nvSpPr>
        <p:spPr>
          <a:xfrm>
            <a:off x="7877291" y="2639359"/>
            <a:ext cx="1565187" cy="5034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r>
              <a:rPr lang="en-US" sz="2665" kern="0" dirty="0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du </a:t>
            </a: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lịch</a:t>
            </a:r>
            <a:endParaRPr lang="en-US" sz="2665" kern="0" dirty="0">
              <a:solidFill>
                <a:srgbClr val="213054">
                  <a:lumMod val="50000"/>
                </a:srgbClr>
              </a:solidFill>
              <a:latin typeface="UTM Avo" panose="02040603050506020204" pitchFamily="18" charset="0"/>
              <a:sym typeface="Arial" panose="020B0604020202020204"/>
            </a:endParaRPr>
          </a:p>
        </p:txBody>
      </p:sp>
      <p:sp>
        <p:nvSpPr>
          <p:cNvPr id="8" name="Rounded Rectangle 21"/>
          <p:cNvSpPr/>
          <p:nvPr/>
        </p:nvSpPr>
        <p:spPr>
          <a:xfrm>
            <a:off x="2882442" y="4478386"/>
            <a:ext cx="1604068" cy="50347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giúp</a:t>
            </a:r>
            <a:r>
              <a:rPr lang="en-US" sz="2665" kern="0" dirty="0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đỡ</a:t>
            </a:r>
            <a:endParaRPr lang="en-US" sz="2665" kern="0" dirty="0">
              <a:solidFill>
                <a:srgbClr val="213054">
                  <a:lumMod val="50000"/>
                </a:srgbClr>
              </a:solidFill>
              <a:latin typeface="UTM Avo" panose="02040603050506020204" pitchFamily="18" charset="0"/>
              <a:sym typeface="Arial" panose="020B0604020202020204"/>
            </a:endParaRPr>
          </a:p>
        </p:txBody>
      </p:sp>
      <p:sp>
        <p:nvSpPr>
          <p:cNvPr id="9" name="Rounded Rectangle 21"/>
          <p:cNvSpPr/>
          <p:nvPr/>
        </p:nvSpPr>
        <p:spPr>
          <a:xfrm>
            <a:off x="5283213" y="4478385"/>
            <a:ext cx="1565187" cy="50347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giữ</a:t>
            </a:r>
            <a:r>
              <a:rPr lang="en-US" sz="2665" kern="0" dirty="0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gìn</a:t>
            </a:r>
            <a:endParaRPr lang="en-US" sz="2665" kern="0" dirty="0">
              <a:solidFill>
                <a:srgbClr val="213054">
                  <a:lumMod val="50000"/>
                </a:srgbClr>
              </a:solidFill>
              <a:latin typeface="UTM Avo" panose="02040603050506020204" pitchFamily="18" charset="0"/>
              <a:sym typeface="Arial" panose="020B0604020202020204"/>
            </a:endParaRPr>
          </a:p>
        </p:txBody>
      </p:sp>
      <p:sp>
        <p:nvSpPr>
          <p:cNvPr id="10" name="Rounded Rectangle 21"/>
          <p:cNvSpPr/>
          <p:nvPr/>
        </p:nvSpPr>
        <p:spPr>
          <a:xfrm>
            <a:off x="7838409" y="4478385"/>
            <a:ext cx="1888849" cy="50347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giảng</a:t>
            </a:r>
            <a:r>
              <a:rPr lang="en-US" sz="2665" kern="0" dirty="0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213054">
                    <a:lumMod val="50000"/>
                  </a:srgbClr>
                </a:solidFill>
                <a:latin typeface="UTM Avo" panose="02040603050506020204" pitchFamily="18" charset="0"/>
                <a:sym typeface="Arial" panose="020B0604020202020204"/>
              </a:rPr>
              <a:t>bài</a:t>
            </a:r>
            <a:endParaRPr lang="en-US" sz="2665" kern="0" dirty="0">
              <a:solidFill>
                <a:srgbClr val="213054">
                  <a:lumMod val="50000"/>
                </a:srgbClr>
              </a:solidFill>
              <a:latin typeface="UTM Avo" panose="02040603050506020204" pitchFamily="18" charset="0"/>
              <a:sym typeface="Arial" panose="020B0604020202020204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0"/>
            <a:ext cx="12289365" cy="6980998"/>
            <a:chOff x="-108519" y="-20241"/>
            <a:chExt cx="9217024" cy="5235749"/>
          </a:xfrm>
        </p:grpSpPr>
        <p:sp>
          <p:nvSpPr>
            <p:cNvPr id="12" name="Rectangle 18"/>
            <p:cNvSpPr>
              <a:spLocks noChangeArrowheads="1"/>
            </p:cNvSpPr>
            <p:nvPr/>
          </p:nvSpPr>
          <p:spPr bwMode="auto">
            <a:xfrm>
              <a:off x="-108519" y="-20241"/>
              <a:ext cx="9180513" cy="519113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-72008" y="4731989"/>
              <a:ext cx="9180513" cy="483519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14" name="Picture 3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123478"/>
              <a:ext cx="360040" cy="3046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I:\USB__Data\logo_tieuhocvn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58" y="4738594"/>
              <a:ext cx="361378" cy="35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827584" y="4738594"/>
              <a:ext cx="2448272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/>
              <a:r>
                <a:rPr lang="en-US" sz="2400">
                  <a:solidFill>
                    <a:srgbClr val="4C0000"/>
                  </a:solidFill>
                  <a:latin typeface="Calibri" panose="020F0502020204030204"/>
                </a:rPr>
                <a:t>http://tieuhocvn.info</a:t>
              </a:r>
              <a:endParaRPr lang="en-US" sz="2400">
                <a:solidFill>
                  <a:srgbClr val="4C0000"/>
                </a:solidFill>
                <a:latin typeface="Calibri" panose="020F0502020204030204"/>
              </a:endParaRPr>
            </a:p>
          </p:txBody>
        </p:sp>
      </p:grp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2036129" y="173066"/>
            <a:ext cx="8168425" cy="43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4" tIns="45712" rIns="91424" bIns="457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FFFF00"/>
                </a:solidFill>
              </a:rPr>
              <a:t>BÀI 18: THƯ VIỆN BIẾT ĐI</a:t>
            </a:r>
            <a:endParaRPr lang="vi-VN" sz="2200" b="1" dirty="0">
              <a:solidFill>
                <a:srgbClr val="FFFF00"/>
              </a:solidFill>
            </a:endParaRPr>
          </a:p>
        </p:txBody>
      </p:sp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0943" y="615364"/>
            <a:ext cx="7082091" cy="573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400" b="1" kern="0" dirty="0" err="1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Chọn</a:t>
            </a:r>
            <a:r>
              <a:rPr lang="en-US" sz="2400" b="1" kern="0" dirty="0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a </a:t>
            </a:r>
            <a:r>
              <a:rPr lang="en-US" sz="2400" b="1" kern="0" dirty="0" err="1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hoặc</a:t>
            </a:r>
            <a:r>
              <a:rPr lang="en-US" sz="2400" b="1" kern="0" dirty="0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b</a:t>
            </a:r>
            <a:endParaRPr lang="vi-VN" sz="2400" kern="0" dirty="0">
              <a:solidFill>
                <a:srgbClr val="17479D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49" y="690165"/>
            <a:ext cx="469457" cy="46945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66276" y="1314917"/>
            <a:ext cx="6257872" cy="575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a.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Chọn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b="1" i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</a:t>
            </a:r>
            <a:r>
              <a:rPr lang="en-US" sz="2400" i="1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hoặc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b="1" i="1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tr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thay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cho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ô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vuông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</a:t>
            </a:r>
            <a:endParaRPr lang="vi-VN" sz="2400" i="1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56250" y="2118767"/>
            <a:ext cx="5279501" cy="2941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Phòng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học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là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     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iếc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áo</a:t>
            </a:r>
            <a:endParaRPr lang="en-US" sz="253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Bọc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    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úng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mình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ở     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ong</a:t>
            </a:r>
            <a:endParaRPr lang="en-US" sz="253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Cửa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sổ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là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     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iếc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túi</a:t>
            </a:r>
            <a:endParaRPr lang="en-US" sz="253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     e      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ắn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ngọn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gió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đông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</a:t>
            </a:r>
            <a:endParaRPr lang="en-US" sz="253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  <a:p>
            <a:pPr algn="r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(</a:t>
            </a:r>
            <a:r>
              <a:rPr lang="en-US" sz="2535" i="1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Theo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Nguyễn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Lãm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53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Thắng</a:t>
            </a:r>
            <a:r>
              <a:rPr lang="en-US" sz="253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)</a:t>
            </a:r>
            <a:endParaRPr lang="vi-VN" sz="2535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792141" y="2224240"/>
            <a:ext cx="460864" cy="460864"/>
            <a:chOff x="7507111" y="2996098"/>
            <a:chExt cx="417689" cy="417689"/>
          </a:xfrm>
        </p:grpSpPr>
        <p:sp>
          <p:nvSpPr>
            <p:cNvPr id="10" name="Rectangle 9"/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BAE5E4"/>
                </a:solidFill>
                <a:latin typeface="Arial" panose="020B0604020202020204"/>
                <a:sym typeface="Arial" panose="020B0604020202020204"/>
              </a:endParaRPr>
            </a:p>
          </p:txBody>
        </p:sp>
        <p:cxnSp>
          <p:nvCxnSpPr>
            <p:cNvPr id="11" name="Straight Connector 10"/>
            <p:cNvCxnSpPr>
              <a:stCxn id="10" idx="0"/>
              <a:endCxn id="10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10" idx="3"/>
              <a:endCxn id="10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5695212" y="2236565"/>
            <a:ext cx="808653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2665" b="1" kern="0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</a:t>
            </a:r>
            <a:endParaRPr lang="en-US" sz="2535" b="1" kern="0" dirty="0">
              <a:solidFill>
                <a:srgbClr val="FF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236391" y="2763991"/>
            <a:ext cx="460864" cy="460864"/>
            <a:chOff x="7507111" y="2996098"/>
            <a:chExt cx="417689" cy="417689"/>
          </a:xfrm>
        </p:grpSpPr>
        <p:sp>
          <p:nvSpPr>
            <p:cNvPr id="16" name="Rectangle 15"/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BAE5E4"/>
                </a:solidFill>
                <a:latin typeface="Arial" panose="020B0604020202020204"/>
                <a:sym typeface="Arial" panose="020B0604020202020204"/>
              </a:endParaRPr>
            </a:p>
          </p:txBody>
        </p:sp>
        <p:cxnSp>
          <p:nvCxnSpPr>
            <p:cNvPr id="17" name="Straight Connector 16"/>
            <p:cNvCxnSpPr>
              <a:stCxn id="16" idx="0"/>
              <a:endCxn id="16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6" idx="3"/>
              <a:endCxn id="16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6528736" y="2763991"/>
            <a:ext cx="460864" cy="460864"/>
            <a:chOff x="7507111" y="2996098"/>
            <a:chExt cx="417689" cy="417689"/>
          </a:xfrm>
        </p:grpSpPr>
        <p:sp>
          <p:nvSpPr>
            <p:cNvPr id="21" name="Rectangle 20"/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BAE5E4"/>
                </a:solidFill>
                <a:latin typeface="Arial" panose="020B0604020202020204"/>
                <a:sym typeface="Arial" panose="020B0604020202020204"/>
              </a:endParaRPr>
            </a:p>
          </p:txBody>
        </p:sp>
        <p:cxnSp>
          <p:nvCxnSpPr>
            <p:cNvPr id="22" name="Straight Connector 21"/>
            <p:cNvCxnSpPr>
              <a:stCxn id="21" idx="0"/>
              <a:endCxn id="21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21" idx="3"/>
              <a:endCxn id="21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57141" y="3374724"/>
            <a:ext cx="460864" cy="460864"/>
            <a:chOff x="7507111" y="2996098"/>
            <a:chExt cx="417689" cy="417689"/>
          </a:xfrm>
        </p:grpSpPr>
        <p:sp>
          <p:nvSpPr>
            <p:cNvPr id="26" name="Rectangle 25"/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BAE5E4"/>
                </a:solidFill>
                <a:latin typeface="Arial" panose="020B0604020202020204"/>
                <a:sym typeface="Arial" panose="020B0604020202020204"/>
              </a:endParaRPr>
            </a:p>
          </p:txBody>
        </p:sp>
        <p:cxnSp>
          <p:nvCxnSpPr>
            <p:cNvPr id="27" name="Straight Connector 26"/>
            <p:cNvCxnSpPr>
              <a:stCxn id="26" idx="0"/>
              <a:endCxn id="26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6" idx="3"/>
              <a:endCxn id="26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3601391" y="3970491"/>
            <a:ext cx="460864" cy="460864"/>
            <a:chOff x="7507111" y="2996098"/>
            <a:chExt cx="417689" cy="417689"/>
          </a:xfrm>
        </p:grpSpPr>
        <p:sp>
          <p:nvSpPr>
            <p:cNvPr id="31" name="Rectangle 30"/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BAE5E4"/>
                </a:solidFill>
                <a:latin typeface="Arial" panose="020B0604020202020204"/>
                <a:sym typeface="Arial" panose="020B0604020202020204"/>
              </a:endParaRPr>
            </a:p>
          </p:txBody>
        </p:sp>
        <p:cxnSp>
          <p:nvCxnSpPr>
            <p:cNvPr id="32" name="Straight Connector 31"/>
            <p:cNvCxnSpPr>
              <a:stCxn id="31" idx="0"/>
              <a:endCxn id="31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31" idx="3"/>
              <a:endCxn id="31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4418796" y="3970491"/>
            <a:ext cx="460864" cy="460864"/>
            <a:chOff x="7507111" y="2996098"/>
            <a:chExt cx="417689" cy="417689"/>
          </a:xfrm>
        </p:grpSpPr>
        <p:sp>
          <p:nvSpPr>
            <p:cNvPr id="41" name="Rectangle 40"/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BAE5E4"/>
                </a:solidFill>
                <a:latin typeface="Arial" panose="020B0604020202020204"/>
                <a:sym typeface="Arial" panose="020B0604020202020204"/>
              </a:endParaRPr>
            </a:p>
          </p:txBody>
        </p:sp>
        <p:cxnSp>
          <p:nvCxnSpPr>
            <p:cNvPr id="42" name="Straight Connector 41"/>
            <p:cNvCxnSpPr>
              <a:stCxn id="41" idx="0"/>
              <a:endCxn id="41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41" idx="3"/>
              <a:endCxn id="41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4148656" y="2805258"/>
            <a:ext cx="808653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2665" b="1" kern="0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</a:t>
            </a:r>
            <a:endParaRPr lang="en-US" sz="2535" b="1" kern="0" dirty="0">
              <a:solidFill>
                <a:srgbClr val="FF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613712" y="2806591"/>
            <a:ext cx="808653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2665" b="1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tr</a:t>
            </a:r>
            <a:endParaRPr lang="en-US" sz="2535" b="1" kern="0" dirty="0">
              <a:solidFill>
                <a:srgbClr val="FF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98463" y="3378505"/>
            <a:ext cx="808653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2665" b="1" kern="0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</a:t>
            </a:r>
            <a:endParaRPr lang="en-US" sz="2535" b="1" kern="0" dirty="0">
              <a:solidFill>
                <a:srgbClr val="FF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94927" y="3961571"/>
            <a:ext cx="808653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2665" b="1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</a:t>
            </a:r>
            <a:endParaRPr lang="en-US" sz="2535" b="1" kern="0" dirty="0">
              <a:solidFill>
                <a:srgbClr val="FF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360118" y="3960818"/>
            <a:ext cx="808653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2665" b="1" kern="0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</a:t>
            </a:r>
            <a:endParaRPr lang="en-US" sz="2535" b="1" kern="0" dirty="0">
              <a:solidFill>
                <a:srgbClr val="FF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0" y="0"/>
            <a:ext cx="12289365" cy="6980998"/>
            <a:chOff x="-108519" y="-20241"/>
            <a:chExt cx="9217024" cy="5235749"/>
          </a:xfrm>
        </p:grpSpPr>
        <p:sp>
          <p:nvSpPr>
            <p:cNvPr id="51" name="Rectangle 18"/>
            <p:cNvSpPr>
              <a:spLocks noChangeArrowheads="1"/>
            </p:cNvSpPr>
            <p:nvPr/>
          </p:nvSpPr>
          <p:spPr bwMode="auto">
            <a:xfrm>
              <a:off x="-108519" y="-20241"/>
              <a:ext cx="9180513" cy="519113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52" name="Rectangle 18"/>
            <p:cNvSpPr>
              <a:spLocks noChangeArrowheads="1"/>
            </p:cNvSpPr>
            <p:nvPr/>
          </p:nvSpPr>
          <p:spPr bwMode="auto">
            <a:xfrm>
              <a:off x="-72008" y="4731989"/>
              <a:ext cx="9180513" cy="483519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53" name="Picture 3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123478"/>
              <a:ext cx="360040" cy="3046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4" descr="I:\USB__Data\logo_tieuhocvn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58" y="4738594"/>
              <a:ext cx="361378" cy="35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TextBox 54"/>
            <p:cNvSpPr txBox="1"/>
            <p:nvPr/>
          </p:nvSpPr>
          <p:spPr>
            <a:xfrm>
              <a:off x="827584" y="4738594"/>
              <a:ext cx="2448272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/>
              <a:r>
                <a:rPr lang="en-US" sz="2400">
                  <a:solidFill>
                    <a:srgbClr val="4C0000"/>
                  </a:solidFill>
                  <a:latin typeface="Calibri" panose="020F0502020204030204"/>
                </a:rPr>
                <a:t>http://tieuhocvn.info</a:t>
              </a:r>
              <a:endParaRPr lang="en-US" sz="2400">
                <a:solidFill>
                  <a:srgbClr val="4C0000"/>
                </a:solidFill>
                <a:latin typeface="Calibri" panose="020F0502020204030204"/>
              </a:endParaRPr>
            </a:p>
          </p:txBody>
        </p:sp>
      </p:grpSp>
      <p:sp>
        <p:nvSpPr>
          <p:cNvPr id="56" name="Text Box 19"/>
          <p:cNvSpPr txBox="1">
            <a:spLocks noChangeArrowheads="1"/>
          </p:cNvSpPr>
          <p:nvPr/>
        </p:nvSpPr>
        <p:spPr bwMode="auto">
          <a:xfrm>
            <a:off x="2036129" y="173066"/>
            <a:ext cx="8168425" cy="43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4" tIns="45712" rIns="91424" bIns="457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FFFF00"/>
                </a:solidFill>
              </a:rPr>
              <a:t>BÀI 18: THƯ VIỆN BIẾT ĐI</a:t>
            </a:r>
            <a:endParaRPr lang="vi-VN" sz="2200" b="1" dirty="0">
              <a:solidFill>
                <a:srgbClr val="FFFF00"/>
              </a:solidFill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5" grpId="0"/>
      <p:bldP spid="46" grpId="0"/>
      <p:bldP spid="47" grpId="0"/>
      <p:bldP spid="48" grpId="0"/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>
            <a:off x="7895723" y="2354296"/>
            <a:ext cx="282021" cy="338553"/>
            <a:chOff x="5804066" y="1986975"/>
            <a:chExt cx="215150" cy="258278"/>
          </a:xfrm>
        </p:grpSpPr>
        <p:sp>
          <p:nvSpPr>
            <p:cNvPr id="53" name="TextBox 52"/>
            <p:cNvSpPr txBox="1"/>
            <p:nvPr/>
          </p:nvSpPr>
          <p:spPr>
            <a:xfrm>
              <a:off x="5804066" y="1986975"/>
              <a:ext cx="215150" cy="2582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>
                <a:buClr>
                  <a:srgbClr val="000000"/>
                </a:buClr>
              </a:pPr>
              <a:r>
                <a:rPr lang="en-US" sz="1600" b="1" kern="0" dirty="0">
                  <a:solidFill>
                    <a:srgbClr val="FF0000"/>
                  </a:solidFill>
                  <a:latin typeface="UTM Avo" panose="02040603050506020204" pitchFamily="18" charset="0"/>
                  <a:cs typeface="Arial" panose="020B0604020202020204"/>
                  <a:sym typeface="Arial" panose="020B0604020202020204"/>
                </a:rPr>
                <a:t>?</a:t>
              </a:r>
              <a:endParaRPr lang="en-US" sz="1600" b="1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21845" y="2153818"/>
              <a:ext cx="46504" cy="479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FF0000"/>
                </a:solidFill>
                <a:latin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350556" y="2432608"/>
            <a:ext cx="282021" cy="338553"/>
            <a:chOff x="5804066" y="1986975"/>
            <a:chExt cx="215150" cy="258278"/>
          </a:xfrm>
        </p:grpSpPr>
        <p:sp>
          <p:nvSpPr>
            <p:cNvPr id="51" name="TextBox 50"/>
            <p:cNvSpPr txBox="1"/>
            <p:nvPr/>
          </p:nvSpPr>
          <p:spPr>
            <a:xfrm>
              <a:off x="5804066" y="1986975"/>
              <a:ext cx="215150" cy="2582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>
                <a:buClr>
                  <a:srgbClr val="000000"/>
                </a:buClr>
              </a:pPr>
              <a:r>
                <a:rPr lang="en-US" sz="1600" b="1" kern="0" dirty="0">
                  <a:solidFill>
                    <a:srgbClr val="FF0000"/>
                  </a:solidFill>
                  <a:latin typeface="UTM Avo" panose="02040603050506020204" pitchFamily="18" charset="0"/>
                  <a:cs typeface="Arial" panose="020B0604020202020204"/>
                  <a:sym typeface="Arial" panose="020B0604020202020204"/>
                </a:rPr>
                <a:t>?</a:t>
              </a:r>
              <a:endParaRPr lang="en-US" sz="1600" b="1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921845" y="2153818"/>
              <a:ext cx="46504" cy="479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FF0000"/>
                </a:solidFill>
                <a:latin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50" name="Rectangle 49"/>
          <p:cNvSpPr/>
          <p:nvPr/>
        </p:nvSpPr>
        <p:spPr>
          <a:xfrm>
            <a:off x="1977405" y="2353726"/>
            <a:ext cx="8237191" cy="2476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defTabSz="1219200">
              <a:lnSpc>
                <a:spcPct val="150000"/>
              </a:lnSpc>
              <a:buClr>
                <a:srgbClr val="000000"/>
              </a:buClr>
              <a:buFontTx/>
              <a:buChar char="-"/>
            </a:pP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Sách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giúp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chúng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em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mơ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rộng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hiêu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biết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</a:t>
            </a:r>
            <a:endParaRPr lang="en-US" sz="266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  <a:p>
            <a:pPr marL="457200" indent="-457200" algn="just" defTabSz="1219200">
              <a:lnSpc>
                <a:spcPct val="150000"/>
              </a:lnSpc>
              <a:buClr>
                <a:srgbClr val="000000"/>
              </a:buClr>
              <a:buFontTx/>
              <a:buChar char="-"/>
            </a:pPr>
            <a:endParaRPr lang="en-US" sz="2665" kern="0" dirty="0">
              <a:solidFill>
                <a:srgbClr val="000000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  <a:p>
            <a:pPr marL="457200" indent="-457200" algn="just" defTabSz="1219200">
              <a:lnSpc>
                <a:spcPct val="150000"/>
              </a:lnSpc>
              <a:buClr>
                <a:srgbClr val="000000"/>
              </a:buClr>
              <a:buFontTx/>
              <a:buChar char="-"/>
            </a:pP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Cô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phụ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trách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thư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viện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hướng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dân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các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bạn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đê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sách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vào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đúng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b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chô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trên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665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giá</a:t>
            </a:r>
            <a:r>
              <a:rPr lang="en-US" sz="2665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</a:t>
            </a:r>
            <a:endParaRPr lang="vi-VN" sz="2665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0943" y="615364"/>
            <a:ext cx="7082091" cy="573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400" b="1" kern="0" dirty="0" err="1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Chọn</a:t>
            </a:r>
            <a:r>
              <a:rPr lang="en-US" sz="2400" b="1" kern="0" dirty="0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a </a:t>
            </a:r>
            <a:r>
              <a:rPr lang="en-US" sz="2400" b="1" kern="0" dirty="0" err="1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hoặc</a:t>
            </a:r>
            <a:r>
              <a:rPr lang="en-US" sz="2400" b="1" kern="0" dirty="0">
                <a:solidFill>
                  <a:srgbClr val="17479D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b</a:t>
            </a:r>
            <a:endParaRPr lang="vi-VN" sz="2400" kern="0" dirty="0">
              <a:solidFill>
                <a:srgbClr val="17479D"/>
              </a:solidFill>
              <a:latin typeface="UTM Avo" panose="02040603050506020204" pitchFamily="18" charset="0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49" y="690165"/>
            <a:ext cx="469457" cy="46945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45860" y="1390175"/>
            <a:ext cx="7612539" cy="575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200">
              <a:lnSpc>
                <a:spcPct val="150000"/>
              </a:lnSpc>
              <a:buClr>
                <a:srgbClr val="000000"/>
              </a:buClr>
            </a:pP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b.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Chọn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b="1" i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dấu</a:t>
            </a:r>
            <a:r>
              <a:rPr lang="en-US" sz="2400" b="1" i="1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b="1" i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hỏi</a:t>
            </a:r>
            <a:r>
              <a:rPr lang="en-US" sz="2400" i="1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hoặc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b="1" i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dấu</a:t>
            </a:r>
            <a:r>
              <a:rPr lang="en-US" sz="2400" b="1" i="1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b="1" i="1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ngã</a:t>
            </a:r>
            <a:r>
              <a:rPr lang="en-US" sz="2400" b="1" i="1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cho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chữ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 in </a:t>
            </a:r>
            <a:r>
              <a:rPr lang="en-US" sz="2400" kern="0" dirty="0" err="1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đậm</a:t>
            </a:r>
            <a:r>
              <a:rPr lang="en-US" sz="2400" kern="0" dirty="0">
                <a:solidFill>
                  <a:srgbClr val="00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.</a:t>
            </a:r>
            <a:endParaRPr lang="vi-VN" sz="2400" i="1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05871" y="3429000"/>
            <a:ext cx="54374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2665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~</a:t>
            </a:r>
            <a:endParaRPr lang="en-US" sz="2665" kern="0" dirty="0">
              <a:solidFill>
                <a:srgbClr val="FF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2801006" y="4236008"/>
            <a:ext cx="282021" cy="338553"/>
            <a:chOff x="5804066" y="1986975"/>
            <a:chExt cx="215150" cy="258278"/>
          </a:xfrm>
        </p:grpSpPr>
        <p:sp>
          <p:nvSpPr>
            <p:cNvPr id="56" name="TextBox 55"/>
            <p:cNvSpPr txBox="1"/>
            <p:nvPr/>
          </p:nvSpPr>
          <p:spPr>
            <a:xfrm>
              <a:off x="5804066" y="1986975"/>
              <a:ext cx="215150" cy="2582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>
                <a:buClr>
                  <a:srgbClr val="000000"/>
                </a:buClr>
              </a:pPr>
              <a:r>
                <a:rPr lang="en-US" sz="1600" b="1" kern="0" dirty="0">
                  <a:solidFill>
                    <a:srgbClr val="FF0000"/>
                  </a:solidFill>
                  <a:latin typeface="UTM Avo" panose="02040603050506020204" pitchFamily="18" charset="0"/>
                  <a:cs typeface="Arial" panose="020B0604020202020204"/>
                  <a:sym typeface="Arial" panose="020B0604020202020204"/>
                </a:rPr>
                <a:t>?</a:t>
              </a:r>
              <a:endParaRPr lang="en-US" sz="1600" b="1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21845" y="2153818"/>
              <a:ext cx="46504" cy="479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buClr>
                  <a:srgbClr val="000000"/>
                </a:buClr>
              </a:pPr>
              <a:endParaRPr lang="en-US" sz="1865" kern="0">
                <a:solidFill>
                  <a:srgbClr val="FF0000"/>
                </a:solidFill>
                <a:latin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6022155" y="4071867"/>
            <a:ext cx="54374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buClr>
                <a:srgbClr val="000000"/>
              </a:buClr>
            </a:pPr>
            <a:r>
              <a:rPr lang="en-US" sz="2665" kern="0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/>
                <a:sym typeface="Arial" panose="020B0604020202020204"/>
              </a:rPr>
              <a:t>~</a:t>
            </a:r>
            <a:endParaRPr lang="en-US" sz="2665" kern="0" dirty="0">
              <a:solidFill>
                <a:srgbClr val="FF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0" y="0"/>
            <a:ext cx="12289365" cy="6980998"/>
            <a:chOff x="-108519" y="-20241"/>
            <a:chExt cx="9217024" cy="5235749"/>
          </a:xfrm>
        </p:grpSpPr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-108519" y="-20241"/>
              <a:ext cx="9180513" cy="519113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-72008" y="4731989"/>
              <a:ext cx="9180513" cy="483519"/>
            </a:xfrm>
            <a:prstGeom prst="rect">
              <a:avLst/>
            </a:prstGeom>
            <a:gradFill rotWithShape="1">
              <a:gsLst>
                <a:gs pos="0">
                  <a:srgbClr val="2F0018"/>
                </a:gs>
                <a:gs pos="100000">
                  <a:srgbClr val="66003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219200"/>
              <a:endParaRPr lang="en-US" sz="24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20" name="Picture 3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123478"/>
              <a:ext cx="360040" cy="3046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I:\USB__Data\logo_tieuhocvn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58" y="4738594"/>
              <a:ext cx="361378" cy="35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827584" y="4738594"/>
              <a:ext cx="2448272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200"/>
              <a:r>
                <a:rPr lang="en-US" sz="2400">
                  <a:solidFill>
                    <a:srgbClr val="4C0000"/>
                  </a:solidFill>
                  <a:latin typeface="Calibri" panose="020F0502020204030204"/>
                </a:rPr>
                <a:t>http://tieuhocvn.info</a:t>
              </a:r>
              <a:endParaRPr lang="en-US" sz="2400">
                <a:solidFill>
                  <a:srgbClr val="4C0000"/>
                </a:solidFill>
                <a:latin typeface="Calibri" panose="020F0502020204030204"/>
              </a:endParaRPr>
            </a:p>
          </p:txBody>
        </p:sp>
      </p:grp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2036129" y="173066"/>
            <a:ext cx="8168425" cy="43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4" tIns="45712" rIns="91424" bIns="457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FFFF00"/>
                </a:solidFill>
              </a:rPr>
              <a:t>BÀI 18: THƯ VIỆN BIẾT ĐI</a:t>
            </a:r>
            <a:endParaRPr lang="vi-VN" sz="2200" b="1" dirty="0">
              <a:solidFill>
                <a:srgbClr val="FFFF00"/>
              </a:solidFill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8" grpId="0"/>
    </p:bldLst>
  </p:timing>
</p:sld>
</file>

<file path=ppt/tags/tag1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2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3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7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8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1195</Words>
  <Application>WPS Slides</Application>
  <PresentationFormat>Widescreen</PresentationFormat>
  <Paragraphs>119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SimSun</vt:lpstr>
      <vt:lpstr>Wingdings</vt:lpstr>
      <vt:lpstr>UTM Avo</vt:lpstr>
      <vt:lpstr>Segoe Print</vt:lpstr>
      <vt:lpstr>Arial</vt:lpstr>
      <vt:lpstr>UTM Cookies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Phạm Thảo</cp:lastModifiedBy>
  <cp:revision>7</cp:revision>
  <dcterms:created xsi:type="dcterms:W3CDTF">2022-03-08T15:58:00Z</dcterms:created>
  <dcterms:modified xsi:type="dcterms:W3CDTF">2025-04-27T12:16:39Z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C283553989CA43CD962C30A01AD4955C_13</vt:lpwstr>
  </property>
  <property fmtid="{D5CDD505-2E9C-101B-9397-08002B2CF9AE}" pid="3" name="KSOProductBuildVer">
    <vt:lpwstr>1033-12.2.0.20795</vt:lpwstr>
  </property>
</Properties>
</file>