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  <p:sldMasterId id="2147483699" r:id="rId6"/>
    <p:sldMasterId id="2147483713" r:id="rId7"/>
  </p:sldMasterIdLst>
  <p:notesMasterIdLst>
    <p:notesMasterId r:id="rId9"/>
  </p:notesMasterIdLst>
  <p:sldIdLst>
    <p:sldId id="872" r:id="rId8"/>
    <p:sldId id="736" r:id="rId10"/>
    <p:sldId id="866" r:id="rId11"/>
    <p:sldId id="918" r:id="rId12"/>
    <p:sldId id="948" r:id="rId13"/>
    <p:sldId id="950" r:id="rId14"/>
    <p:sldId id="951" r:id="rId15"/>
    <p:sldId id="952" r:id="rId16"/>
    <p:sldId id="953" r:id="rId17"/>
    <p:sldId id="955" r:id="rId18"/>
    <p:sldId id="956" r:id="rId19"/>
    <p:sldId id="964" r:id="rId20"/>
    <p:sldId id="960" r:id="rId21"/>
    <p:sldId id="961" r:id="rId22"/>
    <p:sldId id="962" r:id="rId23"/>
    <p:sldId id="966" r:id="rId24"/>
    <p:sldId id="958" r:id="rId25"/>
    <p:sldId id="963" r:id="rId26"/>
    <p:sldId id="765" r:id="rId27"/>
    <p:sldId id="439" r:id="rId28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736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 showGuides="1">
      <p:cViewPr varScale="1">
        <p:scale>
          <a:sx n="73" d="100"/>
          <a:sy n="73" d="100"/>
        </p:scale>
        <p:origin x="94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6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67.xml"/><Relationship Id="rId6" Type="http://schemas.openxmlformats.org/officeDocument/2006/relationships/image" Target="../media/image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6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67.xml"/><Relationship Id="rId6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audio2.wav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2.xml"/><Relationship Id="rId4" Type="http://schemas.openxmlformats.org/officeDocument/2006/relationships/image" Target="../media/image30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2.wav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audio" Target="../media/audio3.wav"/><Relationship Id="rId7" Type="http://schemas.openxmlformats.org/officeDocument/2006/relationships/image" Target="../media/image9.png"/><Relationship Id="rId6" Type="http://schemas.openxmlformats.org/officeDocument/2006/relationships/slide" Target="slide4.xml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67.xml"/><Relationship Id="rId6" Type="http://schemas.openxmlformats.org/officeDocument/2006/relationships/audio" Target="../media/audio2.wav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7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67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67.xml"/><Relationship Id="rId6" Type="http://schemas.openxmlformats.org/officeDocument/2006/relationships/image" Target="../media/image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7.xml"/><Relationship Id="rId4" Type="http://schemas.openxmlformats.org/officeDocument/2006/relationships/image" Target="../media/image15.jpeg"/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anose="02020603050405020304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  <a:endParaRPr lang="en-US" sz="2400" b="1">
                <a:solidFill>
                  <a:srgbClr val="00589A"/>
                </a:solidFill>
                <a:latin typeface="UTM Avo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anose="020F0704030504030204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" y="4065925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</a:t>
            </a:r>
            <a:endParaRPr lang="en-US" sz="28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học viết thư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       Sau </a:t>
            </a:r>
            <a:r>
              <a:rPr lang="vi-VN" b="1">
                <a:cs typeface="Arial" panose="020B0604020202020204" pitchFamily="34" charset="0"/>
              </a:rPr>
              <a:t>đó, </a:t>
            </a:r>
            <a:r>
              <a:rPr lang="vi-VN" b="1" smtClean="0">
                <a:cs typeface="Arial" panose="020B0604020202020204" pitchFamily="34" charset="0"/>
              </a:rPr>
              <a:t>sẻ </a:t>
            </a:r>
            <a:r>
              <a:rPr lang="vi-VN" b="1">
                <a:cs typeface="Arial" panose="020B0604020202020204" pitchFamily="34" charset="0"/>
              </a:rPr>
              <a:t>hướng dẫn các con vật cách nhờ gió gửi thư. Các con vật cảm ơn sẻ và trở về nhà.</a:t>
            </a:r>
            <a:endParaRPr lang="en-US" b="1">
              <a:cs typeface="Arial" panose="020B0604020202020204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>
            <a:fillRect/>
          </a:stretch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>
            <a:fillRect/>
          </a:stretch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>
            <a:fillRect/>
          </a:stretch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>
            <a:fillRect/>
          </a:stretch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>
            <a:fillRect/>
          </a:stretch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>
            <a:fillRect/>
          </a:stretch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       Sẻ </a:t>
            </a:r>
            <a:r>
              <a:rPr lang="vi-VN" b="1">
                <a:cs typeface="Arial" panose="020B0604020202020204" pitchFamily="34" charset="0"/>
              </a:rPr>
              <a:t>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       Sẻ </a:t>
            </a:r>
            <a:r>
              <a:rPr lang="vi-VN" b="1">
                <a:cs typeface="Arial" panose="020B0604020202020204" pitchFamily="34" charset="0"/>
              </a:rPr>
              <a:t>cảm động lắm, gửi lại thư cho từng </a:t>
            </a:r>
            <a:r>
              <a:rPr lang="vi-VN" b="1" smtClean="0">
                <a:cs typeface="Arial" panose="020B0604020202020204" pitchFamily="34" charset="0"/>
              </a:rPr>
              <a:t>trò, trên </a:t>
            </a:r>
            <a:r>
              <a:rPr lang="vi-VN" b="1">
                <a:cs typeface="Arial" panose="020B0604020202020204" pitchFamily="34" charset="0"/>
              </a:rPr>
              <a:t>đó viết những chữ to tướng:</a:t>
            </a:r>
            <a:endParaRPr lang="vi-VN" b="1"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anose="020B0604020202020204" pitchFamily="34" charset="0"/>
              </a:rPr>
              <a:t>“Các trò thân mến!</a:t>
            </a:r>
            <a:endParaRPr lang="vi-VN" b="1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anose="020B0604020202020204" pitchFamily="34" charset="0"/>
              </a:rPr>
              <a:t>             Cảm </a:t>
            </a:r>
            <a:r>
              <a:rPr lang="vi-VN" b="1">
                <a:solidFill>
                  <a:srgbClr val="C00000"/>
                </a:solidFill>
                <a:cs typeface="Arial" panose="020B0604020202020204" pitchFamily="34" charset="0"/>
              </a:rPr>
              <a:t>ơn các trò rất nhiều!</a:t>
            </a:r>
            <a:endParaRPr lang="vi-VN" b="1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anose="020B0604020202020204" pitchFamily="34" charset="0"/>
              </a:rPr>
              <a:t>                                           Thầy </a:t>
            </a:r>
            <a:r>
              <a:rPr lang="vi-VN" b="1">
                <a:solidFill>
                  <a:srgbClr val="C00000"/>
                </a:solidFill>
                <a:cs typeface="Arial" panose="020B0604020202020204" pitchFamily="34" charset="0"/>
              </a:rPr>
              <a:t>giáo sẻ”.</a:t>
            </a:r>
            <a:endParaRPr lang="en-US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 smtClean="0">
                <a:solidFill>
                  <a:srgbClr val="002060"/>
                </a:solidFill>
                <a:cs typeface="Arial" panose="020B0604020202020204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solidFill>
                  <a:srgbClr val="C00000"/>
                </a:solidFill>
                <a:cs typeface="Arial" panose="020B0604020202020204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455" algn="just"/>
            <a:r>
              <a:rPr lang="vi-VN" b="1" smtClean="0">
                <a:cs typeface="Arial" panose="020B0604020202020204" pitchFamily="34" charset="0"/>
              </a:rPr>
              <a:t>- tỉ mẩn : </a:t>
            </a:r>
            <a:r>
              <a:rPr lang="vi-VN" smtClean="0">
                <a:cs typeface="Arial" panose="020B0604020202020204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455" algn="just"/>
            <a:r>
              <a:rPr lang="vi-VN" smtClean="0">
                <a:cs typeface="Arial" panose="020B0604020202020204" pitchFamily="34" charset="0"/>
              </a:rPr>
              <a:t>- </a:t>
            </a:r>
            <a:r>
              <a:rPr lang="vi-VN" b="1" smtClean="0">
                <a:cs typeface="Arial" panose="020B0604020202020204" pitchFamily="34" charset="0"/>
              </a:rPr>
              <a:t>Sốt sắng: </a:t>
            </a:r>
            <a:r>
              <a:rPr lang="vi-VN" smtClean="0">
                <a:cs typeface="Arial" panose="020B0604020202020204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  <a:endParaRPr lang="vi-VN" sz="2000">
              <a:latin typeface="UTM Avo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  <a:endParaRPr lang="vi-VN" sz="200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Em tập kể đoạn với gợi ý dưới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>
            <a:fillRect/>
          </a:stretch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</a:t>
              </a:r>
              <a:r>
                <a:rPr lang="vi-VN" sz="2200" smtClean="0">
                  <a:latin typeface="UTM Avo" pitchFamily="18" charset="0"/>
                </a:rPr>
                <a:t>kể tranh cuối</a:t>
              </a:r>
              <a:r>
                <a:rPr lang="en-US" sz="2200" smtClean="0">
                  <a:latin typeface="UTM Avo" pitchFamily="18" charset="0"/>
                </a:rPr>
                <a:t> 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</a:t>
              </a:r>
              <a:r>
                <a:rPr lang="vi-VN" sz="2200" smtClean="0">
                  <a:latin typeface="UTM Avo" pitchFamily="18" charset="0"/>
                </a:rPr>
                <a:t> kể </a:t>
              </a:r>
              <a:endParaRPr lang="vi-VN" sz="2200" smtClean="0">
                <a:latin typeface="UTM Avo" pitchFamily="18" charset="0"/>
              </a:endParaRPr>
            </a:p>
            <a:p>
              <a:pPr algn="ctr"/>
              <a:r>
                <a:rPr lang="vi-VN" sz="2200" smtClean="0">
                  <a:latin typeface="UTM Avo" pitchFamily="18" charset="0"/>
                </a:rPr>
                <a:t>nối </a:t>
              </a:r>
              <a:r>
                <a:rPr lang="en-US" sz="2200" smtClean="0">
                  <a:latin typeface="UTM Avo" pitchFamily="18" charset="0"/>
                </a:rPr>
                <a:t>  tiếp </a:t>
              </a:r>
              <a:r>
                <a:rPr lang="vi-VN" sz="2200" smtClean="0">
                  <a:latin typeface="UTM Avo" pitchFamily="18" charset="0"/>
                </a:rPr>
                <a:t>câu chuyện theo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</a:t>
              </a:r>
              <a:r>
                <a:rPr lang="vi-VN" sz="2200" smtClean="0">
                  <a:latin typeface="UTM Avo" pitchFamily="18" charset="0"/>
                </a:rPr>
                <a:t>kể tranh 2 và 3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 smtClean="0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 - nghe:</a:t>
            </a:r>
            <a:endParaRPr lang="en-US" sz="2200" b="1" u="sng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Em kể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cho bạn đủ nghe, rõ ràng, kể về những điều em đã biết theo điều gợi ý hay tranh vẽ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Nội dung </a:t>
              </a:r>
              <a:endParaRPr lang="vi-VN" sz="2200" smtClean="0">
                <a:latin typeface="UTM Avo" pitchFamily="18" charset="0"/>
              </a:endParaRPr>
            </a:p>
            <a:p>
              <a:pPr algn="ctr"/>
              <a:r>
                <a:rPr lang="vi-VN" sz="2200" smtClean="0">
                  <a:latin typeface="UTM Avo" pitchFamily="18" charset="0"/>
                </a:rPr>
                <a:t>câu chuyện muốn kể cho em điều gì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Bạn thích chi tiết nào?</a:t>
            </a:r>
            <a:endParaRPr lang="en-US" sz="2000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Lớp học của thầy giáo sẻ như thế nào?</a:t>
            </a:r>
            <a:endParaRPr lang="en-US" sz="2000" smtClean="0"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42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42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>
            <a:fillRect/>
          </a:stretch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42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127742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Mục tiêu cần đạt</a:t>
              </a:r>
              <a:endPara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157710"/>
            <a:ext cx="4643670" cy="286405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11079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nl-NL" sz="2200" b="1" smtClean="0">
                <a:latin typeface="Arial" panose="020B0604020202020204" pitchFamily="34" charset="0"/>
                <a:cs typeface="Arial" panose="020B0604020202020204" pitchFamily="34" charset="0"/>
              </a:rPr>
              <a:t>17: Nói và nghe</a:t>
            </a:r>
            <a:r>
              <a:rPr lang="nl-NL" sz="2200" b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Lớp học viết thư  -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4 (trang  79 sgk TV 2 tập 2)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162646"/>
            <a:ext cx="4464496" cy="27853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được các chi tiết trong </a:t>
            </a:r>
            <a:r>
              <a:rPr lang="vi-VN" sz="2000" b="1" smtClean="0">
                <a:latin typeface="Arial (Body)"/>
              </a:rPr>
              <a:t>chuyện  qua </a:t>
            </a:r>
            <a:r>
              <a:rPr lang="vi-VN" sz="2000" b="1">
                <a:latin typeface="Arial (Body)"/>
              </a:rPr>
              <a:t>tranh minh hoạ.</a:t>
            </a:r>
            <a:endParaRPr lang="vi-VN" sz="2000" b="1">
              <a:latin typeface="Arial (Body)"/>
            </a:endParaRPr>
          </a:p>
          <a:p>
            <a:pPr indent="290195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Kể lại được từng đoạn của câu chuyện dựa vào </a:t>
            </a:r>
            <a:r>
              <a:rPr lang="vi-VN" sz="2000" b="1" smtClean="0">
                <a:latin typeface="Arial (Body)"/>
              </a:rPr>
              <a:t>tranh.</a:t>
            </a:r>
            <a:endParaRPr lang="vi-VN" sz="2000" b="1">
              <a:latin typeface="Arial (Body)"/>
            </a:endParaRPr>
          </a:p>
          <a:p>
            <a:pPr indent="290195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tình cảm thân thiện của thầy giáo sẻ, biết sơ giản cách viết một bức thư.</a:t>
            </a:r>
            <a:endParaRPr lang="vi-VN" sz="2000" b="1">
              <a:latin typeface="Arial (Body)"/>
            </a:endParaRP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 ( ti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ế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t 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1 + 2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- Đọc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Thư viện biết đi </a:t>
            </a:r>
            <a:r>
              <a:rPr lang="en-US" altLang="en-US" sz="2400" smtClean="0">
                <a:cs typeface="Arial" panose="020B0604020202020204" pitchFamily="34" charset="0"/>
              </a:rPr>
              <a:t>( </a:t>
            </a:r>
            <a:r>
              <a:rPr lang="en-US" altLang="en-US" sz="2400">
                <a:cs typeface="Arial" panose="020B0604020202020204" pitchFamily="34" charset="0"/>
              </a:rPr>
              <a:t>trang </a:t>
            </a:r>
            <a:r>
              <a:rPr lang="vi-VN" altLang="en-US" sz="2400" smtClean="0">
                <a:cs typeface="Arial" panose="020B0604020202020204" pitchFamily="34" charset="0"/>
              </a:rPr>
              <a:t>80</a:t>
            </a:r>
            <a:r>
              <a:rPr lang="en-US" altLang="en-US" sz="2400" smtClean="0">
                <a:cs typeface="Arial" panose="020B0604020202020204" pitchFamily="34" charset="0"/>
              </a:rPr>
              <a:t>) 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  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UTM Avo" pitchFamily="18" charset="0"/>
              <a:cs typeface="Times New Roman" panose="02020603050405020304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</a:t>
            </a:r>
            <a:r>
              <a:rPr lang="vi-VN" sz="2200" b="1" smtClean="0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 smtClean="0">
                <a:latin typeface="UTM Avo" pitchFamily="18" charset="0"/>
                <a:cs typeface="Arial" panose="020B0604020202020204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anose="020B0604020202020204" pitchFamily="34" charset="0"/>
              </a:rPr>
              <a:t>- Tranh </a:t>
            </a:r>
            <a:r>
              <a:rPr lang="vi-VN" sz="2000">
                <a:cs typeface="Arial" panose="020B0604020202020204" pitchFamily="34" charset="0"/>
              </a:rPr>
              <a:t>vẽ cảnh ở đâu? </a:t>
            </a:r>
            <a:endParaRPr lang="en-US" sz="2000"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>
            <a:fillRect/>
          </a:stretch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anose="020B0604020202020204" pitchFamily="34" charset="0"/>
              </a:rPr>
              <a:t>- Trong </a:t>
            </a:r>
            <a:r>
              <a:rPr lang="vi-VN" sz="2000">
                <a:cs typeface="Arial" panose="020B0604020202020204" pitchFamily="34" charset="0"/>
              </a:rPr>
              <a:t>tranh có những ai? Họ đang làm gì?</a:t>
            </a:r>
            <a:endParaRPr lang="en-US" sz="2000"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 smtClean="0">
                <a:solidFill>
                  <a:srgbClr val="C00000"/>
                </a:solidFill>
              </a:rPr>
              <a:t>LỚP </a:t>
            </a:r>
            <a:r>
              <a:rPr lang="vi-VN" sz="2200" b="1">
                <a:solidFill>
                  <a:srgbClr val="C00000"/>
                </a:solidFill>
              </a:rPr>
              <a:t>HỌC VIẾT THƯ</a:t>
            </a:r>
            <a:endParaRPr lang="vi-VN" sz="2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>
            <a:fillRect/>
          </a:stretch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>
            <a:fillRect/>
          </a:stretch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>
            <a:fillRect/>
          </a:stretch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>
            <a:fillRect/>
          </a:stretch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anose="020B0604020202020204" pitchFamily="34" charset="0"/>
              </a:rPr>
              <a:t>Thầy giáo sẻ dạy học trò làm gì?</a:t>
            </a:r>
            <a:endParaRPr lang="en-US"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anose="020B0604020202020204" pitchFamily="34" charset="0"/>
              </a:rPr>
              <a:t>Thầy giáo sẻ hướng dẫn học trò làm cách nào để gửi thư?</a:t>
            </a:r>
            <a:endParaRPr lang="en-US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anose="020B0604020202020204" pitchFamily="34" charset="0"/>
              </a:rPr>
              <a:t>Thầy giáo sẻ đã nhận được điều gì bất ngờ?</a:t>
            </a:r>
            <a:endParaRPr lang="en-US"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anose="020B0604020202020204" pitchFamily="34" charset="0"/>
              </a:rPr>
              <a:t>Thầy giáo sẻ đã cảm ơn học trò bằng cách nào?</a:t>
            </a:r>
            <a:endParaRPr lang="en-US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>
            <a:fillRect/>
          </a:stretch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>
            <a:fillRect/>
          </a:stretch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>
            <a:fillRect/>
          </a:stretch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>
            <a:fillRect/>
          </a:stretch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anose="020B0604020202020204" pitchFamily="34" charset="0"/>
              </a:rPr>
              <a:t>- Thầy giáo sẻ dạy học trò ...</a:t>
            </a:r>
            <a:endParaRPr lang="en-US" b="1"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anose="020B0604020202020204" pitchFamily="34" charset="0"/>
              </a:rPr>
              <a:t>- Thầy giáo sẻ hướng dẫn học trò...</a:t>
            </a:r>
            <a:endParaRPr lang="en-US" b="1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anose="020B0604020202020204" pitchFamily="34" charset="0"/>
              </a:rPr>
              <a:t>- Thầy giáo sẻ đã nhận được ...</a:t>
            </a:r>
            <a:endParaRPr lang="en-US" b="1"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anose="020B0604020202020204" pitchFamily="34" charset="0"/>
              </a:rPr>
              <a:t>- Thầy giáo sẻ đã cảm ơn học trò...</a:t>
            </a:r>
            <a:endParaRPr lang="en-US" b="1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 smtClean="0">
                <a:cs typeface="Arial" panose="020B0604020202020204" pitchFamily="34" charset="0"/>
              </a:rPr>
              <a:t>LỚP HỌC VIẾT THƯ</a:t>
            </a:r>
            <a:endParaRPr lang="en-US" b="1"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455" algn="just"/>
            <a:r>
              <a:rPr lang="vi-VN" smtClean="0">
                <a:cs typeface="Arial" panose="020B0604020202020204" pitchFamily="34" charset="0"/>
              </a:rPr>
              <a:t> Một </a:t>
            </a:r>
            <a:r>
              <a:rPr lang="vi-VN">
                <a:cs typeface="Arial" panose="020B0604020202020204" pitchFamily="34" charset="0"/>
              </a:rPr>
              <a:t>ngày đẹp trời, sẻ mời các con vật muốn tập viết thư qua học lớp thầy sẻ.</a:t>
            </a:r>
            <a:endParaRPr lang="vi-VN">
              <a:cs typeface="Arial" panose="020B0604020202020204" pitchFamily="34" charset="0"/>
            </a:endParaRPr>
          </a:p>
          <a:p>
            <a:pPr indent="465455" algn="just"/>
            <a:r>
              <a:rPr lang="vi-VN">
                <a:cs typeface="Arial" panose="020B0604020202020204" pitchFamily="34" charset="0"/>
              </a:rPr>
              <a:t>Mỗi con vật được phát một cái bút và một miếng vỏ cây sồi. Thầy sẻ nói: “Nào ta bắt đầu.”. Học trò nắm chặt bút và chăm chú lắng </a:t>
            </a:r>
            <a:r>
              <a:rPr lang="vi-VN" smtClean="0">
                <a:cs typeface="Arial" panose="020B0604020202020204" pitchFamily="34" charset="0"/>
              </a:rPr>
              <a:t>nghe</a:t>
            </a:r>
            <a:r>
              <a:rPr lang="vi-VN">
                <a:cs typeface="Arial" panose="020B0604020202020204" pitchFamily="34" charset="0"/>
              </a:rPr>
              <a:t>.</a:t>
            </a:r>
            <a:endParaRPr lang="vi-VN">
              <a:cs typeface="Arial" panose="020B0604020202020204" pitchFamily="34" charset="0"/>
            </a:endParaRPr>
          </a:p>
          <a:p>
            <a:pPr indent="465455" algn="just"/>
            <a:r>
              <a:rPr lang="vi-VN">
                <a:cs typeface="Arial" panose="020B0604020202020204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anose="020B0604020202020204" pitchFamily="34" charset="0"/>
              </a:rPr>
              <a:t>Cậu thân mến!</a:t>
            </a:r>
            <a:r>
              <a:rPr lang="vi-VN">
                <a:cs typeface="Arial" panose="020B0604020202020204" pitchFamily="34" charset="0"/>
              </a:rPr>
              <a:t> - sẻ bắt đầu. Tất cả các con vật tỉ mẩn </a:t>
            </a:r>
            <a:r>
              <a:rPr lang="vi-VN" smtClean="0">
                <a:cs typeface="Arial" panose="020B0604020202020204" pitchFamily="34" charset="0"/>
              </a:rPr>
              <a:t>viết</a:t>
            </a:r>
            <a:r>
              <a:rPr lang="vi-VN">
                <a:cs typeface="Arial" panose="020B0604020202020204" pitchFamily="34" charset="0"/>
              </a:rPr>
              <a:t>: </a:t>
            </a:r>
            <a:r>
              <a:rPr lang="vi-VN" i="1">
                <a:solidFill>
                  <a:srgbClr val="C00000"/>
                </a:solidFill>
                <a:cs typeface="Arial" panose="020B0604020202020204" pitchFamily="34" charset="0"/>
              </a:rPr>
              <a:t>Cậu thân mến</a:t>
            </a:r>
            <a:r>
              <a:rPr lang="vi-VN" i="1" smtClean="0">
                <a:solidFill>
                  <a:srgbClr val="C00000"/>
                </a:solidFill>
                <a:cs typeface="Arial" panose="020B0604020202020204" pitchFamily="34" charset="0"/>
              </a:rPr>
              <a:t>!.</a:t>
            </a:r>
            <a:endParaRPr lang="vi-VN" i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anose="020B0604020202020204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>
            <a:fillRect/>
          </a:stretch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Sẻ </a:t>
            </a:r>
            <a:r>
              <a:rPr lang="vi-VN" b="1">
                <a:cs typeface="Arial" panose="020B0604020202020204" pitchFamily="34" charset="0"/>
              </a:rPr>
              <a:t>ngẫm nghĩ rồi </a:t>
            </a:r>
            <a:r>
              <a:rPr lang="vi-VN" b="1" smtClean="0">
                <a:cs typeface="Arial" panose="020B0604020202020204" pitchFamily="34" charset="0"/>
              </a:rPr>
              <a:t>nói:</a:t>
            </a:r>
            <a:endParaRPr lang="vi-VN" b="1" smtClean="0"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       - Rồi </a:t>
            </a:r>
            <a:r>
              <a:rPr lang="vi-VN" b="1">
                <a:cs typeface="Arial" panose="020B0604020202020204" pitchFamily="34" charset="0"/>
              </a:rPr>
              <a:t>hỏi thăm, </a:t>
            </a:r>
            <a:r>
              <a:rPr lang="vi-VN" b="1" smtClean="0">
                <a:cs typeface="Arial" panose="020B0604020202020204" pitchFamily="34" charset="0"/>
              </a:rPr>
              <a:t>ví dụ </a:t>
            </a:r>
            <a:r>
              <a:rPr lang="vi-VN" b="1">
                <a:cs typeface="Arial" panose="020B0604020202020204" pitchFamily="34" charset="0"/>
              </a:rPr>
              <a:t>như </a:t>
            </a:r>
            <a:r>
              <a:rPr lang="vi-VN" b="1" i="1">
                <a:solidFill>
                  <a:srgbClr val="C00000"/>
                </a:solidFill>
                <a:cs typeface="Arial" panose="020B0604020202020204" pitchFamily="34" charset="0"/>
              </a:rPr>
              <a:t>Cậu khoẻ chứ?</a:t>
            </a:r>
            <a:r>
              <a:rPr lang="vi-VN" b="1">
                <a:cs typeface="Arial" panose="020B0604020202020204" pitchFamily="34" charset="0"/>
              </a:rPr>
              <a:t> </a:t>
            </a:r>
            <a:endParaRPr lang="vi-VN" b="1" smtClean="0"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       Các </a:t>
            </a:r>
            <a:r>
              <a:rPr lang="vi-VN" b="1">
                <a:cs typeface="Arial" panose="020B0604020202020204" pitchFamily="34" charset="0"/>
              </a:rPr>
              <a:t>con vật lại cắm cúi viết.</a:t>
            </a:r>
            <a:endParaRPr lang="vi-VN" b="1">
              <a:cs typeface="Arial" panose="020B0604020202020204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anose="020B0604020202020204" pitchFamily="34" charset="0"/>
              </a:rPr>
              <a:t>Sẻ </a:t>
            </a:r>
            <a:r>
              <a:rPr lang="vi-VN" b="1">
                <a:cs typeface="Arial" panose="020B0604020202020204" pitchFamily="34" charset="0"/>
              </a:rPr>
              <a:t>hài lòng: </a:t>
            </a:r>
            <a:endParaRPr lang="vi-VN" b="1" smtClean="0">
              <a:cs typeface="Arial" panose="020B0604020202020204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anose="020B0604020202020204" pitchFamily="34" charset="0"/>
              </a:rPr>
              <a:t> </a:t>
            </a:r>
            <a:r>
              <a:rPr lang="vi-VN" b="1" smtClean="0">
                <a:cs typeface="Arial" panose="020B0604020202020204" pitchFamily="34" charset="0"/>
              </a:rPr>
              <a:t>- </a:t>
            </a:r>
            <a:r>
              <a:rPr lang="vi-VN" b="1">
                <a:cs typeface="Arial" panose="020B0604020202020204" pitchFamily="34" charset="0"/>
              </a:rPr>
              <a:t>Hãy viết bất cứ điều gì các bạn muốn, rồi đề tên các bạn ở cuối thư nhé! </a:t>
            </a:r>
            <a:endParaRPr lang="vi-VN" b="1" smtClean="0">
              <a:cs typeface="Arial" panose="020B0604020202020204" pitchFamily="34" charset="0"/>
            </a:endParaRPr>
          </a:p>
          <a:p>
            <a:pPr indent="465455" algn="just">
              <a:lnSpc>
                <a:spcPct val="125000"/>
              </a:lnSpc>
            </a:pPr>
            <a:r>
              <a:rPr lang="vi-VN" b="1">
                <a:cs typeface="Arial" panose="020B0604020202020204" pitchFamily="34" charset="0"/>
              </a:rPr>
              <a:t> </a:t>
            </a:r>
            <a:r>
              <a:rPr lang="vi-VN" b="1" smtClean="0">
                <a:cs typeface="Arial" panose="020B0604020202020204" pitchFamily="34" charset="0"/>
              </a:rPr>
              <a:t>Các </a:t>
            </a:r>
            <a:r>
              <a:rPr lang="vi-VN" b="1">
                <a:cs typeface="Arial" panose="020B0604020202020204" pitchFamily="34" charset="0"/>
              </a:rPr>
              <a:t>con vật sốt sắng gật gù, cố gắng khắc </a:t>
            </a:r>
            <a:r>
              <a:rPr lang="vi-VN" b="1" smtClean="0">
                <a:cs typeface="Arial" panose="020B0604020202020204" pitchFamily="34" charset="0"/>
              </a:rPr>
              <a:t>ghi </a:t>
            </a:r>
            <a:r>
              <a:rPr lang="vi-VN" b="1">
                <a:cs typeface="Arial" panose="020B0604020202020204" pitchFamily="34" charset="0"/>
              </a:rPr>
              <a:t>từng lời</a:t>
            </a:r>
            <a:r>
              <a:rPr lang="vi-VN" b="1" smtClean="0">
                <a:cs typeface="Arial" panose="020B0604020202020204" pitchFamily="34" charset="0"/>
              </a:rPr>
              <a:t>. </a:t>
            </a:r>
            <a:endParaRPr lang="en-US" b="1"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3803</Words>
  <Application>WPS Slides</Application>
  <PresentationFormat>On-screen Show (16:9)</PresentationFormat>
  <Paragraphs>228</Paragraphs>
  <Slides>20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SimSun</vt:lpstr>
      <vt:lpstr>Wingdings</vt:lpstr>
      <vt:lpstr>UTM Avo</vt:lpstr>
      <vt:lpstr>Segoe Print</vt:lpstr>
      <vt:lpstr>Arial (Body)</vt:lpstr>
      <vt:lpstr>Times New Roman</vt:lpstr>
      <vt:lpstr>Arial Rounded MT Bold</vt:lpstr>
      <vt:lpstr>等线</vt:lpstr>
      <vt:lpstr>等线</vt:lpstr>
      <vt:lpstr>汉仪小麦体简</vt:lpstr>
      <vt:lpstr>Microsoft YaHei</vt:lpstr>
      <vt:lpstr>Times New Roman</vt:lpstr>
      <vt:lpstr>Calibri</vt:lpstr>
      <vt:lpstr>Arial Unicode MS</vt:lpstr>
      <vt:lpstr>Calibri Light</vt:lpstr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967</cp:revision>
  <dcterms:created xsi:type="dcterms:W3CDTF">2015-04-15T03:07:00Z</dcterms:created>
  <dcterms:modified xsi:type="dcterms:W3CDTF">2025-04-27T12:13:52Z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6A9F0F4FED414AC388481423FDB668AA_13</vt:lpwstr>
  </property>
</Properties>
</file>