
<file path=[Content_Types].xml><?xml version="1.0" encoding="utf-8"?>
<Types xmlns="http://schemas.openxmlformats.org/package/2006/content-types">
  <Default Extension="wav" ContentType="audio/x-wav"/>
  <Default Extension="png" ContentType="image/png"/>
  <Default Extension="emf" ContentType="image/x-emf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699" r:id="rId6"/>
    <p:sldMasterId id="2147483713" r:id="rId7"/>
    <p:sldMasterId id="2147483715" r:id="rId8"/>
  </p:sldMasterIdLst>
  <p:notesMasterIdLst>
    <p:notesMasterId r:id="rId10"/>
  </p:notesMasterIdLst>
  <p:sldIdLst>
    <p:sldId id="866" r:id="rId9"/>
    <p:sldId id="952" r:id="rId11"/>
    <p:sldId id="951" r:id="rId12"/>
    <p:sldId id="964" r:id="rId13"/>
    <p:sldId id="965" r:id="rId14"/>
    <p:sldId id="966" r:id="rId15"/>
    <p:sldId id="967" r:id="rId16"/>
    <p:sldId id="968" r:id="rId17"/>
    <p:sldId id="969" r:id="rId18"/>
    <p:sldId id="976" r:id="rId19"/>
    <p:sldId id="970" r:id="rId20"/>
    <p:sldId id="971" r:id="rId21"/>
    <p:sldId id="973" r:id="rId22"/>
    <p:sldId id="972" r:id="rId23"/>
    <p:sldId id="975" r:id="rId24"/>
    <p:sldId id="974" r:id="rId25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66"/>
            <p14:sldId id="952"/>
            <p14:sldId id="951"/>
            <p14:sldId id="964"/>
            <p14:sldId id="965"/>
            <p14:sldId id="966"/>
            <p14:sldId id="967"/>
            <p14:sldId id="968"/>
            <p14:sldId id="969"/>
            <p14:sldId id="976"/>
            <p14:sldId id="970"/>
            <p14:sldId id="971"/>
            <p14:sldId id="973"/>
            <p14:sldId id="972"/>
            <p14:sldId id="975"/>
            <p14:sldId id="974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FCFDCF"/>
    <a:srgbClr val="226668"/>
    <a:srgbClr val="FF0000"/>
    <a:srgbClr val="66FFFF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 showGuides="1">
      <p:cViewPr varScale="1">
        <p:scale>
          <a:sx n="73" d="100"/>
          <a:sy n="73" d="100"/>
        </p:scale>
        <p:origin x="94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5"/>
            <a:ext cx="7772400" cy="1101725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1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0938"/>
            <a:ext cx="4041775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954"/>
            <a:ext cx="4041775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24" tIns="45712" rIns="91424" bIns="45712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5"/>
            <a:ext cx="3008313" cy="871537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5"/>
            <a:ext cx="5111751" cy="43894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>
            <a:fillRect/>
          </a:stretch>
        </p:blipFill>
        <p:spPr>
          <a:xfrm>
            <a:off x="0" y="-149523"/>
            <a:ext cx="9144000" cy="5293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800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68576" tIns="34289" rIns="68576" bIns="34289"/>
          <a:lstStyle/>
          <a:p>
            <a:pPr defTabSz="685800"/>
            <a:fld id="{A3C39D9B-1707-4BC2-A8DF-A9A95A2D1DDF}" type="datetimeFigureOut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68576" tIns="34289" rIns="68576" bIns="34289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68576" tIns="34289" rIns="68576" bIns="34289"/>
          <a:lstStyle/>
          <a:p>
            <a:pPr defTabSz="685800"/>
            <a:fld id="{7E4F7387-1A44-43D0-A42C-0F5D255AB470}" type="slidenum">
              <a:rPr lang="en-US" sz="1400" smtClean="0">
                <a:solidFill>
                  <a:prstClr val="black"/>
                </a:solidFill>
              </a:rPr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 lIns="68576" tIns="34289" rIns="68576" bIns="34289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150938"/>
            <a:ext cx="4041775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1631954"/>
            <a:ext cx="4041775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8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vert="horz" lIns="68576" tIns="34289" rIns="68576" bIns="34289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800"/>
            <a:ext cx="3008313" cy="871537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1" cy="4389437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385445" rtl="0" eaLnBrk="1" latinLnBrk="0" hangingPunct="1">
        <a:lnSpc>
          <a:spcPct val="90000"/>
        </a:lnSpc>
        <a:spcBef>
          <a:spcPct val="0"/>
        </a:spcBef>
        <a:buNone/>
        <a:defRPr sz="1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520" indent="-95885" algn="l" defTabSz="385445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89560" indent="-95885" algn="l" defTabSz="385445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82600" indent="-95885" algn="l" defTabSz="385445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75005" indent="-95885" algn="l" defTabSz="385445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68045" indent="-95885" algn="l" defTabSz="385445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61085" indent="-95885" algn="l" defTabSz="385445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54125" indent="-95885" algn="l" defTabSz="385445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46530" indent="-95885" algn="l" defTabSz="385445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9570" indent="-95885" algn="l" defTabSz="385445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445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3040" algn="l" defTabSz="385445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5445" algn="l" defTabSz="385445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8485" algn="l" defTabSz="385445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445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4565" algn="l" defTabSz="385445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6970" algn="l" defTabSz="385445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50010" algn="l" defTabSz="385445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445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audio" Target="../media/audio2.wav"/><Relationship Id="rId7" Type="http://schemas.openxmlformats.org/officeDocument/2006/relationships/image" Target="../media/image11.png"/><Relationship Id="rId6" Type="http://schemas.openxmlformats.org/officeDocument/2006/relationships/slide" Target="slide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54.xml"/><Relationship Id="rId6" Type="http://schemas.openxmlformats.org/officeDocument/2006/relationships/image" Target="../media/image25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26.jpe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27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28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27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27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54.xml"/><Relationship Id="rId5" Type="http://schemas.openxmlformats.org/officeDocument/2006/relationships/audio" Target="../media/audio3.wav"/><Relationship Id="rId4" Type="http://schemas.openxmlformats.org/officeDocument/2006/relationships/image" Target="../media/image26.jpe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9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19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19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19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67" y="227845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822" y="314754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41" y="3363842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3" y="1195615"/>
            <a:ext cx="3519818" cy="95564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2" y="2112124"/>
            <a:ext cx="2137831" cy="38980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UTM Avo" pitchFamily="18" charset="0"/>
                <a:cs typeface="Times New Roman" panose="02020603050405020304"/>
              </a:rPr>
              <a:t>Hát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UTM Avo" pitchFamily="18" charset="0"/>
              <a:cs typeface="Times New Roman" panose="02020603050405020304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2" y="2729767"/>
            <a:ext cx="5133046" cy="57876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UTM Avo" pitchFamily="18" charset="0"/>
                <a:cs typeface="Times New Roman" panose="02020603050405020304"/>
              </a:rPr>
              <a:t>Lời chào của em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FF0000"/>
              </a:solidFill>
              <a:latin typeface="UTM Avo" pitchFamily="18" charset="0"/>
              <a:cs typeface="Times New Roman" panose="02020603050405020304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>
        <p:sndAc>
          <p:stSnd>
            <p:snd r:embed="rId8" name="Nhac ne ma mi.wav"/>
          </p:stSnd>
        </p:sndAc>
      </p:transition>
    </mc:Choice>
    <mc:Fallback>
      <p:transition advClick="0" advTm="0">
        <p:sndAc>
          <p:stSnd>
            <p:snd r:embed="rId8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" name="Viet chu 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0126" y="1131590"/>
            <a:ext cx="5166828" cy="2906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66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 lIns="91434" tIns="45717" rIns="91434" bIns="45717"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" name="Text Box 70"/>
          <p:cNvSpPr txBox="1">
            <a:spLocks noChangeArrowheads="1"/>
          </p:cNvSpPr>
          <p:nvPr/>
        </p:nvSpPr>
        <p:spPr bwMode="auto">
          <a:xfrm>
            <a:off x="876895" y="3910285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này muốn nói điều gì?</a:t>
            </a:r>
            <a:endParaRPr lang="en-US" altLang="en-US" sz="2400">
              <a:latin typeface="Arial (Body)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7" y="1113280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70"/>
          <p:cNvSpPr txBox="1">
            <a:spLocks noChangeArrowheads="1"/>
          </p:cNvSpPr>
          <p:nvPr/>
        </p:nvSpPr>
        <p:spPr bwMode="auto">
          <a:xfrm>
            <a:off x="827584" y="3756977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Trong câu, chữ nào chứa chữ hoa </a:t>
            </a:r>
            <a:r>
              <a:rPr lang="en-US" altLang="en-US" sz="1600" b="1">
                <a:latin typeface="HP001 4 hàng" panose="020B0603050302020204" pitchFamily="34" charset="0"/>
              </a:rPr>
              <a:t>F</a:t>
            </a:r>
            <a:r>
              <a:rPr lang="vi-VN" altLang="en-US" sz="2400">
                <a:latin typeface="Arial (Body)"/>
              </a:rPr>
              <a:t> viết hoa kiểu 2  ta vừa  luyện viết?</a:t>
            </a:r>
            <a:endParaRPr lang="en-US" altLang="en-US" sz="2400">
              <a:latin typeface="Arial (Body)"/>
            </a:endParaRPr>
          </a:p>
        </p:txBody>
      </p:sp>
      <p:sp>
        <p:nvSpPr>
          <p:cNvPr id="35" name="Text Box 70"/>
          <p:cNvSpPr txBox="1">
            <a:spLocks noChangeArrowheads="1"/>
          </p:cNvSpPr>
          <p:nvPr/>
        </p:nvSpPr>
        <p:spPr bwMode="auto">
          <a:xfrm>
            <a:off x="899591" y="3910284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có mấy chữ?</a:t>
            </a:r>
            <a:endParaRPr lang="en-US" altLang="en-US" sz="2400">
              <a:latin typeface="Arial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1" grpId="1"/>
      <p:bldP spid="34" grpId="0"/>
      <p:bldP spid="35" grpId="0"/>
      <p:bldP spid="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660" b="9759"/>
          <a:stretch>
            <a:fillRect/>
          </a:stretch>
        </p:blipFill>
        <p:spPr bwMode="auto">
          <a:xfrm>
            <a:off x="678043" y="1034448"/>
            <a:ext cx="8364358" cy="25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8"/>
          <p:cNvSpPr txBox="1"/>
          <p:nvPr/>
        </p:nvSpPr>
        <p:spPr>
          <a:xfrm>
            <a:off x="627811" y="1804916"/>
            <a:ext cx="2288005" cy="561690"/>
          </a:xfrm>
          <a:prstGeom prst="rect">
            <a:avLst/>
          </a:prstGeom>
          <a:noFill/>
          <a:ln w="9525">
            <a:noFill/>
          </a:ln>
        </p:spPr>
        <p:txBody>
          <a:bodyPr wrap="square" lIns="68574" tIns="34289" rIns="68574" bIns="34289">
            <a:spAutoFit/>
          </a:bodyPr>
          <a:lstStyle/>
          <a:p>
            <a:pPr defTabSz="685800">
              <a:defRPr/>
            </a:pPr>
            <a:r>
              <a:rPr lang="en-US" altLang="en-US" sz="3200" b="1">
                <a:solidFill>
                  <a:srgbClr val="002060"/>
                </a:solidFill>
                <a:latin typeface="HP001 4 hàng" panose="020B0603050302020204" pitchFamily="34" charset="0"/>
              </a:rPr>
              <a:t>F</a:t>
            </a:r>
            <a:r>
              <a:rPr lang="en-US" altLang="en-US" sz="3200" b="1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</a:rPr>
              <a:t>n</a:t>
            </a:r>
            <a:r>
              <a:rPr lang="en-US" sz="3200" b="1">
                <a:solidFill>
                  <a:srgbClr val="002060"/>
                </a:solidFill>
                <a:latin typeface="HP001 4 hàng" panose="020B0603050302020204" pitchFamily="34" charset="0"/>
              </a:rPr>
              <a:t>h</a:t>
            </a:r>
            <a:endParaRPr lang="en-US" alt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 lIns="91434" tIns="45717" rIns="91434" bIns="45717"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Khoảng cách giữa các chữ ghi tiếng ta nên viết thế nào?</a:t>
            </a:r>
            <a:endParaRPr lang="en-US" altLang="en-US" sz="2400">
              <a:latin typeface="Arial (Body)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8782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51920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27556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76256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95735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4766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2160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 lIns="91434" tIns="45717" rIns="91434" bIns="45717"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Em hãy quan sát và nêu độ cao của các con chữ có trong câu?</a:t>
            </a:r>
            <a:endParaRPr lang="en-US" altLang="en-US" sz="2400">
              <a:latin typeface="Arial (Body)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856382" y="3734438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Câu thành ngữ có mấy dấu thanh, được đặt ở những vị trí nào?</a:t>
            </a:r>
            <a:endParaRPr lang="en-US" altLang="en-US" sz="2400">
              <a:latin typeface="Arial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790"/>
          <p:cNvGrpSpPr/>
          <p:nvPr/>
        </p:nvGrpSpPr>
        <p:grpSpPr bwMode="auto">
          <a:xfrm>
            <a:off x="2201292" y="943471"/>
            <a:ext cx="3671887" cy="557213"/>
            <a:chOff x="522" y="1138"/>
            <a:chExt cx="2313" cy="468"/>
          </a:xfrm>
          <a:solidFill>
            <a:srgbClr val="FDFEDA"/>
          </a:solidFill>
        </p:grpSpPr>
        <p:sp>
          <p:nvSpPr>
            <p:cNvPr id="30" name="Text Box 781"/>
            <p:cNvSpPr txBox="1">
              <a:spLocks noChangeArrowheads="1"/>
            </p:cNvSpPr>
            <p:nvPr/>
          </p:nvSpPr>
          <p:spPr bwMode="auto">
            <a:xfrm>
              <a:off x="522" y="1296"/>
              <a:ext cx="1254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  <a:endParaRPr lang="en-US" altLang="en-US">
                <a:solidFill>
                  <a:prstClr val="black"/>
                </a:solidFill>
                <a:latin typeface="Arial (Body)"/>
              </a:endParaRPr>
            </a:p>
          </p:txBody>
        </p:sp>
        <p:sp>
          <p:nvSpPr>
            <p:cNvPr id="31" name="Line 785"/>
            <p:cNvSpPr>
              <a:spLocks noChangeShapeType="1"/>
            </p:cNvSpPr>
            <p:nvPr/>
          </p:nvSpPr>
          <p:spPr bwMode="auto">
            <a:xfrm flipV="1">
              <a:off x="1779" y="1138"/>
              <a:ext cx="1056" cy="278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2" name="Group 795"/>
          <p:cNvGrpSpPr/>
          <p:nvPr/>
        </p:nvGrpSpPr>
        <p:grpSpPr bwMode="auto">
          <a:xfrm>
            <a:off x="2201292" y="2787774"/>
            <a:ext cx="3594101" cy="369096"/>
            <a:chOff x="532" y="3264"/>
            <a:chExt cx="2264" cy="310"/>
          </a:xfrm>
          <a:solidFill>
            <a:srgbClr val="FDFEDA"/>
          </a:solidFill>
        </p:grpSpPr>
        <p:sp>
          <p:nvSpPr>
            <p:cNvPr id="33" name="Text Box 783"/>
            <p:cNvSpPr txBox="1">
              <a:spLocks noChangeArrowheads="1"/>
            </p:cNvSpPr>
            <p:nvPr/>
          </p:nvSpPr>
          <p:spPr bwMode="auto">
            <a:xfrm>
              <a:off x="532" y="3264"/>
              <a:ext cx="1196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  <a:endParaRPr lang="en-US" altLang="en-US">
                <a:solidFill>
                  <a:prstClr val="black"/>
                </a:solidFill>
                <a:latin typeface="Arial (Body)"/>
              </a:endParaRPr>
            </a:p>
          </p:txBody>
        </p:sp>
        <p:sp>
          <p:nvSpPr>
            <p:cNvPr id="34" name="Line 787"/>
            <p:cNvSpPr>
              <a:spLocks noChangeShapeType="1"/>
            </p:cNvSpPr>
            <p:nvPr/>
          </p:nvSpPr>
          <p:spPr bwMode="auto">
            <a:xfrm>
              <a:off x="1727" y="3387"/>
              <a:ext cx="1069" cy="0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5" name="Group 796"/>
          <p:cNvGrpSpPr/>
          <p:nvPr/>
        </p:nvGrpSpPr>
        <p:grpSpPr bwMode="auto">
          <a:xfrm>
            <a:off x="2956942" y="3723584"/>
            <a:ext cx="2689225" cy="609604"/>
            <a:chOff x="953" y="3542"/>
            <a:chExt cx="1694" cy="512"/>
          </a:xfrm>
        </p:grpSpPr>
        <p:sp>
          <p:nvSpPr>
            <p:cNvPr id="36" name="Text Box 784"/>
            <p:cNvSpPr txBox="1">
              <a:spLocks noChangeArrowheads="1"/>
            </p:cNvSpPr>
            <p:nvPr/>
          </p:nvSpPr>
          <p:spPr bwMode="auto">
            <a:xfrm>
              <a:off x="953" y="3744"/>
              <a:ext cx="720" cy="31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FF0000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</a:rPr>
                <a:t>2 dòng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Line 788"/>
            <p:cNvSpPr>
              <a:spLocks noChangeShapeType="1"/>
            </p:cNvSpPr>
            <p:nvPr/>
          </p:nvSpPr>
          <p:spPr bwMode="auto">
            <a:xfrm flipV="1">
              <a:off x="1673" y="3542"/>
              <a:ext cx="974" cy="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" name="Group 794"/>
          <p:cNvGrpSpPr/>
          <p:nvPr/>
        </p:nvGrpSpPr>
        <p:grpSpPr bwMode="auto">
          <a:xfrm>
            <a:off x="2200806" y="2283718"/>
            <a:ext cx="3594101" cy="369096"/>
            <a:chOff x="575" y="2805"/>
            <a:chExt cx="2264" cy="310"/>
          </a:xfrm>
          <a:solidFill>
            <a:srgbClr val="FDFEDA"/>
          </a:solidFill>
        </p:grpSpPr>
        <p:sp>
          <p:nvSpPr>
            <p:cNvPr id="39" name="Text Box 782"/>
            <p:cNvSpPr txBox="1">
              <a:spLocks noChangeArrowheads="1"/>
            </p:cNvSpPr>
            <p:nvPr/>
          </p:nvSpPr>
          <p:spPr bwMode="auto">
            <a:xfrm>
              <a:off x="575" y="2805"/>
              <a:ext cx="1201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  <a:endParaRPr lang="en-US" altLang="en-US">
                <a:solidFill>
                  <a:prstClr val="black"/>
                </a:solidFill>
                <a:latin typeface="Arial (Body)"/>
              </a:endParaRPr>
            </a:p>
          </p:txBody>
        </p:sp>
        <p:sp>
          <p:nvSpPr>
            <p:cNvPr id="40" name="Line 793"/>
            <p:cNvSpPr>
              <a:spLocks noChangeShapeType="1"/>
            </p:cNvSpPr>
            <p:nvPr/>
          </p:nvSpPr>
          <p:spPr bwMode="auto">
            <a:xfrm>
              <a:off x="1776" y="2928"/>
              <a:ext cx="1063" cy="32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41" name="Group 1034"/>
          <p:cNvGrpSpPr/>
          <p:nvPr/>
        </p:nvGrpSpPr>
        <p:grpSpPr bwMode="auto">
          <a:xfrm>
            <a:off x="2201291" y="1779662"/>
            <a:ext cx="3594102" cy="369096"/>
            <a:chOff x="571" y="1296"/>
            <a:chExt cx="2264" cy="310"/>
          </a:xfrm>
          <a:solidFill>
            <a:srgbClr val="FDFEDA"/>
          </a:solidFill>
        </p:grpSpPr>
        <p:sp>
          <p:nvSpPr>
            <p:cNvPr id="42" name="Text Box 1035"/>
            <p:cNvSpPr txBox="1">
              <a:spLocks noChangeArrowheads="1"/>
            </p:cNvSpPr>
            <p:nvPr/>
          </p:nvSpPr>
          <p:spPr bwMode="auto">
            <a:xfrm>
              <a:off x="571" y="1296"/>
              <a:ext cx="1205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  <a:endParaRPr lang="en-US" altLang="en-US">
                <a:solidFill>
                  <a:prstClr val="black"/>
                </a:solidFill>
                <a:latin typeface="Arial (Body)"/>
              </a:endParaRPr>
            </a:p>
          </p:txBody>
        </p:sp>
        <p:sp>
          <p:nvSpPr>
            <p:cNvPr id="43" name="Line 1036"/>
            <p:cNvSpPr>
              <a:spLocks noChangeShapeType="1"/>
            </p:cNvSpPr>
            <p:nvPr/>
          </p:nvSpPr>
          <p:spPr bwMode="auto">
            <a:xfrm>
              <a:off x="1779" y="1416"/>
              <a:ext cx="1056" cy="35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14" y="1211227"/>
            <a:ext cx="4172665" cy="2721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873051" y="1815246"/>
            <a:ext cx="2237444" cy="1853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092" y="2353267"/>
            <a:ext cx="2046619" cy="436970"/>
          </a:xfrm>
          <a:prstGeom prst="rect">
            <a:avLst/>
          </a:prstGeom>
          <a:noFill/>
        </p:spPr>
        <p:txBody>
          <a:bodyPr wrap="none" lIns="51431" tIns="25718" rIns="51431" bIns="25718">
            <a:prstTxWarp prst="textArchDown">
              <a:avLst/>
            </a:prstTxWarp>
            <a:spAutoFit/>
          </a:bodyPr>
          <a:lstStyle/>
          <a:p>
            <a:pPr algn="ctr" defTabSz="685800"/>
            <a:r>
              <a:rPr lang="en-US" sz="4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5" y="1473449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14555" y="123478"/>
            <a:ext cx="4147754" cy="1368078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122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914400">
                <a:defRPr/>
              </a:pPr>
              <a:r>
                <a:rPr lang="en-US" altLang="zh-CN" sz="6000" spc="225" dirty="0">
                  <a:solidFill>
                    <a:srgbClr val="FFFFFF"/>
                  </a:solidFill>
                  <a:latin typeface="Arial (Body)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6000" spc="225" dirty="0">
                <a:solidFill>
                  <a:srgbClr val="FFFFFF"/>
                </a:solidFill>
                <a:latin typeface="Arial (Body)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190760"/>
            <a:ext cx="9211855" cy="2951064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4579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" y="1441508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64386" y="1515454"/>
            <a:ext cx="78239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7901" y="1946333"/>
            <a:ext cx="8044659" cy="76943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dụng: 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        </a:t>
            </a:r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Anh em bốn biển cùng chung một  nhà</a:t>
            </a:r>
            <a:endParaRPr lang="vi-VN" sz="2200" b="1">
              <a:solidFill>
                <a:srgbClr val="002060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713"/>
    </mc:Choice>
    <mc:Fallback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320165" y="1276371"/>
            <a:ext cx="2736304" cy="280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30" y="2662717"/>
            <a:ext cx="2682875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 lIns="91434" tIns="45717" rIns="91434" bIns="45717"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8253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mấy li, gồm mấy đường kẻ ngang?</a:t>
            </a:r>
            <a:endParaRPr lang="en-US" altLang="en-US" sz="2400">
              <a:latin typeface="Arial (Body)"/>
            </a:endParaRPr>
          </a:p>
        </p:txBody>
      </p:sp>
      <p:sp>
        <p:nvSpPr>
          <p:cNvPr id="15" name="AutoShape 155"/>
          <p:cNvSpPr/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  <a:endParaRPr lang="en-US" altLang="en-US" b="1">
              <a:solidFill>
                <a:srgbClr val="C00000"/>
              </a:solidFill>
              <a:latin typeface="Arial (Body)"/>
            </a:endParaRPr>
          </a:p>
        </p:txBody>
      </p:sp>
      <p:grpSp>
        <p:nvGrpSpPr>
          <p:cNvPr id="19" name="Group 173"/>
          <p:cNvGrpSpPr/>
          <p:nvPr/>
        </p:nvGrpSpPr>
        <p:grpSpPr bwMode="auto">
          <a:xfrm>
            <a:off x="3203848" y="1885259"/>
            <a:ext cx="2468862" cy="646511"/>
            <a:chOff x="1604" y="885"/>
            <a:chExt cx="1396" cy="543"/>
          </a:xfrm>
        </p:grpSpPr>
        <p:sp>
          <p:nvSpPr>
            <p:cNvPr id="22" name="Line 157"/>
            <p:cNvSpPr>
              <a:spLocks noChangeShapeType="1"/>
            </p:cNvSpPr>
            <p:nvPr/>
          </p:nvSpPr>
          <p:spPr bwMode="auto">
            <a:xfrm>
              <a:off x="1752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23" name="Text Box 158"/>
            <p:cNvSpPr txBox="1">
              <a:spLocks noChangeArrowheads="1"/>
            </p:cNvSpPr>
            <p:nvPr/>
          </p:nvSpPr>
          <p:spPr bwMode="auto">
            <a:xfrm>
              <a:off x="1604" y="885"/>
              <a:ext cx="1315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4</a:t>
              </a:r>
              <a:endParaRPr lang="en-US" alt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24" name="Group 172"/>
          <p:cNvGrpSpPr/>
          <p:nvPr/>
        </p:nvGrpSpPr>
        <p:grpSpPr bwMode="auto">
          <a:xfrm>
            <a:off x="3230488" y="2754941"/>
            <a:ext cx="2530476" cy="369095"/>
            <a:chOff x="1344" y="2544"/>
            <a:chExt cx="1594" cy="310"/>
          </a:xfrm>
        </p:grpSpPr>
        <p:sp>
          <p:nvSpPr>
            <p:cNvPr id="2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2</a:t>
              </a:r>
              <a:endParaRPr lang="en-US" alt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26" name="Line 164"/>
            <p:cNvSpPr>
              <a:spLocks noChangeShapeType="1"/>
            </p:cNvSpPr>
            <p:nvPr/>
          </p:nvSpPr>
          <p:spPr bwMode="auto">
            <a:xfrm>
              <a:off x="1690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27" name="Group 174"/>
          <p:cNvGrpSpPr/>
          <p:nvPr/>
        </p:nvGrpSpPr>
        <p:grpSpPr bwMode="auto">
          <a:xfrm>
            <a:off x="3298304" y="1069874"/>
            <a:ext cx="2425701" cy="369095"/>
            <a:chOff x="1352" y="1536"/>
            <a:chExt cx="1528" cy="310"/>
          </a:xfrm>
        </p:grpSpPr>
        <p:sp>
          <p:nvSpPr>
            <p:cNvPr id="2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6</a:t>
              </a:r>
              <a:endParaRPr lang="en-US" alt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29" name="Line 165"/>
            <p:cNvSpPr>
              <a:spLocks noChangeShapeType="1"/>
            </p:cNvSpPr>
            <p:nvPr/>
          </p:nvSpPr>
          <p:spPr bwMode="auto">
            <a:xfrm>
              <a:off x="163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0" name="Group 171"/>
          <p:cNvGrpSpPr/>
          <p:nvPr/>
        </p:nvGrpSpPr>
        <p:grpSpPr bwMode="auto">
          <a:xfrm>
            <a:off x="3294212" y="1501922"/>
            <a:ext cx="2501325" cy="369095"/>
            <a:chOff x="1440" y="2448"/>
            <a:chExt cx="1483" cy="310"/>
          </a:xfrm>
        </p:grpSpPr>
        <p:sp>
          <p:nvSpPr>
            <p:cNvPr id="3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5</a:t>
              </a:r>
              <a:endParaRPr lang="en-US" alt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>
              <a:off x="1675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3" name="Group 170"/>
          <p:cNvGrpSpPr/>
          <p:nvPr/>
        </p:nvGrpSpPr>
        <p:grpSpPr bwMode="auto">
          <a:xfrm>
            <a:off x="3212579" y="2238426"/>
            <a:ext cx="2582864" cy="369095"/>
            <a:chOff x="1442" y="2677"/>
            <a:chExt cx="1627" cy="310"/>
          </a:xfrm>
        </p:grpSpPr>
        <p:sp>
          <p:nvSpPr>
            <p:cNvPr id="34" name="Text Box 160"/>
            <p:cNvSpPr txBox="1">
              <a:spLocks noChangeArrowheads="1"/>
            </p:cNvSpPr>
            <p:nvPr/>
          </p:nvSpPr>
          <p:spPr bwMode="auto">
            <a:xfrm>
              <a:off x="1442" y="2677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3</a:t>
              </a:r>
              <a:endParaRPr lang="en-US" alt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35" name="Line 167"/>
            <p:cNvSpPr>
              <a:spLocks noChangeShapeType="1"/>
            </p:cNvSpPr>
            <p:nvPr/>
          </p:nvSpPr>
          <p:spPr bwMode="auto">
            <a:xfrm>
              <a:off x="1821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6" name="Group 169"/>
          <p:cNvGrpSpPr/>
          <p:nvPr/>
        </p:nvGrpSpPr>
        <p:grpSpPr bwMode="auto">
          <a:xfrm>
            <a:off x="3298304" y="3214523"/>
            <a:ext cx="2497139" cy="369095"/>
            <a:chOff x="1356" y="2783"/>
            <a:chExt cx="1573" cy="310"/>
          </a:xfrm>
        </p:grpSpPr>
        <p:sp>
          <p:nvSpPr>
            <p:cNvPr id="37" name="Text Box 163"/>
            <p:cNvSpPr txBox="1">
              <a:spLocks noChangeArrowheads="1"/>
            </p:cNvSpPr>
            <p:nvPr/>
          </p:nvSpPr>
          <p:spPr bwMode="auto">
            <a:xfrm>
              <a:off x="1356" y="2783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1</a:t>
              </a:r>
              <a:endParaRPr lang="en-US" alt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38" name="Line 168"/>
            <p:cNvSpPr>
              <a:spLocks noChangeShapeType="1"/>
            </p:cNvSpPr>
            <p:nvPr/>
          </p:nvSpPr>
          <p:spPr bwMode="auto">
            <a:xfrm>
              <a:off x="1681" y="304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152"/>
          <p:cNvSpPr txBox="1">
            <a:spLocks noChangeArrowheads="1"/>
          </p:cNvSpPr>
          <p:nvPr/>
        </p:nvSpPr>
        <p:spPr bwMode="auto">
          <a:xfrm>
            <a:off x="772438" y="3818425"/>
            <a:ext cx="7832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tabLst>
                <a:tab pos="3832225" algn="l"/>
              </a:tabLs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5 li, gồm 6 đường kẻ ngang.</a:t>
            </a:r>
            <a:endParaRPr lang="en-US" altLang="en-US" sz="2400">
              <a:latin typeface="Arial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15" grpId="0" animBg="1"/>
      <p:bldP spid="15" grpId="1" animBg="1"/>
      <p:bldP spid="16" grpId="0"/>
      <p:bldP spid="16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 lIns="91434" tIns="45717" rIns="91434" bIns="45717"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sp>
        <p:nvSpPr>
          <p:cNvPr id="15" name="AutoShape 155"/>
          <p:cNvSpPr/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  <a:endParaRPr lang="en-US" altLang="en-US" b="1">
              <a:solidFill>
                <a:srgbClr val="C00000"/>
              </a:solidFill>
              <a:latin typeface="Arial (Body)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 lIns="91434" tIns="45717" rIns="91434" bIns="45717"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938987"/>
            <a:ext cx="3219276" cy="26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41" y="938985"/>
            <a:ext cx="2226999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0"/>
          <p:cNvSpPr/>
          <p:nvPr/>
        </p:nvSpPr>
        <p:spPr bwMode="auto">
          <a:xfrm>
            <a:off x="1638300" y="1002091"/>
            <a:ext cx="2039541" cy="2536031"/>
          </a:xfrm>
          <a:custGeom>
            <a:avLst/>
            <a:gdLst>
              <a:gd name="T0" fmla="*/ 2147483647 w 1655"/>
              <a:gd name="T1" fmla="*/ 2147483647 h 2130"/>
              <a:gd name="T2" fmla="*/ 2147483647 w 1655"/>
              <a:gd name="T3" fmla="*/ 2147483647 h 2130"/>
              <a:gd name="T4" fmla="*/ 2147483647 w 1655"/>
              <a:gd name="T5" fmla="*/ 2147483647 h 2130"/>
              <a:gd name="T6" fmla="*/ 2147483647 w 1655"/>
              <a:gd name="T7" fmla="*/ 2147483647 h 2130"/>
              <a:gd name="T8" fmla="*/ 2147483647 w 1655"/>
              <a:gd name="T9" fmla="*/ 2147483647 h 2130"/>
              <a:gd name="T10" fmla="*/ 2147483647 w 1655"/>
              <a:gd name="T11" fmla="*/ 2147483647 h 2130"/>
              <a:gd name="T12" fmla="*/ 2147483647 w 1655"/>
              <a:gd name="T13" fmla="*/ 2147483647 h 2130"/>
              <a:gd name="T14" fmla="*/ 2147483647 w 1655"/>
              <a:gd name="T15" fmla="*/ 2147483647 h 2130"/>
              <a:gd name="T16" fmla="*/ 2147483647 w 1655"/>
              <a:gd name="T17" fmla="*/ 2147483647 h 2130"/>
              <a:gd name="T18" fmla="*/ 2147483647 w 1655"/>
              <a:gd name="T19" fmla="*/ 2147483647 h 2130"/>
              <a:gd name="T20" fmla="*/ 2147483647 w 1655"/>
              <a:gd name="T21" fmla="*/ 2147483647 h 2130"/>
              <a:gd name="T22" fmla="*/ 2147483647 w 1655"/>
              <a:gd name="T23" fmla="*/ 2147483647 h 2130"/>
              <a:gd name="T24" fmla="*/ 2147483647 w 1655"/>
              <a:gd name="T25" fmla="*/ 2147483647 h 2130"/>
              <a:gd name="T26" fmla="*/ 2147483647 w 1655"/>
              <a:gd name="T27" fmla="*/ 2147483647 h 2130"/>
              <a:gd name="T28" fmla="*/ 2147483647 w 1655"/>
              <a:gd name="T29" fmla="*/ 2147483647 h 2130"/>
              <a:gd name="T30" fmla="*/ 2147483647 w 1655"/>
              <a:gd name="T31" fmla="*/ 2147483647 h 2130"/>
              <a:gd name="T32" fmla="*/ 2147483647 w 1655"/>
              <a:gd name="T33" fmla="*/ 2147483647 h 2130"/>
              <a:gd name="T34" fmla="*/ 2147483647 w 1655"/>
              <a:gd name="T35" fmla="*/ 2147483647 h 2130"/>
              <a:gd name="T36" fmla="*/ 2147483647 w 1655"/>
              <a:gd name="T37" fmla="*/ 2147483647 h 2130"/>
              <a:gd name="T38" fmla="*/ 2147483647 w 1655"/>
              <a:gd name="T39" fmla="*/ 2147483647 h 2130"/>
              <a:gd name="T40" fmla="*/ 2147483647 w 1655"/>
              <a:gd name="T41" fmla="*/ 2147483647 h 2130"/>
              <a:gd name="T42" fmla="*/ 2147483647 w 1655"/>
              <a:gd name="T43" fmla="*/ 2147483647 h 2130"/>
              <a:gd name="T44" fmla="*/ 2147483647 w 1655"/>
              <a:gd name="T45" fmla="*/ 2147483647 h 2130"/>
              <a:gd name="T46" fmla="*/ 2147483647 w 1655"/>
              <a:gd name="T47" fmla="*/ 2147483647 h 2130"/>
              <a:gd name="T48" fmla="*/ 2147483647 w 1655"/>
              <a:gd name="T49" fmla="*/ 2147483647 h 2130"/>
              <a:gd name="T50" fmla="*/ 2147483647 w 1655"/>
              <a:gd name="T51" fmla="*/ 2147483647 h 2130"/>
              <a:gd name="T52" fmla="*/ 2147483647 w 1655"/>
              <a:gd name="T53" fmla="*/ 2147483647 h 2130"/>
              <a:gd name="T54" fmla="*/ 2147483647 w 1655"/>
              <a:gd name="T55" fmla="*/ 2147483647 h 2130"/>
              <a:gd name="T56" fmla="*/ 2147483647 w 1655"/>
              <a:gd name="T57" fmla="*/ 2147483647 h 2130"/>
              <a:gd name="T58" fmla="*/ 2147483647 w 1655"/>
              <a:gd name="T59" fmla="*/ 2147483647 h 2130"/>
              <a:gd name="T60" fmla="*/ 2147483647 w 1655"/>
              <a:gd name="T61" fmla="*/ 2147483647 h 2130"/>
              <a:gd name="T62" fmla="*/ 2147483647 w 1655"/>
              <a:gd name="T63" fmla="*/ 2147483647 h 2130"/>
              <a:gd name="T64" fmla="*/ 2147483647 w 1655"/>
              <a:gd name="T65" fmla="*/ 2147483647 h 2130"/>
              <a:gd name="T66" fmla="*/ 2147483647 w 1655"/>
              <a:gd name="T67" fmla="*/ 2147483647 h 2130"/>
              <a:gd name="T68" fmla="*/ 2147483647 w 1655"/>
              <a:gd name="T69" fmla="*/ 2147483647 h 213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55"/>
              <a:gd name="T106" fmla="*/ 0 h 2130"/>
              <a:gd name="T107" fmla="*/ 1655 w 1655"/>
              <a:gd name="T108" fmla="*/ 2130 h 213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55" h="2130">
                <a:moveTo>
                  <a:pt x="851" y="5"/>
                </a:moveTo>
                <a:cubicBezTo>
                  <a:pt x="817" y="5"/>
                  <a:pt x="783" y="6"/>
                  <a:pt x="739" y="13"/>
                </a:cubicBezTo>
                <a:cubicBezTo>
                  <a:pt x="695" y="20"/>
                  <a:pt x="635" y="28"/>
                  <a:pt x="587" y="45"/>
                </a:cubicBezTo>
                <a:cubicBezTo>
                  <a:pt x="539" y="62"/>
                  <a:pt x="492" y="90"/>
                  <a:pt x="451" y="117"/>
                </a:cubicBezTo>
                <a:cubicBezTo>
                  <a:pt x="410" y="144"/>
                  <a:pt x="374" y="172"/>
                  <a:pt x="339" y="205"/>
                </a:cubicBezTo>
                <a:cubicBezTo>
                  <a:pt x="304" y="238"/>
                  <a:pt x="274" y="278"/>
                  <a:pt x="243" y="317"/>
                </a:cubicBezTo>
                <a:cubicBezTo>
                  <a:pt x="212" y="356"/>
                  <a:pt x="184" y="385"/>
                  <a:pt x="155" y="437"/>
                </a:cubicBezTo>
                <a:cubicBezTo>
                  <a:pt x="126" y="489"/>
                  <a:pt x="91" y="564"/>
                  <a:pt x="67" y="629"/>
                </a:cubicBezTo>
                <a:cubicBezTo>
                  <a:pt x="43" y="694"/>
                  <a:pt x="22" y="758"/>
                  <a:pt x="11" y="829"/>
                </a:cubicBezTo>
                <a:cubicBezTo>
                  <a:pt x="0" y="900"/>
                  <a:pt x="3" y="985"/>
                  <a:pt x="3" y="1053"/>
                </a:cubicBezTo>
                <a:cubicBezTo>
                  <a:pt x="3" y="1121"/>
                  <a:pt x="4" y="1172"/>
                  <a:pt x="11" y="1237"/>
                </a:cubicBezTo>
                <a:cubicBezTo>
                  <a:pt x="18" y="1302"/>
                  <a:pt x="22" y="1374"/>
                  <a:pt x="43" y="1445"/>
                </a:cubicBezTo>
                <a:cubicBezTo>
                  <a:pt x="64" y="1516"/>
                  <a:pt x="103" y="1598"/>
                  <a:pt x="139" y="1661"/>
                </a:cubicBezTo>
                <a:cubicBezTo>
                  <a:pt x="175" y="1724"/>
                  <a:pt x="207" y="1764"/>
                  <a:pt x="259" y="1821"/>
                </a:cubicBezTo>
                <a:cubicBezTo>
                  <a:pt x="311" y="1878"/>
                  <a:pt x="372" y="1956"/>
                  <a:pt x="451" y="2005"/>
                </a:cubicBezTo>
                <a:cubicBezTo>
                  <a:pt x="530" y="2054"/>
                  <a:pt x="632" y="2104"/>
                  <a:pt x="731" y="2117"/>
                </a:cubicBezTo>
                <a:cubicBezTo>
                  <a:pt x="830" y="2130"/>
                  <a:pt x="940" y="2126"/>
                  <a:pt x="1043" y="2085"/>
                </a:cubicBezTo>
                <a:cubicBezTo>
                  <a:pt x="1146" y="2044"/>
                  <a:pt x="1266" y="1952"/>
                  <a:pt x="1347" y="1869"/>
                </a:cubicBezTo>
                <a:cubicBezTo>
                  <a:pt x="1428" y="1786"/>
                  <a:pt x="1486" y="1685"/>
                  <a:pt x="1531" y="1589"/>
                </a:cubicBezTo>
                <a:cubicBezTo>
                  <a:pt x="1576" y="1493"/>
                  <a:pt x="1599" y="1394"/>
                  <a:pt x="1619" y="1293"/>
                </a:cubicBezTo>
                <a:cubicBezTo>
                  <a:pt x="1639" y="1192"/>
                  <a:pt x="1655" y="1093"/>
                  <a:pt x="1651" y="981"/>
                </a:cubicBezTo>
                <a:cubicBezTo>
                  <a:pt x="1647" y="869"/>
                  <a:pt x="1626" y="732"/>
                  <a:pt x="1595" y="621"/>
                </a:cubicBezTo>
                <a:cubicBezTo>
                  <a:pt x="1564" y="510"/>
                  <a:pt x="1524" y="406"/>
                  <a:pt x="1467" y="317"/>
                </a:cubicBezTo>
                <a:cubicBezTo>
                  <a:pt x="1410" y="228"/>
                  <a:pt x="1318" y="137"/>
                  <a:pt x="1251" y="85"/>
                </a:cubicBezTo>
                <a:cubicBezTo>
                  <a:pt x="1184" y="33"/>
                  <a:pt x="1135" y="10"/>
                  <a:pt x="1067" y="5"/>
                </a:cubicBezTo>
                <a:cubicBezTo>
                  <a:pt x="999" y="0"/>
                  <a:pt x="899" y="30"/>
                  <a:pt x="843" y="53"/>
                </a:cubicBezTo>
                <a:cubicBezTo>
                  <a:pt x="787" y="76"/>
                  <a:pt x="762" y="105"/>
                  <a:pt x="731" y="141"/>
                </a:cubicBezTo>
                <a:cubicBezTo>
                  <a:pt x="700" y="177"/>
                  <a:pt x="678" y="226"/>
                  <a:pt x="659" y="269"/>
                </a:cubicBezTo>
                <a:cubicBezTo>
                  <a:pt x="640" y="312"/>
                  <a:pt x="626" y="348"/>
                  <a:pt x="619" y="397"/>
                </a:cubicBezTo>
                <a:cubicBezTo>
                  <a:pt x="612" y="446"/>
                  <a:pt x="604" y="512"/>
                  <a:pt x="619" y="565"/>
                </a:cubicBezTo>
                <a:cubicBezTo>
                  <a:pt x="634" y="618"/>
                  <a:pt x="666" y="677"/>
                  <a:pt x="707" y="717"/>
                </a:cubicBezTo>
                <a:cubicBezTo>
                  <a:pt x="748" y="757"/>
                  <a:pt x="811" y="792"/>
                  <a:pt x="867" y="805"/>
                </a:cubicBezTo>
                <a:cubicBezTo>
                  <a:pt x="923" y="818"/>
                  <a:pt x="988" y="814"/>
                  <a:pt x="1043" y="797"/>
                </a:cubicBezTo>
                <a:cubicBezTo>
                  <a:pt x="1098" y="780"/>
                  <a:pt x="1162" y="734"/>
                  <a:pt x="1195" y="701"/>
                </a:cubicBezTo>
                <a:cubicBezTo>
                  <a:pt x="1228" y="668"/>
                  <a:pt x="1235" y="632"/>
                  <a:pt x="1243" y="59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822436" y="3972366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latin typeface="Arial (Body)"/>
              </a:rPr>
              <a:t>Nét 1 của chữ hoa A hoa kiểu 2 giống chữ hoa O</a:t>
            </a:r>
            <a:endParaRPr lang="en-US" altLang="en-US" sz="2400" b="1">
              <a:latin typeface="Arial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17 -0.00208 L 0.35417 -0.002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21" grpId="0" animBg="1"/>
      <p:bldP spid="21" grpId="1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9" name="Rectangle 177"/>
          <p:cNvSpPr>
            <a:spLocks noChangeArrowheads="1"/>
          </p:cNvSpPr>
          <p:nvPr/>
        </p:nvSpPr>
        <p:spPr bwMode="auto">
          <a:xfrm>
            <a:off x="8610600" y="3178323"/>
            <a:ext cx="123431" cy="5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1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7574"/>
            <a:ext cx="2823483" cy="26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235224"/>
            <a:ext cx="2859484" cy="23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160"/>
          <p:cNvSpPr/>
          <p:nvPr/>
        </p:nvSpPr>
        <p:spPr bwMode="auto">
          <a:xfrm>
            <a:off x="3347864" y="1444773"/>
            <a:ext cx="678870" cy="2114550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40417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467543" y="987090"/>
            <a:ext cx="2232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C00000"/>
                </a:solidFill>
                <a:latin typeface="Arial (Body)"/>
              </a:rPr>
              <a:t>Cách viết: </a:t>
            </a:r>
            <a:endParaRPr lang="en-US" altLang="en-US" sz="2400" b="1" i="1">
              <a:solidFill>
                <a:srgbClr val="C00000"/>
              </a:solidFill>
              <a:latin typeface="Arial (Body)"/>
            </a:endParaRPr>
          </a:p>
        </p:txBody>
      </p:sp>
      <p:grpSp>
        <p:nvGrpSpPr>
          <p:cNvPr id="24" name="Group 136"/>
          <p:cNvGrpSpPr/>
          <p:nvPr/>
        </p:nvGrpSpPr>
        <p:grpSpPr bwMode="auto">
          <a:xfrm>
            <a:off x="2266950" y="1345335"/>
            <a:ext cx="2571750" cy="465536"/>
            <a:chOff x="1020" y="1776"/>
            <a:chExt cx="1620" cy="391"/>
          </a:xfrm>
        </p:grpSpPr>
        <p:sp>
          <p:nvSpPr>
            <p:cNvPr id="25" name="Text Box 137"/>
            <p:cNvSpPr txBox="1">
              <a:spLocks noChangeArrowheads="1"/>
            </p:cNvSpPr>
            <p:nvPr/>
          </p:nvSpPr>
          <p:spPr bwMode="auto">
            <a:xfrm>
              <a:off x="1020" y="1831"/>
              <a:ext cx="15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chemeClr val="bg2">
                      <a:lumMod val="10000"/>
                    </a:schemeClr>
                  </a:solidFill>
                  <a:latin typeface="Arial (Body)"/>
                </a:rPr>
                <a:t>Đường kẻ ngang 6</a:t>
              </a:r>
              <a:endParaRPr lang="en-US" altLang="en-US" sz="2000">
                <a:solidFill>
                  <a:schemeClr val="bg2">
                    <a:lumMod val="10000"/>
                  </a:schemeClr>
                </a:solidFill>
                <a:latin typeface="Arial (Body)"/>
              </a:endParaRPr>
            </a:p>
          </p:txBody>
        </p:sp>
        <p:sp>
          <p:nvSpPr>
            <p:cNvPr id="26" name="Line 138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7" name="Oval 175"/>
          <p:cNvSpPr>
            <a:spLocks noChangeArrowheads="1"/>
          </p:cNvSpPr>
          <p:nvPr/>
        </p:nvSpPr>
        <p:spPr bwMode="auto">
          <a:xfrm>
            <a:off x="5314950" y="2778840"/>
            <a:ext cx="189376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" name="Picture 1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097678"/>
            <a:ext cx="32194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178"/>
          <p:cNvSpPr>
            <a:spLocks noChangeArrowheads="1"/>
          </p:cNvSpPr>
          <p:nvPr/>
        </p:nvSpPr>
        <p:spPr bwMode="auto">
          <a:xfrm>
            <a:off x="6248404" y="1335804"/>
            <a:ext cx="98634" cy="89297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" name="Picture 17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07203"/>
            <a:ext cx="568129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865 C -0.01146 0.00803 -0.01684 0.00803 -0.02396 0.01051 C -0.03125 0.01298 -0.04149 0.0173 -0.04931 0.02348 C -0.05712 0.02966 -0.06406 0.03769 -0.07083 0.04758 C -0.0776 0.05746 -0.08385 0.06889 -0.0901 0.0828 C -0.09618 0.0967 -0.10347 0.11307 -0.10799 0.13099 C -0.11267 0.1486 -0.1158 0.16991 -0.11771 0.18999 C -0.11944 0.21038 -0.11997 0.2317 -0.11892 0.25116 C -0.11771 0.27093 -0.11458 0.28978 -0.11042 0.30862 C -0.10642 0.32747 -0.1026 0.34631 -0.09479 0.36423 C -0.08698 0.38215 -0.07691 0.40192 -0.06372 0.41613 C -0.05052 0.43003 -0.03229 0.44671 -0.01563 0.44949 C 0.00104 0.45196 0.02049 0.4427 0.03594 0.43096 C 0.05139 0.41891 0.0658 0.4013 0.07674 0.37906 C 0.08767 0.35681 0.0967 0.32808 0.10191 0.2975 C 0.10729 0.26692 0.10851 0.22428 0.10799 0.19555 C 0.10747 0.16713 0.10434 0.14921 0.09965 0.12728 C 0.09479 0.10504 0.08628 0.08094 0.07917 0.06426 C 0.07205 0.04758 0.06233 0.03522 0.05642 0.02719 C 0.05035 0.01916 0.04757 0.01916 0.04323 0.01607 C 0.03889 0.01298 0.03576 0.00958 0.03003 0.00865 C 0.02413 0.00773 0.01597 0.00649 0.00833 0.01051 C 0.00069 0.01452 -0.00972 0.02472 -0.01563 0.03275 C -0.02153 0.04078 -0.02344 0.04912 -0.02639 0.0587 C -0.02951 0.06828 -0.03316 0.07662 -0.03368 0.09021 C -0.03403 0.1038 -0.03299 0.12728 -0.02882 0.14026 C -0.02465 0.15292 -0.0158 0.16034 -0.00851 0.16621 C -0.00104 0.17177 0.00642 0.17733 0.01562 0.17516 C 0.02465 0.17331 0.04028 0.16034 0.0467 0.15323 C 0.0533 0.14582 0.05347 0.13933 0.05399 0.13284 " pathEditMode="relative" rAng="0" ptsTypes="aaaaaaaaaaaaaaaaaaaaaaaaaaaaaA">
                                      <p:cBhvr>
                                        <p:cTn id="24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2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5 0.12408 L 0.13195 -0.0092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22 0.00649 C 0.10122 0.07106 0.10122 0.13624 0.10122 0.18165 C 0.10122 0.22706 0.10122 0.24807 0.10122 0.27927 C 0.10122 0.31078 0.10052 0.34786 0.10122 0.36979 C 0.10191 0.39172 0.10139 0.39821 0.10556 0.41026 C 0.10972 0.42231 0.1184 0.43528 0.12569 0.44177 C 0.13299 0.44826 0.13941 0.45073 0.14878 0.44918 C 0.15816 0.44733 0.1717 0.44702 0.18194 0.4325 C 0.19219 0.41798 0.20573 0.37411 0.21094 0.36237 " pathEditMode="relative" rAng="0" ptsTypes="aaaaaaaaA">
                                      <p:cBhvr>
                                        <p:cTn id="30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2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</p:bldLst>
  </p:timing>
</p:sld>
</file>

<file path=ppt/tags/tag1.xml><?xml version="1.0" encoding="utf-8"?>
<p:tagLst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1881</Words>
  <Application>WPS Slides</Application>
  <PresentationFormat>On-screen Show (16:9)</PresentationFormat>
  <Paragraphs>147</Paragraphs>
  <Slides>16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16</vt:i4>
      </vt:variant>
    </vt:vector>
  </HeadingPairs>
  <TitlesOfParts>
    <vt:vector size="40" baseType="lpstr">
      <vt:lpstr>Arial</vt:lpstr>
      <vt:lpstr>SimSun</vt:lpstr>
      <vt:lpstr>Wingdings</vt:lpstr>
      <vt:lpstr>Microsoft YaHei</vt:lpstr>
      <vt:lpstr>Calibri Light</vt:lpstr>
      <vt:lpstr>等线</vt:lpstr>
      <vt:lpstr>等线</vt:lpstr>
      <vt:lpstr>汉仪小麦体简</vt:lpstr>
      <vt:lpstr>UTM Avo</vt:lpstr>
      <vt:lpstr>Segoe Print</vt:lpstr>
      <vt:lpstr>Times New Roman</vt:lpstr>
      <vt:lpstr>Times New Roman</vt:lpstr>
      <vt:lpstr>Arial (Body)</vt:lpstr>
      <vt:lpstr>Arial Rounded MT Bold</vt:lpstr>
      <vt:lpstr>HP001 4 hàng</vt:lpstr>
      <vt:lpstr>Arial Unicode MS</vt:lpstr>
      <vt:lpstr>Calibri</vt:lpstr>
      <vt:lpstr>自定义设计方案</vt:lpstr>
      <vt:lpstr>4_自定义设计方案</vt:lpstr>
      <vt:lpstr>3_自定义设计方案</vt:lpstr>
      <vt:lpstr>NỀN 5</vt:lpstr>
      <vt:lpstr>7_Office Theme</vt:lpstr>
      <vt:lpstr>4_Office Theme</vt:lpstr>
      <vt:lpstr>8_Office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Phạm Thảo</cp:lastModifiedBy>
  <cp:revision>957</cp:revision>
  <dcterms:created xsi:type="dcterms:W3CDTF">2015-04-15T03:07:00Z</dcterms:created>
  <dcterms:modified xsi:type="dcterms:W3CDTF">2025-04-27T12:20:21Z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EAB41A4549194C1F9BBE88DB6936D5F5_13</vt:lpwstr>
  </property>
</Properties>
</file>