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</p:sldMasterIdLst>
  <p:notesMasterIdLst>
    <p:notesMasterId r:id="rId16"/>
  </p:notesMasterIdLst>
  <p:sldIdLst>
    <p:sldId id="474" r:id="rId7"/>
    <p:sldId id="541" r:id="rId8"/>
    <p:sldId id="320" r:id="rId9"/>
    <p:sldId id="266" r:id="rId10"/>
    <p:sldId id="579" r:id="rId11"/>
    <p:sldId id="581" r:id="rId12"/>
    <p:sldId id="583" r:id="rId13"/>
    <p:sldId id="565" r:id="rId14"/>
    <p:sldId id="56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40" d="100"/>
          <a:sy n="40" d="100"/>
        </p:scale>
        <p:origin x="8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8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2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2" y="304801"/>
            <a:ext cx="7091363" cy="279390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951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108804"/>
            <a:ext cx="7091363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558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53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2"/>
            <a:ext cx="6400803" cy="2486025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3" cy="9144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919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2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032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2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2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537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015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49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5" y="533400"/>
            <a:ext cx="6858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051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1"/>
              </a:spcBef>
              <a:buNone/>
              <a:defRPr sz="1051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178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93811" y="533400"/>
            <a:ext cx="6858003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sz="1351">
              <a:solidFill>
                <a:prstClr val="white"/>
              </a:solidFill>
              <a:sym typeface="Arial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3" y="647700"/>
            <a:ext cx="6629401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1"/>
              </a:spcBef>
              <a:buNone/>
              <a:defRPr sz="1051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332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97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1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1" y="304801"/>
            <a:ext cx="750281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152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214866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4" y="304800"/>
            <a:ext cx="9372601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4" y="1600200"/>
            <a:ext cx="937260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8" y="6505079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377"/>
            <a:fld id="{9D3B9702-7FBF-4720-8670-571C5E7EEDDE}" type="datetime1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914377"/>
              <a:t>4/29/2025</a:t>
            </a:fld>
            <a:endParaRPr lang="en-US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62" y="6505079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377"/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7" y="6280300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>
                <a:solidFill>
                  <a:srgbClr val="AB3C19"/>
                </a:solidFill>
              </a:defRPr>
            </a:lvl1pPr>
          </a:lstStyle>
          <a:p>
            <a:pPr defTabSz="914377"/>
            <a:fld id="{8FDBFFB2-86D9-4B8F-A59A-553A60B94BBE}" type="slidenum">
              <a:rPr lang="en-US" smtClean="0">
                <a:cs typeface="Arial"/>
                <a:sym typeface="Arial"/>
              </a:rPr>
              <a:pPr defTabSz="914377"/>
              <a:t>‹#›</a:t>
            </a:fld>
            <a:endParaRPr 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7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30" indent="-171442" algn="l" defTabSz="685766" rtl="0" eaLnBrk="1" latinLnBrk="0" hangingPunct="1">
        <a:lnSpc>
          <a:spcPct val="90000"/>
        </a:lnSpc>
        <a:spcBef>
          <a:spcPts val="1351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49" indent="-171442" algn="l" defTabSz="685766" rtl="0" eaLnBrk="1" latinLnBrk="0" hangingPunct="1">
        <a:lnSpc>
          <a:spcPct val="90000"/>
        </a:lnSpc>
        <a:spcBef>
          <a:spcPts val="751"/>
        </a:spcBef>
        <a:buSzPct val="80000"/>
        <a:buFont typeface="Wingdings" panose="05000000000000000000" pitchFamily="2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785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1165802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405821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1645838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1885857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2125874" indent="-171442" algn="l" defTabSz="685766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=""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=""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=""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=""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=""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=""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=""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=""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=""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=""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=""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=""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=""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=""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=""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=""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=""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=""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=""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=""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=""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Bây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sắp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Con </a:t>
            </a:r>
            <a:r>
              <a:rPr lang="en-US" sz="3200" b="1" dirty="0" err="1">
                <a:solidFill>
                  <a:prstClr val="black"/>
                </a:solidFill>
              </a:rPr>
              <a:t>viết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thư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gửi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r>
              <a:rPr lang="en-US" sz="3200" b="1" dirty="0">
                <a:solidFill>
                  <a:prstClr val="black"/>
                </a:solidFill>
              </a:rPr>
              <a:t>…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Tết</a:t>
            </a:r>
            <a:r>
              <a:rPr lang="en-US" sz="3200" b="1" dirty="0">
                <a:solidFill>
                  <a:prstClr val="black"/>
                </a:solidFill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</a:rPr>
              <a:t>muốn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gửi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Cái</a:t>
            </a:r>
            <a:r>
              <a:rPr lang="en-US" sz="3200" b="1" dirty="0">
                <a:solidFill>
                  <a:prstClr val="black"/>
                </a:solidFill>
              </a:rPr>
              <a:t> bánh </a:t>
            </a:r>
            <a:r>
              <a:rPr lang="en-US" sz="3200" b="1" dirty="0" err="1">
                <a:solidFill>
                  <a:prstClr val="black"/>
                </a:solidFill>
              </a:rPr>
              <a:t>chưng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vui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Nhưng</a:t>
            </a:r>
            <a:r>
              <a:rPr lang="en-US" sz="3200" b="1" dirty="0">
                <a:solidFill>
                  <a:prstClr val="black"/>
                </a:solidFill>
              </a:rPr>
              <a:t> bánh </a:t>
            </a:r>
            <a:r>
              <a:rPr lang="en-US" sz="3200" b="1" dirty="0" err="1">
                <a:solidFill>
                  <a:prstClr val="black"/>
                </a:solidFill>
              </a:rPr>
              <a:t>thì</a:t>
            </a:r>
            <a:r>
              <a:rPr lang="en-US" sz="3200" b="1" dirty="0">
                <a:solidFill>
                  <a:prstClr val="black"/>
                </a:solidFill>
              </a:rPr>
              <a:t> to </a:t>
            </a:r>
            <a:r>
              <a:rPr lang="en-US" sz="3200" b="1" dirty="0" err="1">
                <a:solidFill>
                  <a:prstClr val="black"/>
                </a:solidFill>
              </a:rPr>
              <a:t>quá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Mà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hòm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thư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thôi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Gửi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hoa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héo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Đường</a:t>
            </a:r>
            <a:r>
              <a:rPr lang="en-US" sz="3200" b="1" dirty="0">
                <a:solidFill>
                  <a:prstClr val="black"/>
                </a:solidFill>
              </a:rPr>
              <a:t> ra </a:t>
            </a:r>
            <a:r>
              <a:rPr lang="en-US" sz="3200" b="1" dirty="0" err="1">
                <a:solidFill>
                  <a:prstClr val="black"/>
                </a:solidFill>
              </a:rPr>
              <a:t>đảo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xôi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Con </a:t>
            </a:r>
            <a:r>
              <a:rPr lang="en-US" sz="3200" b="1" dirty="0" err="1">
                <a:solidFill>
                  <a:prstClr val="black"/>
                </a:solidFill>
              </a:rPr>
              <a:t>viết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thư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gửi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vậy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Hẳn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bằng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lòng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thôi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Ngoài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ấy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chắc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nhiều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gió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Đảo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có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che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Ngoài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ấy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chắc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nhiều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sóng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lúc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cũng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nghe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Bà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bảo</a:t>
            </a:r>
            <a:r>
              <a:rPr lang="en-US" sz="3200" b="1" dirty="0">
                <a:solidFill>
                  <a:prstClr val="black"/>
                </a:solidFill>
              </a:rPr>
              <a:t>: </a:t>
            </a:r>
            <a:r>
              <a:rPr lang="en-US" sz="3200" b="1" dirty="0" err="1">
                <a:solidFill>
                  <a:prstClr val="black"/>
                </a:solidFill>
              </a:rPr>
              <a:t>hàng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rào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biển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đấy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ơi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Cùng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chú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bố</a:t>
            </a:r>
            <a:endParaRPr lang="en-US" sz="3200" b="1" dirty="0">
              <a:solidFill>
                <a:prstClr val="black"/>
              </a:solidFill>
            </a:endParaRPr>
          </a:p>
          <a:p>
            <a:r>
              <a:rPr lang="en-US" sz="3200" b="1" dirty="0" err="1">
                <a:solidFill>
                  <a:prstClr val="black"/>
                </a:solidFill>
              </a:rPr>
              <a:t>Giữ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đảo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giữ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trời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prstClr val="black"/>
                </a:solidFill>
              </a:rPr>
              <a:t>Xuân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Quỳnh</a:t>
            </a:r>
            <a:endParaRPr lang="vi-VN" sz="2800" b="1" i="1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1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2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3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4</a:t>
            </a:r>
            <a:endParaRPr lang="vi-VN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5047" y="1122999"/>
            <a:ext cx="7876223" cy="26174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290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N4 </a:t>
            </a:r>
          </a:p>
          <a:p>
            <a:pPr defTabSz="685290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Tìm và giải nghĩa từ khó hiểu</a:t>
            </a:r>
          </a:p>
          <a:p>
            <a:pPr defTabSz="685290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Tìm và luyện đọc từ khó phát </a:t>
            </a: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âm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1844" y="3740470"/>
            <a:ext cx="3429000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18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TỪ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NGỮ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FBAFD8F-2D58-4578-A5E7-5FE8624506E9}"/>
              </a:ext>
            </a:extLst>
          </p:cNvPr>
          <p:cNvCxnSpPr/>
          <p:nvPr/>
        </p:nvCxnSpPr>
        <p:spPr>
          <a:xfrm flipH="1">
            <a:off x="4986177" y="114342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E12F9AA-2A00-4A70-8724-0F54598891DA}"/>
              </a:ext>
            </a:extLst>
          </p:cNvPr>
          <p:cNvCxnSpPr/>
          <p:nvPr/>
        </p:nvCxnSpPr>
        <p:spPr>
          <a:xfrm flipH="1">
            <a:off x="5433217" y="163435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FF05DAA-7E8A-43F8-8A6B-63E82DA64ECF}"/>
              </a:ext>
            </a:extLst>
          </p:cNvPr>
          <p:cNvCxnSpPr/>
          <p:nvPr/>
        </p:nvCxnSpPr>
        <p:spPr>
          <a:xfrm flipH="1">
            <a:off x="5329522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5262E2B-B459-40AA-A9A3-E9CA36646599}"/>
              </a:ext>
            </a:extLst>
          </p:cNvPr>
          <p:cNvCxnSpPr/>
          <p:nvPr/>
        </p:nvCxnSpPr>
        <p:spPr>
          <a:xfrm flipH="1">
            <a:off x="5804001" y="286347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47BCC49-BC6A-4EF0-806D-A2D30F7C7914}"/>
              </a:ext>
            </a:extLst>
          </p:cNvPr>
          <p:cNvCxnSpPr/>
          <p:nvPr/>
        </p:nvCxnSpPr>
        <p:spPr>
          <a:xfrm flipH="1">
            <a:off x="5804000" y="3335234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827C3C4-35F5-4C64-890C-18F274FD47A0}"/>
              </a:ext>
            </a:extLst>
          </p:cNvPr>
          <p:cNvCxnSpPr/>
          <p:nvPr/>
        </p:nvCxnSpPr>
        <p:spPr>
          <a:xfrm flipH="1">
            <a:off x="5616097" y="38206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847EE88-207D-4D23-A998-366D2747291B}"/>
              </a:ext>
            </a:extLst>
          </p:cNvPr>
          <p:cNvCxnSpPr/>
          <p:nvPr/>
        </p:nvCxnSpPr>
        <p:spPr>
          <a:xfrm flipH="1">
            <a:off x="4986177" y="4516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D70BE8B-E05A-4E70-AE8C-1BE03D98C94A}"/>
              </a:ext>
            </a:extLst>
          </p:cNvPr>
          <p:cNvCxnSpPr/>
          <p:nvPr/>
        </p:nvCxnSpPr>
        <p:spPr>
          <a:xfrm flipH="1">
            <a:off x="5329522" y="50424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0F88C55-817C-4A8B-B1B9-65EA3C9D3964}"/>
              </a:ext>
            </a:extLst>
          </p:cNvPr>
          <p:cNvCxnSpPr/>
          <p:nvPr/>
        </p:nvCxnSpPr>
        <p:spPr>
          <a:xfrm flipH="1">
            <a:off x="5329522" y="553955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F342A6D-7D40-4AE5-9DAE-82FDB992A01D}"/>
              </a:ext>
            </a:extLst>
          </p:cNvPr>
          <p:cNvCxnSpPr/>
          <p:nvPr/>
        </p:nvCxnSpPr>
        <p:spPr>
          <a:xfrm flipH="1">
            <a:off x="5697682" y="601013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1403091C-75C9-4CDD-AC24-FEF2B46518F0}"/>
              </a:ext>
            </a:extLst>
          </p:cNvPr>
          <p:cNvCxnSpPr/>
          <p:nvPr/>
        </p:nvCxnSpPr>
        <p:spPr>
          <a:xfrm flipH="1">
            <a:off x="11072017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13E856F-15AF-4F08-9861-CD02380FC982}"/>
              </a:ext>
            </a:extLst>
          </p:cNvPr>
          <p:cNvCxnSpPr/>
          <p:nvPr/>
        </p:nvCxnSpPr>
        <p:spPr>
          <a:xfrm flipH="1">
            <a:off x="10461118" y="286464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DE3AC6E-DFB1-4556-BCAB-DC95D7B146ED}"/>
              </a:ext>
            </a:extLst>
          </p:cNvPr>
          <p:cNvCxnSpPr/>
          <p:nvPr/>
        </p:nvCxnSpPr>
        <p:spPr>
          <a:xfrm flipH="1">
            <a:off x="11366657" y="331877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0866581-F730-4853-8D8F-95D48C0E5DED}"/>
              </a:ext>
            </a:extLst>
          </p:cNvPr>
          <p:cNvCxnSpPr/>
          <p:nvPr/>
        </p:nvCxnSpPr>
        <p:spPr>
          <a:xfrm flipH="1">
            <a:off x="10828177" y="381773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DAF0188-5C03-4FCB-B844-F37726182E33}"/>
              </a:ext>
            </a:extLst>
          </p:cNvPr>
          <p:cNvCxnSpPr/>
          <p:nvPr/>
        </p:nvCxnSpPr>
        <p:spPr>
          <a:xfrm flipH="1">
            <a:off x="10828177" y="457342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56ACB67-3EBD-4182-B9C8-3B830E91E0C9}"/>
              </a:ext>
            </a:extLst>
          </p:cNvPr>
          <p:cNvCxnSpPr/>
          <p:nvPr/>
        </p:nvCxnSpPr>
        <p:spPr>
          <a:xfrm flipH="1">
            <a:off x="9797624" y="505490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DA74CC6-8ADC-4E71-8034-96A2D38AE134}"/>
              </a:ext>
            </a:extLst>
          </p:cNvPr>
          <p:cNvCxnSpPr/>
          <p:nvPr/>
        </p:nvCxnSpPr>
        <p:spPr>
          <a:xfrm flipH="1">
            <a:off x="10562430" y="5525493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D67372E-2717-4ED1-AC24-9EC02F2E330D}"/>
              </a:ext>
            </a:extLst>
          </p:cNvPr>
          <p:cNvCxnSpPr/>
          <p:nvPr/>
        </p:nvCxnSpPr>
        <p:spPr>
          <a:xfrm flipH="1">
            <a:off x="10549887" y="598569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271</Words>
  <Application>Microsoft Office PowerPoint</Application>
  <PresentationFormat>Widescreen</PresentationFormat>
  <Paragraphs>57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Microsoft YaHei</vt:lpstr>
      <vt:lpstr>宋体</vt:lpstr>
      <vt:lpstr>#9Slide03 AllRoundGothic</vt:lpstr>
      <vt:lpstr>Arial</vt:lpstr>
      <vt:lpstr>Arial-Rounded</vt:lpstr>
      <vt:lpstr>Calibri</vt:lpstr>
      <vt:lpstr>Calibri Light</vt:lpstr>
      <vt:lpstr>Euphemia</vt:lpstr>
      <vt:lpstr>黑体</vt:lpstr>
      <vt:lpstr>Times New Roman</vt:lpstr>
      <vt:lpstr>Wingdings</vt:lpstr>
      <vt:lpstr>等线</vt:lpstr>
      <vt:lpstr>1_Office Theme</vt:lpstr>
      <vt:lpstr>6_Office Theme</vt:lpstr>
      <vt:lpstr>4_Office Theme</vt:lpstr>
      <vt:lpstr>2_Office 主题​​</vt:lpstr>
      <vt:lpstr>7_Office Theme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THU HUYEN</dc:creator>
  <cp:lastModifiedBy>huyentuyen2018@gmail.com</cp:lastModifiedBy>
  <cp:revision>98</cp:revision>
  <dcterms:created xsi:type="dcterms:W3CDTF">2021-05-24T09:52:12Z</dcterms:created>
  <dcterms:modified xsi:type="dcterms:W3CDTF">2025-04-29T14:17:53Z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