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3"/>
  </p:sldMasterIdLst>
  <p:notesMasterIdLst>
    <p:notesMasterId r:id="rId5"/>
  </p:notesMasterIdLst>
  <p:sldIdLst>
    <p:sldId id="360" r:id="rId4"/>
    <p:sldId id="386" r:id="rId6"/>
    <p:sldId id="525" r:id="rId7"/>
    <p:sldId id="361" r:id="rId8"/>
    <p:sldId id="363" r:id="rId9"/>
    <p:sldId id="387" r:id="rId10"/>
  </p:sldIdLst>
  <p:sldSz cx="6858000" cy="5143500"/>
  <p:notesSz cx="6858000" cy="9144000"/>
  <p:embeddedFontLst>
    <p:embeddedFont>
      <p:font typeface="Kalam" panose="02000000000000000000"/>
      <p:regular r:id="rId14"/>
    </p:embeddedFont>
    <p:embeddedFont>
      <p:font typeface="Montserrat" panose="02000505000000020004"/>
      <p:regular r:id="rId15"/>
    </p:embeddedFont>
    <p:embeddedFont>
      <p:font typeface="Calibri Light" panose="020F0302020204030204" charset="0"/>
      <p:regular r:id="rId16"/>
      <p:italic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90"/>
    <a:srgbClr val="AEE2FA"/>
    <a:srgbClr val="07A7AF"/>
    <a:srgbClr val="F6D5A8"/>
    <a:srgbClr val="F45A21"/>
    <a:srgbClr val="DBE9AE"/>
    <a:srgbClr val="72B451"/>
    <a:srgbClr val="F9B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2818" autoAdjust="0"/>
  </p:normalViewPr>
  <p:slideViewPr>
    <p:cSldViewPr snapToGrid="0">
      <p:cViewPr varScale="1">
        <p:scale>
          <a:sx n="92" d="100"/>
          <a:sy n="92" d="100"/>
        </p:scale>
        <p:origin x="1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4.xml"/><Relationship Id="rId21" Type="http://schemas.openxmlformats.org/officeDocument/2006/relationships/font" Target="fonts/font8.fntdata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microsoft.com/office/2007/relationships/hdphoto" Target="../media/image2.wdp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4" Type="http://schemas.openxmlformats.org/officeDocument/2006/relationships/theme" Target="../theme/theme2.xml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5" name="TextBox 4"/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.xml"/><Relationship Id="rId3" Type="http://schemas.openxmlformats.org/officeDocument/2006/relationships/image" Target="../media/image5.jpe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1005" y="24311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396" y="1366970"/>
            <a:ext cx="481251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1500" dirty="0">
                <a:latin typeface="UTM Avo" panose="02040603050506020204" pitchFamily="18" charset="0"/>
              </a:rPr>
              <a:t>Sắp xếp các thẻ dưới đây theo trình tự các đoạn trong bài đọc.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504" t="8824" r="27740" b="7101"/>
          <a:stretch>
            <a:fillRect/>
          </a:stretch>
        </p:blipFill>
        <p:spPr>
          <a:xfrm>
            <a:off x="347314" y="331799"/>
            <a:ext cx="1319082" cy="1304243"/>
          </a:xfrm>
          <a:prstGeom prst="ellipse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20483" y="2137461"/>
            <a:ext cx="2710543" cy="481002"/>
            <a:chOff x="718457" y="2123591"/>
            <a:chExt cx="2710543" cy="481002"/>
          </a:xfrm>
        </p:grpSpPr>
        <p:grpSp>
          <p:nvGrpSpPr>
            <p:cNvPr id="14" name="Group 13"/>
            <p:cNvGrpSpPr/>
            <p:nvPr/>
          </p:nvGrpSpPr>
          <p:grpSpPr>
            <a:xfrm>
              <a:off x="718457" y="2123591"/>
              <a:ext cx="2710543" cy="468000"/>
              <a:chOff x="718457" y="2123591"/>
              <a:chExt cx="2710543" cy="4680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18457" y="2123591"/>
                <a:ext cx="2710543" cy="468000"/>
                <a:chOff x="718457" y="2123591"/>
                <a:chExt cx="2710543" cy="468000"/>
              </a:xfrm>
            </p:grpSpPr>
            <p:sp>
              <p:nvSpPr>
                <p:cNvPr id="11" name="Rectangle: Rounded Corners 10"/>
                <p:cNvSpPr/>
                <p:nvPr/>
              </p:nvSpPr>
              <p:spPr>
                <a:xfrm>
                  <a:off x="1025941" y="2156249"/>
                  <a:ext cx="2403059" cy="415994"/>
                </a:xfrm>
                <a:prstGeom prst="roundRect">
                  <a:avLst>
                    <a:gd name="adj" fmla="val 45452"/>
                  </a:avLst>
                </a:prstGeom>
                <a:solidFill>
                  <a:srgbClr val="F9BDC9"/>
                </a:solidFill>
                <a:ln>
                  <a:solidFill>
                    <a:srgbClr val="F9BD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dirty="0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718457" y="2123591"/>
                  <a:ext cx="468000" cy="468000"/>
                </a:xfrm>
                <a:prstGeom prst="ellipse">
                  <a:avLst/>
                </a:prstGeom>
                <a:solidFill>
                  <a:srgbClr val="FF0090"/>
                </a:solidFill>
                <a:ln>
                  <a:solidFill>
                    <a:srgbClr val="FF009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1140417" y="2207672"/>
                <a:ext cx="228858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dirty="0">
                    <a:latin typeface="UTM Avo" panose="02040603050506020204" pitchFamily="18" charset="0"/>
                  </a:rPr>
                  <a:t>Các miền, khí hậu</a:t>
                </a:r>
                <a:endParaRPr lang="vi-VN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785833" y="2142928"/>
              <a:ext cx="354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1</a:t>
              </a:r>
              <a:endParaRPr lang="vi-VN" sz="2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67967" y="2147129"/>
            <a:ext cx="2710543" cy="481002"/>
            <a:chOff x="718457" y="2123591"/>
            <a:chExt cx="2710543" cy="481002"/>
          </a:xfrm>
        </p:grpSpPr>
        <p:grpSp>
          <p:nvGrpSpPr>
            <p:cNvPr id="18" name="Group 17"/>
            <p:cNvGrpSpPr/>
            <p:nvPr/>
          </p:nvGrpSpPr>
          <p:grpSpPr>
            <a:xfrm>
              <a:off x="718457" y="2123591"/>
              <a:ext cx="2710543" cy="468000"/>
              <a:chOff x="718457" y="2123591"/>
              <a:chExt cx="2710543" cy="4680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18457" y="2123591"/>
                <a:ext cx="2710543" cy="468000"/>
                <a:chOff x="718457" y="2123591"/>
                <a:chExt cx="2710543" cy="468000"/>
              </a:xfrm>
            </p:grpSpPr>
            <p:sp>
              <p:nvSpPr>
                <p:cNvPr id="22" name="Rectangle: Rounded Corners 21"/>
                <p:cNvSpPr/>
                <p:nvPr/>
              </p:nvSpPr>
              <p:spPr>
                <a:xfrm>
                  <a:off x="1025941" y="2156249"/>
                  <a:ext cx="2403059" cy="415994"/>
                </a:xfrm>
                <a:prstGeom prst="roundRect">
                  <a:avLst>
                    <a:gd name="adj" fmla="val 45452"/>
                  </a:avLst>
                </a:prstGeom>
                <a:solidFill>
                  <a:srgbClr val="DBE9AE"/>
                </a:solidFill>
                <a:ln>
                  <a:solidFill>
                    <a:srgbClr val="DBE9A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718457" y="2123591"/>
                  <a:ext cx="468000" cy="468000"/>
                </a:xfrm>
                <a:prstGeom prst="ellipse">
                  <a:avLst/>
                </a:prstGeom>
                <a:solidFill>
                  <a:srgbClr val="72B451"/>
                </a:solidFill>
                <a:ln>
                  <a:solidFill>
                    <a:srgbClr val="72B45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1140417" y="2207672"/>
                <a:ext cx="228858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dirty="0">
                    <a:latin typeface="UTM Avo" panose="02040603050506020204" pitchFamily="18" charset="0"/>
                  </a:rPr>
                  <a:t>Tên nước, thủ đô, lá cờ</a:t>
                </a:r>
                <a:endParaRPr lang="vi-VN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785833" y="2142928"/>
              <a:ext cx="354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2</a:t>
              </a:r>
              <a:endParaRPr lang="vi-VN" sz="2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0483" y="2736642"/>
            <a:ext cx="2710543" cy="481002"/>
            <a:chOff x="718457" y="2123591"/>
            <a:chExt cx="2710543" cy="481002"/>
          </a:xfrm>
        </p:grpSpPr>
        <p:grpSp>
          <p:nvGrpSpPr>
            <p:cNvPr id="25" name="Group 24"/>
            <p:cNvGrpSpPr/>
            <p:nvPr/>
          </p:nvGrpSpPr>
          <p:grpSpPr>
            <a:xfrm>
              <a:off x="718457" y="2123591"/>
              <a:ext cx="2710543" cy="468000"/>
              <a:chOff x="718457" y="2123591"/>
              <a:chExt cx="2710543" cy="4680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718457" y="2123591"/>
                <a:ext cx="2710543" cy="468000"/>
                <a:chOff x="718457" y="2123591"/>
                <a:chExt cx="2710543" cy="468000"/>
              </a:xfrm>
            </p:grpSpPr>
            <p:sp>
              <p:nvSpPr>
                <p:cNvPr id="29" name="Rectangle: Rounded Corners 28"/>
                <p:cNvSpPr/>
                <p:nvPr/>
              </p:nvSpPr>
              <p:spPr>
                <a:xfrm>
                  <a:off x="1025941" y="2156249"/>
                  <a:ext cx="2403059" cy="415994"/>
                </a:xfrm>
                <a:prstGeom prst="roundRect">
                  <a:avLst>
                    <a:gd name="adj" fmla="val 45452"/>
                  </a:avLst>
                </a:prstGeom>
                <a:solidFill>
                  <a:srgbClr val="F6D5A8"/>
                </a:solidFill>
                <a:ln>
                  <a:solidFill>
                    <a:srgbClr val="F6D5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718457" y="2123591"/>
                  <a:ext cx="468000" cy="468000"/>
                </a:xfrm>
                <a:prstGeom prst="ellipse">
                  <a:avLst/>
                </a:prstGeom>
                <a:solidFill>
                  <a:srgbClr val="F45A21"/>
                </a:solidFill>
                <a:ln>
                  <a:solidFill>
                    <a:srgbClr val="F45A2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1140417" y="2207672"/>
                <a:ext cx="228858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dirty="0">
                    <a:latin typeface="UTM Avo" panose="02040603050506020204" pitchFamily="18" charset="0"/>
                  </a:rPr>
                  <a:t>Những người anh hùng</a:t>
                </a:r>
                <a:endParaRPr lang="vi-VN" dirty="0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785833" y="2142928"/>
              <a:ext cx="354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3</a:t>
              </a:r>
              <a:endParaRPr lang="vi-VN" sz="2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67967" y="2746310"/>
            <a:ext cx="2767398" cy="481002"/>
            <a:chOff x="718457" y="2123591"/>
            <a:chExt cx="2767398" cy="481002"/>
          </a:xfrm>
        </p:grpSpPr>
        <p:grpSp>
          <p:nvGrpSpPr>
            <p:cNvPr id="32" name="Group 31"/>
            <p:cNvGrpSpPr/>
            <p:nvPr/>
          </p:nvGrpSpPr>
          <p:grpSpPr>
            <a:xfrm>
              <a:off x="718457" y="2123591"/>
              <a:ext cx="2767398" cy="468000"/>
              <a:chOff x="718457" y="2123591"/>
              <a:chExt cx="2767398" cy="46800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718457" y="2123591"/>
                <a:ext cx="2710543" cy="468000"/>
                <a:chOff x="718457" y="2123591"/>
                <a:chExt cx="2710543" cy="468000"/>
              </a:xfrm>
            </p:grpSpPr>
            <p:sp>
              <p:nvSpPr>
                <p:cNvPr id="36" name="Rectangle: Rounded Corners 35"/>
                <p:cNvSpPr/>
                <p:nvPr/>
              </p:nvSpPr>
              <p:spPr>
                <a:xfrm>
                  <a:off x="1025941" y="2156249"/>
                  <a:ext cx="2403059" cy="415994"/>
                </a:xfrm>
                <a:prstGeom prst="roundRect">
                  <a:avLst>
                    <a:gd name="adj" fmla="val 45452"/>
                  </a:avLst>
                </a:prstGeom>
                <a:solidFill>
                  <a:srgbClr val="AEE2FA"/>
                </a:solidFill>
                <a:ln>
                  <a:solidFill>
                    <a:srgbClr val="AEE2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718457" y="2123591"/>
                  <a:ext cx="468000" cy="468000"/>
                </a:xfrm>
                <a:prstGeom prst="ellipse">
                  <a:avLst/>
                </a:prstGeom>
                <a:solidFill>
                  <a:srgbClr val="07A7AF"/>
                </a:solidFill>
                <a:ln>
                  <a:solidFill>
                    <a:srgbClr val="07A7AF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1096873" y="2207672"/>
                <a:ext cx="238898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dirty="0">
                    <a:latin typeface="UTM Avo" panose="02040603050506020204" pitchFamily="18" charset="0"/>
                  </a:rPr>
                  <a:t>Trang phục truyền thống</a:t>
                </a:r>
                <a:endParaRPr lang="vi-VN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785833" y="2142928"/>
              <a:ext cx="354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4</a:t>
              </a:r>
              <a:endParaRPr lang="vi-VN" sz="2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22501" y="3293331"/>
            <a:ext cx="6056408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Lá cờ Tổ quốc ta được tả như thế nào?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0483" y="3659769"/>
            <a:ext cx="3245467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Lá cờ Tổ quốc hình chữ nhật, nền đỏ, ở giữa có ngôi sao vàng năm cánh.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Cờ Việt Nam Nhỏ | Mua giá rẻ hơn tại nhanvan.vn – Siêu Thị Sách &amp;amp; Tiện Ích  Nhân V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32" y="3689219"/>
            <a:ext cx="1887099" cy="11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: Rounded Corners 39"/>
          <p:cNvSpPr/>
          <p:nvPr/>
        </p:nvSpPr>
        <p:spPr>
          <a:xfrm>
            <a:off x="1817848" y="145986"/>
            <a:ext cx="4096204" cy="598838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2.96296E-6 L 1.11111E-6 0.116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577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2.46914E-6 L -0.44445 -0.0021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2" y="-1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3.7037E-6 L 0.44445 -0.11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2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498" y="441684"/>
            <a:ext cx="585821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500" dirty="0">
                <a:latin typeface="UTM Avo" panose="02040603050506020204" pitchFamily="18" charset="0"/>
              </a:rPr>
              <a:t>Bài đọc nói đến những vị anh hùng nào của dân tộc ta?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3074" name="Picture 2" descr="Chuyện kể về Hai Bà Trưng – Hoàng Thành Thăng Lo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5508" r="133" b="36999"/>
          <a:stretch>
            <a:fillRect/>
          </a:stretch>
        </p:blipFill>
        <p:spPr bwMode="auto">
          <a:xfrm>
            <a:off x="709613" y="1013857"/>
            <a:ext cx="2090031" cy="1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ộc khởi nghĩa của Vương Bà Triệu Thị Trinh và những giá trị lịch sử  trường tồ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70" y="1013857"/>
            <a:ext cx="1398523" cy="1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ần Hưng Đạo gác thù riêng, dốc lòng vì nước – Hoàng Thành Thăng 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75" y="3063959"/>
            <a:ext cx="2090031" cy="156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ảm nhận của em về người anh hùng áo vải Quang Trung - Bài văn mẫu lớp 9 -  VnDoc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10" y="3063959"/>
            <a:ext cx="1974463" cy="15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iểu sử Chủ tịch Hồ Chí Minh | C. Mác; Ph. Ăngghen; V. I. Lênin; Hồ Chí M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16" y="1013857"/>
            <a:ext cx="1338471" cy="1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26090" y="2512671"/>
            <a:ext cx="1257075" cy="30777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UTM Avo" panose="02040603050506020204" pitchFamily="18" charset="0"/>
              </a:rPr>
              <a:t>Hai Bà Trưng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8971" y="2512671"/>
            <a:ext cx="851515" cy="30777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  <a:latin typeface="UTM Avo" panose="02040603050506020204" pitchFamily="18" charset="0"/>
              </a:rPr>
              <a:t>Bà Triệu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4022" y="4229639"/>
            <a:ext cx="1478290" cy="30777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  <a:latin typeface="UTM Avo" panose="02040603050506020204" pitchFamily="18" charset="0"/>
              </a:rPr>
              <a:t>Trần Hưng Đạo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3145" y="4229639"/>
            <a:ext cx="1321195" cy="30777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  <a:latin typeface="UTM Avo" panose="02040603050506020204" pitchFamily="18" charset="0"/>
              </a:rPr>
              <a:t>Quang Trung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4706" y="2513408"/>
            <a:ext cx="1231426" cy="30777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  <a:latin typeface="UTM Avo" panose="02040603050506020204" pitchFamily="18" charset="0"/>
              </a:rPr>
              <a:t>Hồ Chí Minh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410902" y="38089"/>
            <a:ext cx="4096204" cy="392928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777" y="575955"/>
            <a:ext cx="659664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2400" dirty="0">
                <a:latin typeface="UTM Avo" panose="02040603050506020204" pitchFamily="18" charset="0"/>
              </a:rPr>
              <a:t>Kể tên các mùa trong năm của ba miền đất nước.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1472999" y="67151"/>
            <a:ext cx="4096204" cy="371806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892" y="1302026"/>
            <a:ext cx="522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- Ba </a:t>
            </a:r>
            <a:r>
              <a:rPr lang="vi-VN" sz="1800" dirty="0" err="1"/>
              <a:t>miền</a:t>
            </a:r>
            <a:r>
              <a:rPr lang="vi-VN" sz="1800" dirty="0"/>
              <a:t> </a:t>
            </a:r>
            <a:r>
              <a:rPr lang="vi-VN" sz="1800" dirty="0" err="1"/>
              <a:t>đất</a:t>
            </a:r>
            <a:r>
              <a:rPr lang="vi-VN" sz="1800" dirty="0"/>
              <a:t> </a:t>
            </a:r>
            <a:r>
              <a:rPr lang="vi-VN" sz="1800" dirty="0" err="1"/>
              <a:t>nước</a:t>
            </a:r>
            <a:r>
              <a:rPr lang="vi-VN" sz="1800" dirty="0"/>
              <a:t> </a:t>
            </a:r>
            <a:r>
              <a:rPr lang="vi-VN" sz="1800" dirty="0" err="1"/>
              <a:t>là</a:t>
            </a:r>
            <a:r>
              <a:rPr lang="vi-VN" sz="1800" dirty="0"/>
              <a:t> </a:t>
            </a:r>
            <a:r>
              <a:rPr lang="vi-VN" sz="1800" dirty="0" err="1"/>
              <a:t>những</a:t>
            </a:r>
            <a:r>
              <a:rPr lang="vi-VN" sz="1800" dirty="0"/>
              <a:t> </a:t>
            </a:r>
            <a:r>
              <a:rPr lang="vi-VN" sz="1800" dirty="0" err="1"/>
              <a:t>miền</a:t>
            </a:r>
            <a:r>
              <a:rPr lang="vi-VN" sz="1800" dirty="0"/>
              <a:t> </a:t>
            </a:r>
            <a:r>
              <a:rPr lang="vi-VN" sz="1800" dirty="0" err="1"/>
              <a:t>nào</a:t>
            </a:r>
            <a:r>
              <a:rPr lang="vi-VN" sz="1800" dirty="0"/>
              <a:t>?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86409" y="1918252"/>
            <a:ext cx="6233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vi-VN" sz="1600" dirty="0">
                <a:solidFill>
                  <a:srgbClr val="FF0000"/>
                </a:solidFill>
              </a:rPr>
              <a:t>Ba </a:t>
            </a:r>
            <a:r>
              <a:rPr lang="vi-VN" sz="1600" dirty="0" err="1">
                <a:solidFill>
                  <a:srgbClr val="FF0000"/>
                </a:solidFill>
              </a:rPr>
              <a:t>miền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đất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nước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đó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là</a:t>
            </a:r>
            <a:r>
              <a:rPr lang="vi-VN" sz="1600" dirty="0">
                <a:solidFill>
                  <a:srgbClr val="FF0000"/>
                </a:solidFill>
              </a:rPr>
              <a:t> : </a:t>
            </a:r>
            <a:r>
              <a:rPr lang="vi-VN" sz="1600" dirty="0" err="1">
                <a:solidFill>
                  <a:srgbClr val="FF0000"/>
                </a:solidFill>
              </a:rPr>
              <a:t>Miền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Bắc</a:t>
            </a:r>
            <a:r>
              <a:rPr lang="vi-VN" sz="1600" dirty="0">
                <a:solidFill>
                  <a:srgbClr val="FF0000"/>
                </a:solidFill>
              </a:rPr>
              <a:t>, </a:t>
            </a:r>
            <a:r>
              <a:rPr lang="vi-VN" sz="1600" dirty="0" err="1">
                <a:solidFill>
                  <a:srgbClr val="FF0000"/>
                </a:solidFill>
              </a:rPr>
              <a:t>miền</a:t>
            </a:r>
            <a:r>
              <a:rPr lang="vi-VN" sz="1600" dirty="0">
                <a:solidFill>
                  <a:srgbClr val="FF0000"/>
                </a:solidFill>
              </a:rPr>
              <a:t> Trung </a:t>
            </a:r>
            <a:r>
              <a:rPr lang="vi-VN" sz="1600" dirty="0" err="1">
                <a:solidFill>
                  <a:srgbClr val="FF0000"/>
                </a:solidFill>
              </a:rPr>
              <a:t>và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miền</a:t>
            </a:r>
            <a:r>
              <a:rPr lang="vi-VN" sz="1600" dirty="0">
                <a:solidFill>
                  <a:srgbClr val="FF0000"/>
                </a:solidFill>
              </a:rPr>
              <a:t> Nam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892" y="2633549"/>
            <a:ext cx="6596647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- </a:t>
            </a:r>
            <a:r>
              <a:rPr lang="vi-VN" sz="2000" dirty="0" err="1">
                <a:latin typeface="UTM Avo" panose="02040603050506020204" pitchFamily="18" charset="0"/>
              </a:rPr>
              <a:t>Mỗi</a:t>
            </a:r>
            <a:r>
              <a:rPr lang="vi-VN" sz="2000" dirty="0">
                <a:latin typeface="UTM Avo" panose="02040603050506020204" pitchFamily="18" charset="0"/>
              </a:rPr>
              <a:t> </a:t>
            </a:r>
            <a:r>
              <a:rPr lang="vi-VN" sz="2000" dirty="0" err="1">
                <a:latin typeface="UTM Avo" panose="02040603050506020204" pitchFamily="18" charset="0"/>
              </a:rPr>
              <a:t>miền</a:t>
            </a:r>
            <a:r>
              <a:rPr lang="vi-VN" sz="2000" dirty="0">
                <a:latin typeface="UTM Avo" panose="02040603050506020204" pitchFamily="18" charset="0"/>
              </a:rPr>
              <a:t> </a:t>
            </a:r>
            <a:r>
              <a:rPr lang="vi-VN" sz="2000" dirty="0" err="1">
                <a:latin typeface="UTM Avo" panose="02040603050506020204" pitchFamily="18" charset="0"/>
              </a:rPr>
              <a:t>đất</a:t>
            </a:r>
            <a:r>
              <a:rPr lang="vi-VN" sz="2000" dirty="0">
                <a:latin typeface="UTM Avo" panose="02040603050506020204" pitchFamily="18" charset="0"/>
              </a:rPr>
              <a:t> </a:t>
            </a:r>
            <a:r>
              <a:rPr lang="vi-VN" sz="2000" dirty="0" err="1">
                <a:latin typeface="UTM Avo" panose="02040603050506020204" pitchFamily="18" charset="0"/>
              </a:rPr>
              <a:t>nước</a:t>
            </a:r>
            <a:r>
              <a:rPr lang="vi-VN" sz="2000" dirty="0">
                <a:latin typeface="UTM Avo" panose="02040603050506020204" pitchFamily="18" charset="0"/>
              </a:rPr>
              <a:t> </a:t>
            </a:r>
            <a:r>
              <a:rPr lang="vi-VN" sz="2000" dirty="0" err="1">
                <a:latin typeface="UTM Avo" panose="02040603050506020204" pitchFamily="18" charset="0"/>
              </a:rPr>
              <a:t>có</a:t>
            </a:r>
            <a:r>
              <a:rPr lang="vi-VN" sz="2000" dirty="0">
                <a:latin typeface="UTM Avo" panose="02040603050506020204" pitchFamily="18" charset="0"/>
              </a:rPr>
              <a:t> </a:t>
            </a:r>
            <a:r>
              <a:rPr lang="vi-VN" sz="2000" dirty="0" err="1">
                <a:latin typeface="UTM Avo" panose="02040603050506020204" pitchFamily="18" charset="0"/>
              </a:rPr>
              <a:t>các</a:t>
            </a:r>
            <a:r>
              <a:rPr lang="vi-VN" sz="2000" dirty="0">
                <a:latin typeface="UTM Avo" panose="02040603050506020204" pitchFamily="18" charset="0"/>
              </a:rPr>
              <a:t> </a:t>
            </a:r>
            <a:r>
              <a:rPr lang="vi-VN" sz="2000" dirty="0" err="1">
                <a:latin typeface="UTM Avo" panose="02040603050506020204" pitchFamily="18" charset="0"/>
              </a:rPr>
              <a:t>mùa</a:t>
            </a:r>
            <a:r>
              <a:rPr lang="vi-VN" sz="2000" dirty="0">
                <a:latin typeface="UTM Avo" panose="02040603050506020204" pitchFamily="18" charset="0"/>
              </a:rPr>
              <a:t> </a:t>
            </a:r>
            <a:r>
              <a:rPr lang="vi-VN" sz="2000" dirty="0" err="1">
                <a:latin typeface="UTM Avo" panose="02040603050506020204" pitchFamily="18" charset="0"/>
              </a:rPr>
              <a:t>nào</a:t>
            </a:r>
            <a:r>
              <a:rPr lang="vi-VN" sz="2000" dirty="0">
                <a:latin typeface="UTM Avo" panose="02040603050506020204" pitchFamily="18" charset="0"/>
              </a:rPr>
              <a:t> ?</a:t>
            </a:r>
            <a:endParaRPr lang="vi-VN" sz="20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43469" y="834612"/>
            <a:ext cx="3171061" cy="400110"/>
          </a:xfrm>
          <a:prstGeom prst="rect">
            <a:avLst/>
          </a:prstGeom>
          <a:solidFill>
            <a:srgbClr val="FF009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chemeClr val="accent2"/>
                </a:solidFill>
                <a:latin typeface="UTM Avo" panose="02040603050506020204" pitchFamily="18" charset="0"/>
              </a:rPr>
              <a:t>Miền Bắc và miền Trung</a:t>
            </a:r>
            <a:endParaRPr lang="vi-VN" sz="2000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5127" y="1325033"/>
            <a:ext cx="5642473" cy="2084211"/>
            <a:chOff x="555127" y="1325033"/>
            <a:chExt cx="5658958" cy="2227188"/>
          </a:xfrm>
        </p:grpSpPr>
        <p:pic>
          <p:nvPicPr>
            <p:cNvPr id="4098" name="Picture 2" descr="Tả về bốn mùa Lớp 2 - Tập làm văn lớp 2 (61 mẫu)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72"/>
            <a:stretch>
              <a:fillRect/>
            </a:stretch>
          </p:blipFill>
          <p:spPr bwMode="auto">
            <a:xfrm>
              <a:off x="555127" y="1325033"/>
              <a:ext cx="5658958" cy="1888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45448" y="3213667"/>
              <a:ext cx="53686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1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Xuân               Hạ                   Thu              Đông</a:t>
              </a:r>
              <a:endParaRPr lang="vi-VN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04972" y="3863680"/>
            <a:ext cx="1470274" cy="40011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chemeClr val="accent2"/>
                </a:solidFill>
                <a:latin typeface="UTM Avo" panose="02040603050506020204" pitchFamily="18" charset="0"/>
              </a:rPr>
              <a:t>Miền Nam</a:t>
            </a:r>
            <a:endParaRPr lang="vi-VN" sz="2000" dirty="0">
              <a:solidFill>
                <a:schemeClr val="accent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41226" y="3447822"/>
            <a:ext cx="3274152" cy="1400704"/>
            <a:chOff x="2641226" y="3447822"/>
            <a:chExt cx="3274152" cy="1400704"/>
          </a:xfrm>
        </p:grpSpPr>
        <p:pic>
          <p:nvPicPr>
            <p:cNvPr id="4100" name="Picture 4" descr="Sổ tay du lịch mùa mưa - Vntrip.v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226" y="3447822"/>
              <a:ext cx="1470274" cy="110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Dựa vào bảng số liệu, em hãy cho biết ở Buôn Ma Thuật, mùa khô vào những  tháng nào | Địa lí lớp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184" y="3447823"/>
              <a:ext cx="1649194" cy="1096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817352" y="4509972"/>
              <a:ext cx="303313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1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Mùa mưa           Mùa khô</a:t>
              </a:r>
              <a:endParaRPr lang="vi-VN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2" name="Rectangle: Rounded Corners 11"/>
          <p:cNvSpPr/>
          <p:nvPr/>
        </p:nvSpPr>
        <p:spPr>
          <a:xfrm>
            <a:off x="1472999" y="67151"/>
            <a:ext cx="4096204" cy="371806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0309" y="135403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1500" dirty="0">
                <a:latin typeface="UTM Avo" panose="02040603050506020204" pitchFamily="18" charset="0"/>
              </a:rPr>
              <a:t>Tìm các tên riêng có trong bài đọc.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504" t="8824" r="27740" b="7101"/>
          <a:stretch>
            <a:fillRect/>
          </a:stretch>
        </p:blipFill>
        <p:spPr>
          <a:xfrm>
            <a:off x="347314" y="331799"/>
            <a:ext cx="1319082" cy="1304243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4611" y="1746958"/>
            <a:ext cx="4567626" cy="3073106"/>
          </a:xfrm>
          <a:prstGeom prst="roundRect">
            <a:avLst>
              <a:gd name="adj" fmla="val 20618"/>
            </a:avLst>
          </a:prstGeom>
          <a:ln w="19050">
            <a:solidFill>
              <a:srgbClr val="0070C0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2095500" y="2181225"/>
            <a:ext cx="552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64531" y="2340769"/>
            <a:ext cx="419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107406" y="2628900"/>
            <a:ext cx="552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968206" y="2628900"/>
            <a:ext cx="4071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76437" y="2771775"/>
            <a:ext cx="3159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343943" y="2771775"/>
            <a:ext cx="4849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910813" y="2771775"/>
            <a:ext cx="9450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904050" y="2771775"/>
            <a:ext cx="7810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745425" y="2771775"/>
            <a:ext cx="7810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695156" y="3070225"/>
            <a:ext cx="2389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28844" y="3067050"/>
            <a:ext cx="2890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04050" y="3213100"/>
            <a:ext cx="2890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923791" y="3213100"/>
            <a:ext cx="2628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232496" y="3362325"/>
            <a:ext cx="3180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208492" y="3505200"/>
            <a:ext cx="3180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903680" y="4108450"/>
            <a:ext cx="5633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1770" y="1842671"/>
            <a:ext cx="1112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UTM Avo" panose="02040603050506020204" pitchFamily="18" charset="0"/>
              </a:rPr>
              <a:t>Việt Nam</a:t>
            </a:r>
            <a:endParaRPr lang="vi-VN" sz="1600" dirty="0">
              <a:solidFill>
                <a:srgbClr val="C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9483" y="2132108"/>
            <a:ext cx="848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UTM Avo" panose="02040603050506020204" pitchFamily="18" charset="0"/>
              </a:rPr>
              <a:t>Hà Nội</a:t>
            </a:r>
            <a:endParaRPr lang="vi-VN" sz="1600" dirty="0">
              <a:solidFill>
                <a:srgbClr val="C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71894" y="2391423"/>
            <a:ext cx="1412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UTM Avo" panose="02040603050506020204" pitchFamily="18" charset="0"/>
              </a:rPr>
              <a:t>Hai Bà Trưng</a:t>
            </a:r>
            <a:endParaRPr lang="vi-VN" sz="1600" dirty="0">
              <a:solidFill>
                <a:srgbClr val="C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99791" y="2680860"/>
            <a:ext cx="947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UTM Avo" panose="02040603050506020204" pitchFamily="18" charset="0"/>
              </a:rPr>
              <a:t>Bà Triệu</a:t>
            </a:r>
            <a:endParaRPr lang="vi-VN" sz="1600" dirty="0">
              <a:solidFill>
                <a:srgbClr val="C0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62548" y="2940175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UTM Avo" panose="02040603050506020204" pitchFamily="18" charset="0"/>
              </a:rPr>
              <a:t>Trần Hưng Đạo</a:t>
            </a:r>
            <a:endParaRPr lang="vi-VN" sz="1600" dirty="0">
              <a:solidFill>
                <a:srgbClr val="C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48580" y="3229612"/>
            <a:ext cx="1484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UTM Avo" panose="02040603050506020204" pitchFamily="18" charset="0"/>
              </a:rPr>
              <a:t>Quang Trung</a:t>
            </a:r>
            <a:endParaRPr lang="vi-VN" sz="1600" dirty="0">
              <a:solidFill>
                <a:srgbClr val="C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8274" y="3536166"/>
            <a:ext cx="13853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UTM Avo" panose="02040603050506020204" pitchFamily="18" charset="0"/>
              </a:rPr>
              <a:t>Hồ Chí Minh</a:t>
            </a:r>
            <a:endParaRPr lang="vi-VN" sz="1600" dirty="0">
              <a:solidFill>
                <a:srgbClr val="C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03835" y="3825603"/>
            <a:ext cx="574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UTM Avo" panose="02040603050506020204" pitchFamily="18" charset="0"/>
              </a:rPr>
              <a:t>Bắc</a:t>
            </a:r>
            <a:endParaRPr lang="vi-VN" sz="1600" dirty="0">
              <a:solidFill>
                <a:srgbClr val="C0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9296" y="4079174"/>
            <a:ext cx="723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UTM Avo" panose="02040603050506020204" pitchFamily="18" charset="0"/>
              </a:rPr>
              <a:t>Trung</a:t>
            </a:r>
            <a:endParaRPr lang="vi-VN" sz="1600" dirty="0">
              <a:solidFill>
                <a:srgbClr val="C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6546" y="4376333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UTM Avo" panose="02040603050506020204" pitchFamily="18" charset="0"/>
              </a:rPr>
              <a:t>Nam</a:t>
            </a:r>
            <a:endParaRPr lang="vi-VN" sz="1600" dirty="0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0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5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0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9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9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5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9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9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0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0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0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5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0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0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759" y="1177526"/>
            <a:ext cx="6314482" cy="2166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498" y="441684"/>
            <a:ext cx="585821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Dùng từ </a:t>
            </a:r>
            <a:r>
              <a:rPr lang="vi-VN" sz="1500" i="1" dirty="0">
                <a:latin typeface="UTM Avo" panose="02040603050506020204" pitchFamily="18" charset="0"/>
              </a:rPr>
              <a:t>là </a:t>
            </a:r>
            <a:r>
              <a:rPr lang="vi-VN" sz="1500" dirty="0">
                <a:latin typeface="UTM Avo" panose="02040603050506020204" pitchFamily="18" charset="0"/>
              </a:rPr>
              <a:t>kết hợp từ ngữ ở cột A với từ ngữ ở cột B để tạo câu giới thiệu.</a:t>
            </a:r>
            <a:endParaRPr lang="vi-VN" sz="1500" dirty="0"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38450" y="2000250"/>
            <a:ext cx="381000" cy="571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14800" y="2571750"/>
            <a:ext cx="342900" cy="323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741" y="3301065"/>
            <a:ext cx="5858216" cy="412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Việt Nam là đất nước tươi đẹp của chúng mình.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38450" y="2378963"/>
            <a:ext cx="381000" cy="19278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14800" y="2000250"/>
            <a:ext cx="342900" cy="557401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9892" y="3674827"/>
            <a:ext cx="5858216" cy="412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Thủ đô nước mình là Hà Nội.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838450" y="2571750"/>
            <a:ext cx="381000" cy="28231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114800" y="2358502"/>
            <a:ext cx="381000" cy="2132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9892" y="4073213"/>
            <a:ext cx="5858216" cy="412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Trang phục truyền thống của người Việt là áo dài.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8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_PERSONNUM" val="100"/>
  <p:tag name="ARS_PPT_DBNAME" val="Bai29.Canhcuanhoba[20210602101707263].mdb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WPS Slides</Application>
  <PresentationFormat>Custom</PresentationFormat>
  <Paragraphs>92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Times New Roman</vt:lpstr>
      <vt:lpstr>Microsoft YaHei</vt:lpstr>
      <vt:lpstr>Arial Unicode MS</vt:lpstr>
      <vt:lpstr>Calibri Light</vt:lpstr>
      <vt:lpstr>Calibri</vt:lpstr>
      <vt:lpstr>Doodle Sketchbook by Slidesgo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Phạm Thảo</cp:lastModifiedBy>
  <cp:revision>225</cp:revision>
  <dcterms:created xsi:type="dcterms:W3CDTF">2025-05-04T11:24:25Z</dcterms:created>
  <dcterms:modified xsi:type="dcterms:W3CDTF">2025-05-04T11:24:41Z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F3FF055C49CF49F2A9192E541DFEF53E_13</vt:lpwstr>
  </property>
  <property fmtid="{D5CDD505-2E9C-101B-9397-08002B2CF9AE}" pid="3" name="KSOProductBuildVer">
    <vt:lpwstr>1033-12.2.0.20795</vt:lpwstr>
  </property>
</Properties>
</file>