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03" r:id="rId3"/>
    <p:sldId id="300" r:id="rId4"/>
    <p:sldId id="301" r:id="rId5"/>
    <p:sldId id="302" r:id="rId6"/>
    <p:sldId id="304" r:id="rId7"/>
    <p:sldId id="305" r:id="rId8"/>
    <p:sldId id="306" r:id="rId9"/>
    <p:sldId id="30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B339-7D5D-404D-A990-DBA6D5D6EBD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66DF7-84C4-4117-994B-14FB09DF49A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4610951"/>
            <a:ext cx="9144011" cy="22470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14DF-D5FA-44FD-8D53-1FA84DE0A0A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C065-D557-4F1C-AEF7-FF052F924E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/>
          <p:cNvGrpSpPr/>
          <p:nvPr/>
        </p:nvGrpSpPr>
        <p:grpSpPr>
          <a:xfrm>
            <a:off x="388712" y="3276989"/>
            <a:ext cx="8717123" cy="3581011"/>
            <a:chOff x="-53293" y="2190760"/>
            <a:chExt cx="9211855" cy="2951064"/>
          </a:xfrm>
        </p:grpSpPr>
        <p:pic>
          <p:nvPicPr>
            <p:cNvPr id="5" name="10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0" name="14"/>
          <p:cNvGrpSpPr/>
          <p:nvPr/>
        </p:nvGrpSpPr>
        <p:grpSpPr>
          <a:xfrm>
            <a:off x="2123729" y="1655171"/>
            <a:ext cx="4824536" cy="1845837"/>
            <a:chOff x="2118480" y="1316166"/>
            <a:chExt cx="1512168" cy="1512168"/>
          </a:xfrm>
        </p:grpSpPr>
        <p:sp>
          <p:nvSpPr>
            <p:cNvPr id="11" name="15"/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12" name="TextBox 67"/>
            <p:cNvSpPr txBox="1"/>
            <p:nvPr/>
          </p:nvSpPr>
          <p:spPr>
            <a:xfrm>
              <a:off x="2208337" y="1556684"/>
              <a:ext cx="1378326" cy="98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72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72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3 </a:t>
              </a:r>
              <a:endParaRPr kumimoji="0" lang="zh-CN" altLang="en-US" sz="72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oogle Shape;184;p27"/>
          <p:cNvGrpSpPr/>
          <p:nvPr/>
        </p:nvGrpSpPr>
        <p:grpSpPr>
          <a:xfrm>
            <a:off x="270239" y="484039"/>
            <a:ext cx="203147" cy="401596"/>
            <a:chOff x="4508863" y="1528200"/>
            <a:chExt cx="318850" cy="472800"/>
          </a:xfrm>
        </p:grpSpPr>
        <p:sp>
          <p:nvSpPr>
            <p:cNvPr id="15" name="Google Shape;18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" name="Google Shape;18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" name="Google Shape;18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" name="Google Shape;18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9" name="Google Shape;189;p27"/>
          <p:cNvGrpSpPr/>
          <p:nvPr/>
        </p:nvGrpSpPr>
        <p:grpSpPr>
          <a:xfrm>
            <a:off x="554380" y="567004"/>
            <a:ext cx="203147" cy="401596"/>
            <a:chOff x="4508863" y="1528200"/>
            <a:chExt cx="318850" cy="472800"/>
          </a:xfrm>
        </p:grpSpPr>
        <p:sp>
          <p:nvSpPr>
            <p:cNvPr id="20" name="Google Shape;190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" name="Google Shape;191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" name="Google Shape;192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" name="Google Shape;193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4" name="Google Shape;194;p27"/>
          <p:cNvGrpSpPr/>
          <p:nvPr/>
        </p:nvGrpSpPr>
        <p:grpSpPr>
          <a:xfrm>
            <a:off x="844309" y="567004"/>
            <a:ext cx="203147" cy="401596"/>
            <a:chOff x="4508863" y="1528200"/>
            <a:chExt cx="318850" cy="472800"/>
          </a:xfrm>
        </p:grpSpPr>
        <p:sp>
          <p:nvSpPr>
            <p:cNvPr id="25" name="Google Shape;19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" name="Google Shape;19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19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" name="Google Shape;19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9" name="Google Shape;184;p27"/>
          <p:cNvGrpSpPr/>
          <p:nvPr/>
        </p:nvGrpSpPr>
        <p:grpSpPr>
          <a:xfrm>
            <a:off x="7917740" y="468686"/>
            <a:ext cx="203147" cy="401596"/>
            <a:chOff x="4508863" y="1528200"/>
            <a:chExt cx="318850" cy="472800"/>
          </a:xfrm>
        </p:grpSpPr>
        <p:sp>
          <p:nvSpPr>
            <p:cNvPr id="30" name="Google Shape;18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" name="Google Shape;18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" name="Google Shape;18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" name="Google Shape;18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4" name="Google Shape;189;p27"/>
          <p:cNvGrpSpPr/>
          <p:nvPr/>
        </p:nvGrpSpPr>
        <p:grpSpPr>
          <a:xfrm>
            <a:off x="8201881" y="551651"/>
            <a:ext cx="203147" cy="401596"/>
            <a:chOff x="4508863" y="1528200"/>
            <a:chExt cx="318850" cy="472800"/>
          </a:xfrm>
        </p:grpSpPr>
        <p:sp>
          <p:nvSpPr>
            <p:cNvPr id="35" name="Google Shape;190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" name="Google Shape;191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" name="Google Shape;192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" name="Google Shape;193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9" name="Google Shape;194;p27"/>
          <p:cNvGrpSpPr/>
          <p:nvPr/>
        </p:nvGrpSpPr>
        <p:grpSpPr>
          <a:xfrm>
            <a:off x="8491810" y="551651"/>
            <a:ext cx="203147" cy="401596"/>
            <a:chOff x="4508863" y="1528200"/>
            <a:chExt cx="318850" cy="472800"/>
          </a:xfrm>
        </p:grpSpPr>
        <p:sp>
          <p:nvSpPr>
            <p:cNvPr id="40" name="Google Shape;195;p27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" name="Google Shape;196;p27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" name="Google Shape;197;p27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" name="Google Shape;198;p27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 panose="020B0604020202020204"/>
                <a:defRPr sz="1400" b="0" i="0" u="none" strike="noStrike" cap="none">
                  <a:solidFill>
                    <a:srgbClr val="000000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-301" y="232576"/>
            <a:ext cx="8961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28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KHÁM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PHÁ ĐÁY BIỂN </a:t>
            </a:r>
            <a:endParaRPr kumimoji="0" lang="en-US" sz="4000" b="1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Ở TRƯỜNG SA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374592"/>
            <a:ext cx="8136904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b="1" dirty="0">
              <a:solidFill>
                <a:schemeClr val="bg2">
                  <a:lumMod val="25000"/>
                </a:schemeClr>
              </a:solidFill>
              <a:latin typeface="HP001 4 hàng" panose="020B0603050302020204" pitchFamily="34" charset="0"/>
            </a:endParaRPr>
          </a:p>
          <a:p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196752"/>
            <a:ext cx="784887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  <a:latin typeface="HP001 4 hàng" panose="020B0603050302020204" pitchFamily="34" charset="0"/>
              </a:rPr>
              <a:t>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/>
          <p:cNvSpPr/>
          <p:nvPr/>
        </p:nvSpPr>
        <p:spPr>
          <a:xfrm>
            <a:off x="2555408" y="597876"/>
            <a:ext cx="4937873" cy="950274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17937" y="2045421"/>
            <a:ext cx="18678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3706105" y="3493415"/>
            <a:ext cx="2191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3699032" y="4209998"/>
            <a:ext cx="2659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thảm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3696480" y="4960659"/>
            <a:ext cx="26003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vỉa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endParaRPr lang="en-US" sz="4400" dirty="0"/>
          </a:p>
        </p:txBody>
      </p:sp>
      <p:sp>
        <p:nvSpPr>
          <p:cNvPr id="7" name="Rectangle 6"/>
          <p:cNvSpPr/>
          <p:nvPr/>
        </p:nvSpPr>
        <p:spPr>
          <a:xfrm>
            <a:off x="3694494" y="2034903"/>
            <a:ext cx="18678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ực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ỡ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3717937" y="2742754"/>
            <a:ext cx="28488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9" name="Rectangle 8"/>
          <p:cNvSpPr/>
          <p:nvPr/>
        </p:nvSpPr>
        <p:spPr>
          <a:xfrm>
            <a:off x="3706104" y="3509412"/>
            <a:ext cx="2191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ặc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10" name="Rectangle 9"/>
          <p:cNvSpPr/>
          <p:nvPr/>
        </p:nvSpPr>
        <p:spPr>
          <a:xfrm>
            <a:off x="3694494" y="4202799"/>
            <a:ext cx="2659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thảm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11" name="Rectangle 10"/>
          <p:cNvSpPr/>
          <p:nvPr/>
        </p:nvSpPr>
        <p:spPr>
          <a:xfrm>
            <a:off x="3694500" y="4958402"/>
            <a:ext cx="27312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ỉa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endParaRPr lang="en-US" sz="4400" dirty="0"/>
          </a:p>
        </p:txBody>
      </p:sp>
      <p:sp>
        <p:nvSpPr>
          <p:cNvPr id="12" name="Rectangle 11"/>
          <p:cNvSpPr/>
          <p:nvPr/>
        </p:nvSpPr>
        <p:spPr>
          <a:xfrm>
            <a:off x="3717937" y="2751934"/>
            <a:ext cx="28488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ăm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374592"/>
            <a:ext cx="792088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Nghe –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  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b="1" dirty="0">
              <a:solidFill>
                <a:schemeClr val="bg2">
                  <a:lumMod val="25000"/>
                </a:schemeClr>
              </a:solidFill>
              <a:latin typeface="HP001 4 hàng" panose="020B0603050302020204" pitchFamily="34" charset="0"/>
            </a:endParaRPr>
          </a:p>
          <a:p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3491880" y="404664"/>
            <a:ext cx="2467626" cy="871156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400" b="1" i="0" u="none" strike="noStrike" kern="0" cap="none" spc="0" normalizeH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8860" y="1484784"/>
            <a:ext cx="86469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dirty="0">
                <a:solidFill>
                  <a:srgbClr val="0000FF"/>
                </a:solidFill>
                <a:latin typeface="+mj-lt"/>
              </a:rPr>
              <a:t>2. Chọn </a:t>
            </a:r>
            <a:r>
              <a:rPr lang="vi-VN" sz="4400" i="1" dirty="0">
                <a:solidFill>
                  <a:srgbClr val="FF0000"/>
                </a:solidFill>
                <a:latin typeface="+mj-lt"/>
              </a:rPr>
              <a:t>it </a:t>
            </a:r>
            <a:r>
              <a:rPr lang="vi-VN" sz="4400" dirty="0">
                <a:solidFill>
                  <a:srgbClr val="0000FF"/>
                </a:solidFill>
                <a:latin typeface="+mj-lt"/>
              </a:rPr>
              <a:t>hoặc </a:t>
            </a:r>
            <a:r>
              <a:rPr lang="vi-VN" sz="4400" i="1" dirty="0">
                <a:solidFill>
                  <a:srgbClr val="FF0000"/>
                </a:solidFill>
                <a:latin typeface="+mj-lt"/>
              </a:rPr>
              <a:t>uyt</a:t>
            </a:r>
            <a:r>
              <a:rPr lang="vi-VN" sz="4400" dirty="0">
                <a:solidFill>
                  <a:srgbClr val="0000FF"/>
                </a:solidFill>
                <a:latin typeface="+mj-lt"/>
              </a:rPr>
              <a:t> thay cho ô vuông.</a:t>
            </a:r>
            <a:endParaRPr lang="vi-VN" sz="4400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2690336"/>
            <a:ext cx="75608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a. Chú mực ống cứ thấy kẻ lạ là phun mực đen k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ịt</a:t>
            </a:r>
            <a:r>
              <a:rPr lang="vi-VN" sz="3600" dirty="0">
                <a:latin typeface="+mj-lt"/>
              </a:rPr>
              <a:t> </a:t>
            </a:r>
            <a:r>
              <a:rPr lang="en-US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cả một vùng nước xanh.</a:t>
            </a:r>
            <a:endParaRPr lang="vi-VN" sz="3600" dirty="0">
              <a:latin typeface="+mj-lt"/>
            </a:endParaRPr>
          </a:p>
          <a:p>
            <a:r>
              <a:rPr lang="en-US" sz="36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b. Tàu ngầm trông như chiếc xe b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uýt</a:t>
            </a:r>
            <a:r>
              <a:rPr lang="vi-VN" sz="3600" dirty="0">
                <a:latin typeface="+mj-lt"/>
              </a:rPr>
              <a:t> chạy dưới đáy đại dương.</a:t>
            </a:r>
            <a:endParaRPr lang="vi-VN" sz="3600" dirty="0">
              <a:latin typeface="+mj-lt"/>
            </a:endParaRPr>
          </a:p>
          <a:p>
            <a:r>
              <a:rPr lang="en-US" sz="36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c. Cậu bé vừa đi vừa h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uýt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600" dirty="0">
                <a:latin typeface="+mj-lt"/>
              </a:rPr>
              <a:t>sáo.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2915816" y="3356992"/>
            <a:ext cx="216024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596336" y="4005064"/>
            <a:ext cx="591621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93746" y="4959330"/>
            <a:ext cx="731520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905232"/>
            <a:ext cx="856895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solidFill>
                  <a:srgbClr val="0000FF"/>
                </a:solidFill>
                <a:latin typeface="+mj-lt"/>
              </a:rPr>
              <a:t>3. Chọn a hoặc b.</a:t>
            </a:r>
            <a:endParaRPr lang="vi-VN" sz="2800" dirty="0">
              <a:solidFill>
                <a:srgbClr val="0000FF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a. Tìm tiếng chứa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iêu</a:t>
            </a:r>
            <a:r>
              <a:rPr lang="vi-VN" sz="2800" dirty="0">
                <a:latin typeface="+mj-lt"/>
              </a:rPr>
              <a:t> hoặc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ươu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>
                <a:latin typeface="+mj-lt"/>
              </a:rPr>
              <a:t>thay cho ô vuông.</a:t>
            </a:r>
            <a:endParaRPr lang="vi-VN" sz="28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- Ốc       </a:t>
            </a:r>
            <a:r>
              <a:rPr lang="en-US" sz="2800" dirty="0">
                <a:latin typeface="+mj-lt"/>
              </a:rPr>
              <a:t>     </a:t>
            </a:r>
            <a:r>
              <a:rPr lang="vi-VN" sz="2800" dirty="0">
                <a:latin typeface="+mj-lt"/>
              </a:rPr>
              <a:t>sống trong ruộng lúa.</a:t>
            </a:r>
            <a:endParaRPr lang="vi-VN" sz="28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- Hội thi thả</a:t>
            </a:r>
            <a:r>
              <a:rPr lang="en-US" sz="2800" dirty="0">
                <a:latin typeface="+mj-lt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vi-VN" sz="2800" dirty="0">
                <a:latin typeface="+mj-lt"/>
              </a:rPr>
              <a:t> được tổ chức trên bãi biển.</a:t>
            </a:r>
            <a:endParaRPr lang="vi-VN" sz="2800" dirty="0">
              <a:latin typeface="+mj-lt"/>
            </a:endParaRPr>
          </a:p>
          <a:p>
            <a:endParaRPr lang="vi-VN" sz="2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234888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bươu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67544" y="692696"/>
            <a:ext cx="8136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Title 1"/>
          <p:cNvSpPr txBox="1"/>
          <p:nvPr/>
        </p:nvSpPr>
        <p:spPr>
          <a:xfrm>
            <a:off x="251520" y="534153"/>
            <a:ext cx="8712968" cy="193744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4000" dirty="0">
                <a:solidFill>
                  <a:srgbClr val="0000FF"/>
                </a:solidFill>
              </a:rPr>
              <a:t>3. Chọn a hoặc b.</a:t>
            </a:r>
            <a:br>
              <a:rPr lang="en-US" sz="4000" dirty="0">
                <a:solidFill>
                  <a:srgbClr val="0000FF"/>
                </a:solidFill>
              </a:rPr>
            </a:b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Tìm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tiếng chứa </a:t>
            </a:r>
            <a:r>
              <a:rPr lang="vi-VN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hoặc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Content Placeholder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8440"/>
            <a:ext cx="9036496" cy="35584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14401" y="5600560"/>
            <a:ext cx="1729211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52727" y="5618465"/>
            <a:ext cx="1655277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56929" y="5600558"/>
            <a:ext cx="1566249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72103" y="5518973"/>
            <a:ext cx="1812203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1419</Words>
  <Application>WPS Slides</Application>
  <PresentationFormat>On-screen Show (4:3)</PresentationFormat>
  <Paragraphs>69</Paragraphs>
  <Slides>8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Times New Roman</vt:lpstr>
      <vt:lpstr>Microsoft YaHei</vt:lpstr>
      <vt:lpstr>Arial</vt:lpstr>
      <vt:lpstr>HP001 4 hàng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Phạm Thảo</cp:lastModifiedBy>
  <cp:revision>42</cp:revision>
  <dcterms:created xsi:type="dcterms:W3CDTF">2021-07-09T06:30:00Z</dcterms:created>
  <dcterms:modified xsi:type="dcterms:W3CDTF">2025-05-04T12:15:32Z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87403C2DE2DE48A2973DFF97851F6702_13</vt:lpwstr>
  </property>
  <property fmtid="{D5CDD505-2E9C-101B-9397-08002B2CF9AE}" pid="3" name="KSOProductBuildVer">
    <vt:lpwstr>1033-12.2.0.20795</vt:lpwstr>
  </property>
</Properties>
</file>