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8" r:id="rId3"/>
    <p:sldId id="273" r:id="rId4"/>
    <p:sldId id="258" r:id="rId5"/>
    <p:sldId id="260" r:id="rId6"/>
    <p:sldId id="277" r:id="rId7"/>
    <p:sldId id="261" r:id="rId8"/>
    <p:sldId id="263" r:id="rId9"/>
    <p:sldId id="262" r:id="rId10"/>
    <p:sldId id="296" r:id="rId11"/>
    <p:sldId id="278" r:id="rId12"/>
    <p:sldId id="264" r:id="rId13"/>
    <p:sldId id="266" r:id="rId14"/>
    <p:sldId id="267" r:id="rId15"/>
    <p:sldId id="299"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50" d="100"/>
          <a:sy n="50" d="100"/>
        </p:scale>
        <p:origin x="-1086"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4"/><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4287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Tinh mơ	:</a:t>
            </a:r>
            <a:endParaRPr lang="en-US" sz="3600">
              <a:latin typeface="Arial" pitchFamily="34" charset="0"/>
              <a:cs typeface="Arial" pitchFamily="34" charset="0"/>
            </a:endParaRPr>
          </a:p>
        </p:txBody>
      </p:sp>
      <p:sp>
        <p:nvSpPr>
          <p:cNvPr id="7" name="Title 1"/>
          <p:cNvSpPr txBox="1">
            <a:spLocks/>
          </p:cNvSpPr>
          <p:nvPr/>
        </p:nvSpPr>
        <p:spPr>
          <a:xfrm>
            <a:off x="2224453" y="127635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sáng sớm, trời còn mờ mờ.</a:t>
            </a:r>
            <a:endParaRPr lang="en-US" sz="3600">
              <a:latin typeface="Arial" pitchFamily="34" charset="0"/>
              <a:cs typeface="Arial" pitchFamily="34" charset="0"/>
            </a:endParaRPr>
          </a:p>
        </p:txBody>
      </p:sp>
      <p:sp>
        <p:nvSpPr>
          <p:cNvPr id="13" name="Title 1"/>
          <p:cNvSpPr txBox="1">
            <a:spLocks/>
          </p:cNvSpPr>
          <p:nvPr/>
        </p:nvSpPr>
        <p:spPr>
          <a:xfrm>
            <a:off x="139700" y="2319703"/>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Lục tục	:</a:t>
            </a:r>
            <a:endParaRPr lang="en-US" sz="3600">
              <a:latin typeface="Arial" pitchFamily="34" charset="0"/>
              <a:cs typeface="Arial" pitchFamily="34" charset="0"/>
            </a:endParaRPr>
          </a:p>
        </p:txBody>
      </p:sp>
      <p:sp>
        <p:nvSpPr>
          <p:cNvPr id="14" name="Title 1"/>
          <p:cNvSpPr txBox="1">
            <a:spLocks/>
          </p:cNvSpPr>
          <p:nvPr/>
        </p:nvSpPr>
        <p:spPr>
          <a:xfrm>
            <a:off x="2168769" y="285750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tiếp theo nhau một cách tự nhiên, không phải theo trật tự sắp xếp từ trước.</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764" y="209187"/>
            <a:ext cx="8901546" cy="4771360"/>
            <a:chOff x="117764" y="209187"/>
            <a:chExt cx="8901546" cy="4771360"/>
          </a:xfrm>
        </p:grpSpPr>
        <p:sp>
          <p:nvSpPr>
            <p:cNvPr id="5" name="TextBox 4"/>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grpSp>
        <p:nvGrpSpPr>
          <p:cNvPr id="9" name="Group 8"/>
          <p:cNvGrpSpPr/>
          <p:nvPr/>
        </p:nvGrpSpPr>
        <p:grpSpPr>
          <a:xfrm>
            <a:off x="7924800" y="1276350"/>
            <a:ext cx="98712" cy="435617"/>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185236" y="3486150"/>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724400" y="3945344"/>
            <a:ext cx="98712" cy="435617"/>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grpSp>
        <p:nvGrpSpPr>
          <p:cNvPr id="5" name="Group 4"/>
          <p:cNvGrpSpPr/>
          <p:nvPr/>
        </p:nvGrpSpPr>
        <p:grpSpPr>
          <a:xfrm>
            <a:off x="117764" y="209187"/>
            <a:ext cx="8901546" cy="4771360"/>
            <a:chOff x="117764" y="209187"/>
            <a:chExt cx="8901546" cy="4771360"/>
          </a:xfrm>
        </p:grpSpPr>
        <p:sp>
          <p:nvSpPr>
            <p:cNvPr id="8" name="TextBox 7"/>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7764" y="209187"/>
            <a:ext cx="8901546" cy="4771360"/>
            <a:chOff x="117764" y="209187"/>
            <a:chExt cx="8901546" cy="4771360"/>
          </a:xfrm>
        </p:grpSpPr>
        <p:sp>
          <p:nvSpPr>
            <p:cNvPr id="11" name="TextBox 10"/>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171950"/>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Buổi sáng, cái gì đánh thức mọi vật?</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345831" y="1543438"/>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 pitchFamily="34" charset="0"/>
                <a:ea typeface="Arial-Rounded" pitchFamily="34" charset="0"/>
                <a:cs typeface="Arial" pitchFamily="34" charset="0"/>
              </a:rPr>
              <a:t>	Buổi </a:t>
            </a:r>
            <a:r>
              <a:rPr lang="en-US" sz="3600">
                <a:latin typeface="Arial" pitchFamily="34" charset="0"/>
                <a:ea typeface="Arial-Rounded" pitchFamily="34" charset="0"/>
                <a:cs typeface="Arial" pitchFamily="34" charset="0"/>
              </a:rPr>
              <a:t>sáng tinh mơ, mặt trời nhô lên đỏ rực. Những tia nắng toả khắp nơi, đánh thức mọi vật.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218842"/>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Sau khi thức giấc, các con vật làm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304800" y="1710879"/>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p:txBody>
      </p:sp>
      <p:sp>
        <p:nvSpPr>
          <p:cNvPr id="4" name="TextBox 3"/>
          <p:cNvSpPr txBox="1"/>
          <p:nvPr/>
        </p:nvSpPr>
        <p:spPr>
          <a:xfrm>
            <a:off x="380999" y="4218842"/>
            <a:ext cx="8312727" cy="646210"/>
          </a:xfrm>
          <a:prstGeom prst="rect">
            <a:avLst/>
          </a:prstGeom>
          <a:solidFill>
            <a:schemeClr val="accent6">
              <a:lumMod val="40000"/>
              <a:lumOff val="60000"/>
            </a:schemeClr>
          </a:solidFill>
        </p:spPr>
        <p:txBody>
          <a:bodyPr wrap="square" lIns="91318" tIns="45660" rIns="91318" bIns="45660" rtlCol="0">
            <a:spAutoFit/>
          </a:bodyPr>
          <a:lstStyle/>
          <a:p>
            <a:pPr algn="ctr"/>
            <a:r>
              <a:rPr lang="en-US" sz="3600" smtClean="0">
                <a:latin typeface="Arial" pitchFamily="34" charset="0"/>
                <a:ea typeface="Arial-Rounded" pitchFamily="34" charset="0"/>
                <a:cs typeface="Arial" pitchFamily="34" charset="0"/>
              </a:rPr>
              <a:t>Bé làm gì sau khi thức dậy?</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533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43" t="24479" r="21376" b="20312"/>
          <a:stretch/>
        </p:blipFill>
        <p:spPr bwMode="auto">
          <a:xfrm>
            <a:off x="1447800" y="161192"/>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0050" y="4529556"/>
            <a:ext cx="8312727" cy="461544"/>
          </a:xfrm>
          <a:prstGeom prst="rect">
            <a:avLst/>
          </a:prstGeom>
          <a:solidFill>
            <a:schemeClr val="accent6">
              <a:lumMod val="40000"/>
              <a:lumOff val="60000"/>
            </a:schemeClr>
          </a:solidFill>
        </p:spPr>
        <p:txBody>
          <a:bodyPr wrap="square" lIns="91318" tIns="45660" rIns="91318" bIns="45660" rtlCol="0">
            <a:spAutoFit/>
          </a:bodyPr>
          <a:lstStyle/>
          <a:p>
            <a:pPr algn="ctr"/>
            <a:r>
              <a:rPr lang="en-US" sz="2400" smtClean="0">
                <a:latin typeface="Arial" pitchFamily="34" charset="0"/>
                <a:ea typeface="Arial-Rounded" pitchFamily="34" charset="0"/>
                <a:cs typeface="Arial" pitchFamily="34" charset="0"/>
              </a:rPr>
              <a:t>Em hãy nói về cảnh ngày mới bắt đầu ở nơi em sinh sống?</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a:t>
            </a:r>
            <a:r>
              <a:rPr lang="en-US" sz="3200" b="1" dirty="0">
                <a:solidFill>
                  <a:srgbClr val="7030A0"/>
                </a:solidFill>
                <a:latin typeface="HP001 4 hàng" pitchFamily="34" charset="0"/>
                <a:ea typeface="Arial-Rounded" pitchFamily="34" charset="0"/>
                <a:cs typeface="Arial-Rounded" pitchFamily="34" charset="0"/>
              </a:rPr>
              <a:t>.</a:t>
            </a:r>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BuĔ sáng, Ǉia wắng đá</a:t>
            </a:r>
            <a:r>
              <a:rPr lang="el-GR" sz="3200" b="1" dirty="0">
                <a:solidFill>
                  <a:srgbClr val="7030A0"/>
                </a:solidFill>
                <a:latin typeface="HP001 4 hàng" pitchFamily="34" charset="0"/>
                <a:ea typeface="Arial-Rounded" pitchFamily="34" charset="0"/>
                <a:cs typeface="Arial-Rounded" pitchFamily="34" charset="0"/>
              </a:rPr>
              <a:t>ζ κ</a:t>
            </a:r>
            <a:r>
              <a:rPr lang="vi-VN" sz="3200" b="1" dirty="0">
                <a:solidFill>
                  <a:srgbClr val="7030A0"/>
                </a:solidFill>
                <a:latin typeface="HP001 4 hàng" pitchFamily="34" charset="0"/>
                <a:ea typeface="Arial-Rounded" pitchFamily="34" charset="0"/>
                <a:cs typeface="Arial-Rounded" pitchFamily="34" charset="0"/>
              </a:rPr>
              <a:t>ức jĊ </a:t>
            </a:r>
            <a:r>
              <a:rPr lang="vi-VN" sz="3200" b="1" dirty="0" smtClean="0">
                <a:solidFill>
                  <a:srgbClr val="7030A0"/>
                </a:solidFill>
                <a:latin typeface="HP001 4 hàng" pitchFamily="34" charset="0"/>
                <a:ea typeface="Arial-Rounded" pitchFamily="34" charset="0"/>
                <a:cs typeface="Arial-Rounded" pitchFamily="34" charset="0"/>
              </a:rPr>
              <a:t>vật</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c</a:t>
            </a:r>
            <a:r>
              <a:rPr lang="en-US" sz="3200" b="1" dirty="0" smtClean="0">
                <a:solidFill>
                  <a:srgbClr val="7030A0"/>
                </a:solidFill>
                <a:latin typeface="HP001 4 hàng" pitchFamily="34" charset="0"/>
                <a:ea typeface="Arial-Rounded" pitchFamily="34" charset="0"/>
                <a:cs typeface="Arial-Rounded" pitchFamily="34" charset="0"/>
              </a:rPr>
              <a:t>.</a:t>
            </a:r>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Sau </a:t>
            </a:r>
            <a:r>
              <a:rPr lang="el-GR" sz="3200" b="1" dirty="0">
                <a:solidFill>
                  <a:srgbClr val="7030A0"/>
                </a:solidFill>
                <a:latin typeface="HP001 4 hàng" pitchFamily="34" charset="0"/>
                <a:ea typeface="Arial-Rounded" pitchFamily="34" charset="0"/>
                <a:cs typeface="Arial-Rounded" pitchFamily="34" charset="0"/>
              </a:rPr>
              <a:t>δ</a:t>
            </a:r>
            <a:r>
              <a:rPr lang="vi-VN" sz="3200" b="1" dirty="0">
                <a:solidFill>
                  <a:srgbClr val="7030A0"/>
                </a:solidFill>
                <a:latin typeface="HP001 4 hàng" pitchFamily="34" charset="0"/>
                <a:ea typeface="Arial-Rounded" pitchFamily="34" charset="0"/>
                <a:cs typeface="Arial-Rounded" pitchFamily="34" charset="0"/>
              </a:rPr>
              <a:t>i </a:t>
            </a:r>
            <a:r>
              <a:rPr lang="el-GR" sz="3200" b="1" dirty="0">
                <a:solidFill>
                  <a:srgbClr val="7030A0"/>
                </a:solidFill>
                <a:latin typeface="HP001 4 hàng" pitchFamily="34" charset="0"/>
                <a:ea typeface="Arial-Rounded" pitchFamily="34" charset="0"/>
                <a:cs typeface="Arial-Rounded" pitchFamily="34" charset="0"/>
              </a:rPr>
              <a:t>κ</a:t>
            </a:r>
            <a:r>
              <a:rPr lang="vi-VN" sz="3200" b="1" dirty="0">
                <a:solidFill>
                  <a:srgbClr val="7030A0"/>
                </a:solidFill>
                <a:latin typeface="HP001 4 hàng" pitchFamily="34" charset="0"/>
                <a:ea typeface="Arial-Rounded" pitchFamily="34" charset="0"/>
                <a:cs typeface="Arial-Rounded" pitchFamily="34" charset="0"/>
              </a:rPr>
              <a:t>ức dậy, </a:t>
            </a:r>
            <a:r>
              <a:rPr lang="el-GR" sz="3200" b="1" dirty="0">
                <a:solidFill>
                  <a:srgbClr val="7030A0"/>
                </a:solidFill>
                <a:latin typeface="HP001 4 hàng" pitchFamily="34" charset="0"/>
                <a:ea typeface="Arial-Rounded" pitchFamily="34" charset="0"/>
                <a:cs typeface="Arial-Rounded" pitchFamily="34" charset="0"/>
              </a:rPr>
              <a:t>χ≠ ε</a:t>
            </a:r>
            <a:r>
              <a:rPr lang="vi-VN" sz="3200" b="1" dirty="0">
                <a:solidFill>
                  <a:srgbClr val="7030A0"/>
                </a:solidFill>
                <a:latin typeface="HP001 4 hàng" pitchFamily="34" charset="0"/>
                <a:ea typeface="Arial-Rounded" pitchFamily="34" charset="0"/>
                <a:cs typeface="Arial-Rounded" pitchFamily="34" charset="0"/>
              </a:rPr>
              <a:t>uẩn </a:t>
            </a:r>
            <a:r>
              <a:rPr lang="el-GR" sz="3200" b="1" dirty="0">
                <a:solidFill>
                  <a:srgbClr val="7030A0"/>
                </a:solidFill>
                <a:latin typeface="HP001 4 hàng" pitchFamily="34" charset="0"/>
                <a:ea typeface="Arial-Rounded" pitchFamily="34" charset="0"/>
                <a:cs typeface="Arial-Rounded" pitchFamily="34" charset="0"/>
              </a:rPr>
              <a:t>λ</a:t>
            </a:r>
            <a:r>
              <a:rPr lang="vi-VN" sz="3200" b="1" dirty="0">
                <a:solidFill>
                  <a:srgbClr val="7030A0"/>
                </a:solidFill>
                <a:latin typeface="HP001 4 hàng" pitchFamily="34" charset="0"/>
                <a:ea typeface="Arial-Rounded" pitchFamily="34" charset="0"/>
                <a:cs typeface="Arial-Rounded" pitchFamily="34" charset="0"/>
              </a:rPr>
              <a:t>Ż </a:t>
            </a:r>
            <a:r>
              <a:rPr lang="el-GR" sz="3200" b="1" dirty="0">
                <a:solidFill>
                  <a:srgbClr val="7030A0"/>
                </a:solidFill>
                <a:latin typeface="HP001 4 hàng" pitchFamily="34" charset="0"/>
                <a:ea typeface="Arial-Rounded" pitchFamily="34" charset="0"/>
                <a:cs typeface="Arial-Rounded" pitchFamily="34" charset="0"/>
              </a:rPr>
              <a:t>Α</a:t>
            </a:r>
            <a:r>
              <a:rPr lang="vi-VN" sz="3200" b="1" dirty="0">
                <a:solidFill>
                  <a:srgbClr val="7030A0"/>
                </a:solidFill>
                <a:latin typeface="HP001 4 hàng" pitchFamily="34" charset="0"/>
                <a:ea typeface="Arial-Rounded" pitchFamily="34" charset="0"/>
                <a:cs typeface="Arial-Rounded" pitchFamily="34" charset="0"/>
              </a:rPr>
              <a:t>Ğn </a:t>
            </a:r>
            <a:r>
              <a:rPr lang="vi-VN" sz="3200" b="1" dirty="0" smtClean="0">
                <a:solidFill>
                  <a:srgbClr val="7030A0"/>
                </a:solidFill>
                <a:latin typeface="HP001 4 hàng" pitchFamily="34" charset="0"/>
                <a:ea typeface="Arial-Rounded" pitchFamily="34" charset="0"/>
                <a:cs typeface="Arial-Rounded" pitchFamily="34" charset="0"/>
              </a:rPr>
              <a:t>ǇrưŊg</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ở </a:t>
            </a:r>
            <a:r>
              <a:rPr lang="en-US" sz="2400" b="1">
                <a:latin typeface="Arial" pitchFamily="34" charset="0"/>
                <a:ea typeface="Arial-Rounded" pitchFamily="34" charset="0"/>
                <a:cs typeface="Arial" pitchFamily="34" charset="0"/>
              </a:rPr>
              <a:t>mục 3</a:t>
            </a:r>
          </a:p>
        </p:txBody>
      </p:sp>
      <p:sp>
        <p:nvSpPr>
          <p:cNvPr id="5" name="Rectangle 4"/>
          <p:cNvSpPr/>
          <p:nvPr/>
        </p:nvSpPr>
        <p:spPr>
          <a:xfrm>
            <a:off x="679087" y="709659"/>
            <a:ext cx="2981660"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a. Buổi sáng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7" y="1200150"/>
            <a:ext cx="4731113"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c. Sau khi thức dậy, bé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52400" y="393123"/>
            <a:ext cx="4969265" cy="4969265"/>
          </a:xfrm>
        </p:spPr>
      </p:pic>
      <p:pic>
        <p:nvPicPr>
          <p:cNvPr id="7" name="S.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343400" y="355023"/>
            <a:ext cx="4969265" cy="496926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lại bài đã học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128, 129).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130, 131).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7759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con người, cảnh vật trong tranh</a:t>
            </a:r>
            <a:endParaRPr lang="en-US" sz="2400" b="1">
              <a:latin typeface="Arial" pitchFamily="34" charset="0"/>
              <a:ea typeface="Arial-Rounded" pitchFamily="34" charset="0"/>
              <a:cs typeface="Arial" pitchFamily="34" charset="0"/>
            </a:endParaRPr>
          </a:p>
        </p:txBody>
      </p:sp>
      <p:sp>
        <p:nvSpPr>
          <p:cNvPr id="6" name="Oval 5"/>
          <p:cNvSpPr/>
          <p:nvPr/>
        </p:nvSpPr>
        <p:spPr>
          <a:xfrm>
            <a:off x="209550" y="14151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0"/>
            <a:ext cx="7962900" cy="830863"/>
          </a:xfrm>
          <a:prstGeom prst="rect">
            <a:avLst/>
          </a:prstGeom>
          <a:noFill/>
        </p:spPr>
        <p:txBody>
          <a:bodyPr wrap="square" lIns="91305" tIns="45654" rIns="91305" bIns="45654" rtlCol="0">
            <a:spAutoFit/>
          </a:bodyPr>
          <a:lstStyle/>
          <a:p>
            <a:pPr marL="457200" indent="-457200" algn="just">
              <a:buAutoNum type="alphaLcPeriod"/>
            </a:pPr>
            <a:r>
              <a:rPr lang="en-US" sz="2400" smtClean="0">
                <a:latin typeface="Arial" pitchFamily="34" charset="0"/>
                <a:ea typeface="Arial-Rounded" pitchFamily="34" charset="0"/>
                <a:cs typeface="Arial" pitchFamily="34" charset="0"/>
              </a:rPr>
              <a:t>Em thấy những gì trong tranh?</a:t>
            </a:r>
          </a:p>
          <a:p>
            <a:pPr marL="457200" indent="-457200" algn="just">
              <a:buAutoNum type="alphaLcPeriod"/>
            </a:pPr>
            <a:r>
              <a:rPr lang="en-US" sz="2400" smtClean="0">
                <a:latin typeface="Arial" pitchFamily="34" charset="0"/>
                <a:ea typeface="Arial-Rounded" pitchFamily="34" charset="0"/>
                <a:cs typeface="Arial" pitchFamily="34" charset="0"/>
              </a:rPr>
              <a:t>Cảnh vật và con người trong tranh như thế nào?</a:t>
            </a:r>
            <a:endParaRPr lang="en-US" sz="240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18" t="23958" r="25476" b="23438"/>
          <a:stretch/>
        </p:blipFill>
        <p:spPr bwMode="auto">
          <a:xfrm>
            <a:off x="1676400" y="895350"/>
            <a:ext cx="5121275" cy="29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6"/>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17764" y="209187"/>
            <a:ext cx="8901546" cy="4771360"/>
            <a:chOff x="117764" y="209187"/>
            <a:chExt cx="8901546" cy="4771360"/>
          </a:xfrm>
        </p:grpSpPr>
        <p:sp>
          <p:nvSpPr>
            <p:cNvPr id="4" name="TextBox 3"/>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
        <p:nvSpPr>
          <p:cNvPr id="6" name="Oval 5"/>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6256" y="63011"/>
            <a:ext cx="8853054" cy="5109454"/>
            <a:chOff x="166256" y="384041"/>
            <a:chExt cx="8853054" cy="5109454"/>
          </a:xfrm>
        </p:grpSpPr>
        <p:sp>
          <p:nvSpPr>
            <p:cNvPr id="15" name="TextBox 14"/>
            <p:cNvSpPr txBox="1"/>
            <p:nvPr/>
          </p:nvSpPr>
          <p:spPr>
            <a:xfrm>
              <a:off x="1524000" y="384041"/>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6" name="TextBox 15"/>
            <p:cNvSpPr txBox="1"/>
            <p:nvPr/>
          </p:nvSpPr>
          <p:spPr>
            <a:xfrm>
              <a:off x="166256" y="861591"/>
              <a:ext cx="8853054" cy="4631904"/>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Đàn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cxnSp>
        <p:nvCxnSpPr>
          <p:cNvPr id="5" name="Straight Connector 4"/>
          <p:cNvCxnSpPr/>
          <p:nvPr/>
        </p:nvCxnSpPr>
        <p:spPr>
          <a:xfrm flipH="1">
            <a:off x="7350268" y="1428750"/>
            <a:ext cx="5100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48474" y="1428750"/>
            <a:ext cx="719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7215" y="2343150"/>
            <a:ext cx="12905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16362" y="1428750"/>
            <a:ext cx="14703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43779" y="2800350"/>
            <a:ext cx="6169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205033" y="2800350"/>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74477" y="3204796"/>
            <a:ext cx="746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57961" y="4095750"/>
            <a:ext cx="99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nắng	</a:t>
            </a:r>
            <a:br>
              <a:rPr lang="en-US" smtClean="0">
                <a:latin typeface="Arial" pitchFamily="34" charset="0"/>
                <a:cs typeface="Arial" pitchFamily="34" charset="0"/>
              </a:rPr>
            </a:br>
            <a:r>
              <a:rPr lang="en-US" smtClean="0">
                <a:latin typeface="Arial" pitchFamily="34" charset="0"/>
                <a:cs typeface="Arial" pitchFamily="34" charset="0"/>
              </a:rPr>
              <a:t>đánh thức	</a:t>
            </a:r>
            <a:br>
              <a:rPr lang="en-US" smtClean="0">
                <a:latin typeface="Arial" pitchFamily="34" charset="0"/>
                <a:cs typeface="Arial" pitchFamily="34" charset="0"/>
              </a:rPr>
            </a:br>
            <a:r>
              <a:rPr lang="en-US" smtClean="0">
                <a:latin typeface="Arial" pitchFamily="34" charset="0"/>
                <a:cs typeface="Arial" pitchFamily="34" charset="0"/>
              </a:rPr>
              <a:t>chuồng</a:t>
            </a:r>
            <a:br>
              <a:rPr lang="en-US" smtClean="0">
                <a:latin typeface="Arial" pitchFamily="34" charset="0"/>
                <a:cs typeface="Arial" pitchFamily="34" charset="0"/>
              </a:rPr>
            </a:br>
            <a:r>
              <a:rPr lang="en-US" smtClean="0">
                <a:latin typeface="Arial" pitchFamily="34" charset="0"/>
                <a:cs typeface="Arial" pitchFamily="34" charset="0"/>
              </a:rPr>
              <a:t>kiếm mồi</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Connector 4"/>
          <p:cNvCxnSpPr/>
          <p:nvPr/>
        </p:nvCxnSpPr>
        <p:spPr>
          <a:xfrm flipH="1">
            <a:off x="3780192" y="2366596"/>
            <a:ext cx="561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351354" y="295275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383574" y="3726473"/>
            <a:ext cx="6186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2731" y="43052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6256" y="5908"/>
            <a:ext cx="8853054" cy="4737182"/>
            <a:chOff x="166256" y="325426"/>
            <a:chExt cx="8853054" cy="4737182"/>
          </a:xfrm>
        </p:grpSpPr>
        <p:sp>
          <p:nvSpPr>
            <p:cNvPr id="9" name="TextBox 8"/>
            <p:cNvSpPr txBox="1"/>
            <p:nvPr/>
          </p:nvSpPr>
          <p:spPr>
            <a:xfrm>
              <a:off x="1524000" y="325426"/>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
        <p:nvSpPr>
          <p:cNvPr id="11" name="TextBox 10"/>
          <p:cNvSpPr txBox="1"/>
          <p:nvPr/>
        </p:nvSpPr>
        <p:spPr>
          <a:xfrm>
            <a:off x="166257" y="542369"/>
            <a:ext cx="8853054" cy="4631904"/>
          </a:xfrm>
          <a:prstGeom prst="rect">
            <a:avLst/>
          </a:prstGeom>
          <a:solidFill>
            <a:schemeClr val="bg1"/>
          </a:solidFill>
        </p:spPr>
        <p:txBody>
          <a:bodyPr wrap="square" lIns="91305" tIns="45654" rIns="91305" bIns="45654" rtlCol="0">
            <a:spAutoFit/>
          </a:bodyPr>
          <a:lstStyle/>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Buổi sáng tinh mơ, mặt trời nhô lên đỏ rực.</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Những tia nắng toả khắp nơi, đánh thức mọi vật.</a:t>
            </a:r>
            <a:r>
              <a:rPr lang="en-US" sz="2800" smtClean="0">
                <a:solidFill>
                  <a:srgbClr val="FF0000"/>
                </a:solidFill>
                <a:latin typeface="Arial" pitchFamily="34" charset="0"/>
                <a:ea typeface="Arial-Rounded" pitchFamily="34" charset="0"/>
                <a:cs typeface="Arial" pitchFamily="34" charset="0"/>
              </a:rPr>
              <a: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Nắng chiếu vào tổ chim.</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Chim bay ra khỏi tổ, cất tiếng hót.</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chiếu vào tổ ong.</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Ong bay ra khỏi tổ, đi kiếm mật.</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chiều vào chuồng gà.</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Đà gà lục tục ra khỏi chuồng, đi kiếm mồi.</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chiếu vào nhà, gọi bé đang nằm ngủ.</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Bé thức dậy, chuẩn bị đến trường.</a:t>
            </a:r>
            <a:r>
              <a:rPr lang="en-US" sz="2800" smtClean="0">
                <a:solidFill>
                  <a:srgbClr val="FF0000"/>
                </a:solidFill>
                <a:latin typeface="Arial" pitchFamily="34" charset="0"/>
                <a:ea typeface="Arial-Rounded" pitchFamily="34" charset="0"/>
                <a:cs typeface="Arial" pitchFamily="34" charset="0"/>
              </a:rPr>
              <a:t>//</a:t>
            </a:r>
            <a:endParaRPr lang="en-US" sz="2800" smtClean="0">
              <a:latin typeface="Arial" pitchFamily="34" charset="0"/>
              <a:ea typeface="Arial-Rounded" pitchFamily="34" charset="0"/>
              <a:cs typeface="Arial" pitchFamily="34" charset="0"/>
            </a:endParaRP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r>
              <a:rPr lang="en-US" sz="2800" smtClean="0">
                <a:solidFill>
                  <a:srgbClr val="FF0000"/>
                </a:solidFill>
                <a:latin typeface="Arial" pitchFamily="34" charset="0"/>
                <a:ea typeface="Arial-Rounded" pitchFamily="34" charset="0"/>
                <a:cs typeface="Arial" pitchFamily="34" charset="0"/>
              </a:rPr>
              <a:t>//</a:t>
            </a:r>
            <a:endParaRPr lang="en-US" sz="2800" smtClean="0">
              <a:latin typeface="Arial" pitchFamily="34" charset="0"/>
              <a:ea typeface="Arial-Rounded" pitchFamily="34" charset="0"/>
              <a:cs typeface="Arial" pitchFamily="34" charset="0"/>
            </a:endParaRP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2077371"/>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Buổi sáng tinh mơ, mặt trời nhô lên đỏ rực</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Những tia nắng toả khắp nơi, đánh thức mọi vật.</a:t>
            </a:r>
          </a:p>
          <a:p>
            <a:pPr algn="just"/>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5105400" y="181535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67200" y="227898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62228" y="227899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781800" y="228938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81200" y="2772237"/>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2072" y="27842"/>
            <a:ext cx="8567237" cy="4658217"/>
            <a:chOff x="117764" y="209187"/>
            <a:chExt cx="8901546" cy="4658217"/>
          </a:xfrm>
        </p:grpSpPr>
        <p:sp>
          <p:nvSpPr>
            <p:cNvPr id="9" name="TextBox 8"/>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17764" y="666387"/>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70" y="485042"/>
            <a:ext cx="527050" cy="82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9" y="1080626"/>
            <a:ext cx="527050" cy="271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81" y="770495"/>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7081" y="2385495"/>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70" y="4045686"/>
            <a:ext cx="527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770" y="419640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443</Words>
  <Application>Microsoft Office PowerPoint</Application>
  <PresentationFormat>On-screen Show (16:9)</PresentationFormat>
  <Paragraphs>94</Paragraphs>
  <Slides>19</Slides>
  <Notes>10</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nắng  đánh thức  chuồng kiếm mồi</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299</cp:revision>
  <dcterms:created xsi:type="dcterms:W3CDTF">2020-12-08T15:48:47Z</dcterms:created>
  <dcterms:modified xsi:type="dcterms:W3CDTF">2022-04-21T01:54:32Z</dcterms:modified>
</cp:coreProperties>
</file>