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8" r:id="rId2"/>
    <p:sldId id="283" r:id="rId3"/>
    <p:sldId id="279" r:id="rId4"/>
    <p:sldId id="257" r:id="rId5"/>
    <p:sldId id="258" r:id="rId6"/>
    <p:sldId id="280" r:id="rId7"/>
    <p:sldId id="281" r:id="rId8"/>
    <p:sldId id="276" r:id="rId9"/>
    <p:sldId id="268" r:id="rId10"/>
    <p:sldId id="282" r:id="rId11"/>
    <p:sldId id="277"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tổ</a:t>
            </a:r>
            <a:r>
              <a:rPr lang="en-US" baseline="0" smtClean="0"/>
              <a:t> chức cho hs làm việc nhóm, vẽ sơ đồ tư duy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4/28/2021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2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11" y="8191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450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128 đến trang 131.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Hỏi mẹ</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132).</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723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smtClean="0">
                <a:latin typeface="Arial" pitchFamily="34" charset="0"/>
                <a:cs typeface="Arial" pitchFamily="34" charset="0"/>
              </a:rPr>
              <a:t>Mời thầy cô tham gia nhóm chia sẻ tài liệu: </a:t>
            </a:r>
            <a:r>
              <a:rPr lang="en-US" sz="1800">
                <a:latin typeface="Arial" pitchFamily="34" charset="0"/>
                <a:cs typeface="Arial" pitchFamily="34" charset="0"/>
                <a:hlinkClick r:id="rId2"/>
              </a:rPr>
              <a:t>https://</a:t>
            </a:r>
            <a:r>
              <a:rPr lang="en-US" sz="1800" smtClean="0">
                <a:latin typeface="Arial" pitchFamily="34" charset="0"/>
                <a:cs typeface="Arial" pitchFamily="34" charset="0"/>
                <a:hlinkClick r:id="rId2"/>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Nếu phát hiện lỗi sai nào, phiền thầy cô chụp ảnh và báo lại giúp mình nhé!</a:t>
            </a:r>
            <a:br>
              <a:rPr lang="en-US" sz="1800" smtClean="0">
                <a:latin typeface="Arial" pitchFamily="34" charset="0"/>
                <a:cs typeface="Arial" pitchFamily="34" charset="0"/>
              </a:rPr>
            </a:br>
            <a:r>
              <a:rPr lang="en-US" sz="1800" smtClean="0">
                <a:latin typeface="Arial" pitchFamily="34" charset="0"/>
                <a:cs typeface="Arial" pitchFamily="34" charset="0"/>
              </a:rPr>
              <a:t>Trân trọng!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hát buổi sáng VTV7.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133350"/>
            <a:ext cx="8842664" cy="4973853"/>
          </a:xfrm>
          <a:prstGeom prst="rect">
            <a:avLst/>
          </a:prstGeom>
        </p:spPr>
      </p:pic>
    </p:spTree>
    <p:extLst>
      <p:ext uri="{BB962C8B-B14F-4D97-AF65-F5344CB8AC3E}">
        <p14:creationId xmlns:p14="http://schemas.microsoft.com/office/powerpoint/2010/main" val="15146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NGÀY MỚI BẮT ĐẦU</a:t>
            </a:r>
            <a:endParaRPr lang="en-US" sz="3600" b="1">
              <a:solidFill>
                <a:srgbClr val="F68426"/>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3562350" y="3136474"/>
            <a:ext cx="1847850" cy="1818284"/>
          </a:xfrm>
          <a:prstGeom prst="rect">
            <a:avLst/>
          </a:prstGeom>
        </p:spPr>
      </p:pic>
    </p:spTree>
    <p:extLst>
      <p:ext uri="{BB962C8B-B14F-4D97-AF65-F5344CB8AC3E}">
        <p14:creationId xmlns:p14="http://schemas.microsoft.com/office/powerpoint/2010/main" val="3037515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375046"/>
            <a:ext cx="8496300" cy="477042"/>
          </a:xfrm>
          <a:prstGeom prst="rect">
            <a:avLst/>
          </a:prstGeom>
          <a:noFill/>
        </p:spPr>
        <p:txBody>
          <a:bodyPr wrap="square" lIns="91428" tIns="45714" rIns="91428" bIns="4571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9" name="Rectangle 18"/>
          <p:cNvSpPr/>
          <p:nvPr/>
        </p:nvSpPr>
        <p:spPr>
          <a:xfrm>
            <a:off x="228600" y="1109972"/>
            <a:ext cx="8305800" cy="1477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33002"/>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Những (…………) cười khi thấy anh đi học về.</a:t>
            </a:r>
            <a:endParaRPr lang="en-US" sz="3200" b="1">
              <a:latin typeface="Arial" pitchFamily="34" charset="0"/>
              <a:ea typeface="Arial-Rounded" pitchFamily="34" charset="0"/>
              <a:cs typeface="Arial" pitchFamily="34" charset="0"/>
            </a:endParaRPr>
          </a:p>
        </p:txBody>
      </p:sp>
      <p:sp>
        <p:nvSpPr>
          <p:cNvPr id="21" name="TextBox 20"/>
          <p:cNvSpPr txBox="1"/>
          <p:nvPr/>
        </p:nvSpPr>
        <p:spPr>
          <a:xfrm>
            <a:off x="293370" y="3856865"/>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Mấy chú chim chích choè đang (…..) vang trên cành cây.</a:t>
            </a:r>
            <a:endParaRPr lang="en-US" sz="3200" b="1">
              <a:latin typeface="Arial" pitchFamily="34" charset="0"/>
              <a:ea typeface="Arial-Rounded" pitchFamily="34" charset="0"/>
              <a:cs typeface="Arial" pitchFamily="34" charset="0"/>
            </a:endParaRPr>
          </a:p>
        </p:txBody>
      </p:sp>
      <p:sp>
        <p:nvSpPr>
          <p:cNvPr id="22" name="TextBox 21"/>
          <p:cNvSpPr txBox="1"/>
          <p:nvPr/>
        </p:nvSpPr>
        <p:spPr>
          <a:xfrm>
            <a:off x="377450" y="1168847"/>
            <a:ext cx="1837825" cy="584763"/>
          </a:xfrm>
          <a:prstGeom prst="rect">
            <a:avLst/>
          </a:prstGeom>
          <a:solidFill>
            <a:srgbClr val="FFC000"/>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mặt trời</a:t>
            </a:r>
            <a:endParaRPr lang="en-US" sz="3200" b="1">
              <a:latin typeface="Arial" pitchFamily="34" charset="0"/>
              <a:ea typeface="Arial-Rounded" pitchFamily="34" charset="0"/>
              <a:cs typeface="Arial" pitchFamily="34" charset="0"/>
            </a:endParaRPr>
          </a:p>
        </p:txBody>
      </p:sp>
      <p:sp>
        <p:nvSpPr>
          <p:cNvPr id="23" name="TextBox 22"/>
          <p:cNvSpPr txBox="1"/>
          <p:nvPr/>
        </p:nvSpPr>
        <p:spPr>
          <a:xfrm>
            <a:off x="1395173" y="1972827"/>
            <a:ext cx="1976223" cy="584763"/>
          </a:xfrm>
          <a:prstGeom prst="rect">
            <a:avLst/>
          </a:prstGeom>
          <a:solidFill>
            <a:srgbClr val="FFC000"/>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tia nắng</a:t>
            </a:r>
            <a:endParaRPr lang="en-US" sz="3200" b="1">
              <a:latin typeface="Arial" pitchFamily="34" charset="0"/>
              <a:ea typeface="Arial-Rounded" pitchFamily="34" charset="0"/>
              <a:cs typeface="Arial" pitchFamily="34" charset="0"/>
            </a:endParaRPr>
          </a:p>
        </p:txBody>
      </p:sp>
      <p:sp>
        <p:nvSpPr>
          <p:cNvPr id="24" name="TextBox 23"/>
          <p:cNvSpPr txBox="1"/>
          <p:nvPr/>
        </p:nvSpPr>
        <p:spPr>
          <a:xfrm>
            <a:off x="4267200" y="1940842"/>
            <a:ext cx="2057400" cy="584763"/>
          </a:xfrm>
          <a:prstGeom prst="rect">
            <a:avLst/>
          </a:prstGeom>
          <a:solidFill>
            <a:srgbClr val="FFC000"/>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lục tục</a:t>
            </a:r>
          </a:p>
        </p:txBody>
      </p:sp>
      <p:sp>
        <p:nvSpPr>
          <p:cNvPr id="25" name="TextBox 24"/>
          <p:cNvSpPr txBox="1"/>
          <p:nvPr/>
        </p:nvSpPr>
        <p:spPr>
          <a:xfrm>
            <a:off x="3653523" y="1204123"/>
            <a:ext cx="978203" cy="584763"/>
          </a:xfrm>
          <a:prstGeom prst="rect">
            <a:avLst/>
          </a:prstGeom>
          <a:solidFill>
            <a:srgbClr val="FFC000"/>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hót</a:t>
            </a:r>
            <a:endParaRPr lang="en-US" sz="3200" b="1">
              <a:latin typeface="Arial" pitchFamily="34" charset="0"/>
              <a:ea typeface="Arial-Rounded" pitchFamily="34" charset="0"/>
              <a:cs typeface="Arial" pitchFamily="34" charset="0"/>
            </a:endParaRPr>
          </a:p>
        </p:txBody>
      </p:sp>
      <p:sp>
        <p:nvSpPr>
          <p:cNvPr id="26" name="TextBox 25"/>
          <p:cNvSpPr txBox="1"/>
          <p:nvPr/>
        </p:nvSpPr>
        <p:spPr>
          <a:xfrm>
            <a:off x="6096000" y="1204124"/>
            <a:ext cx="2057400" cy="584763"/>
          </a:xfrm>
          <a:prstGeom prst="rect">
            <a:avLst/>
          </a:prstGeom>
          <a:solidFill>
            <a:srgbClr val="FFC000"/>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gáy</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6.17284E-7 L 0.47205 0.52006 " pathEditMode="relative" rAng="0" ptsTypes="AA">
                                      <p:cBhvr>
                                        <p:cTn id="6" dur="2000" fill="hold"/>
                                        <p:tgtEl>
                                          <p:spTgt spid="25"/>
                                        </p:tgtEl>
                                        <p:attrNameLst>
                                          <p:attrName>ppt_x</p:attrName>
                                          <p:attrName>ppt_y</p:attrName>
                                        </p:attrNameLst>
                                      </p:cBhvr>
                                      <p:rCtr x="23594" y="25988"/>
                                    </p:animMotion>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2.77778E-7 -2.84214E-7 L 0.11441 0.16342 " pathEditMode="relative" rAng="0" ptsTypes="AA">
                                      <p:cBhvr>
                                        <p:cTn id="20" dur="2000" fill="hold"/>
                                        <p:tgtEl>
                                          <p:spTgt spid="23"/>
                                        </p:tgtEl>
                                        <p:attrNameLst>
                                          <p:attrName>ppt_x</p:attrName>
                                          <p:attrName>ppt_y</p:attrName>
                                        </p:attrNameLst>
                                      </p:cBhvr>
                                      <p:rCtr x="5712" y="8156"/>
                                    </p:animMotion>
                                  </p:childTnLst>
                                  <p:subTnLst>
                                    <p:audio>
                                      <p:cMediaNode vol="100000">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6"/>
                                        </p:tgtEl>
                                        <p:attrNameLst>
                                          <p:attrName>r</p:attrName>
                                        </p:attrNameLst>
                                      </p:cBhvr>
                                    </p:animRot>
                                    <p:animRot by="-240000">
                                      <p:cBhvr>
                                        <p:cTn id="35" dur="200" fill="hold">
                                          <p:stCondLst>
                                            <p:cond delay="200"/>
                                          </p:stCondLst>
                                        </p:cTn>
                                        <p:tgtEl>
                                          <p:spTgt spid="26"/>
                                        </p:tgtEl>
                                        <p:attrNameLst>
                                          <p:attrName>r</p:attrName>
                                        </p:attrNameLst>
                                      </p:cBhvr>
                                    </p:animRot>
                                    <p:animRot by="240000">
                                      <p:cBhvr>
                                        <p:cTn id="36" dur="200" fill="hold">
                                          <p:stCondLst>
                                            <p:cond delay="400"/>
                                          </p:stCondLst>
                                        </p:cTn>
                                        <p:tgtEl>
                                          <p:spTgt spid="26"/>
                                        </p:tgtEl>
                                        <p:attrNameLst>
                                          <p:attrName>r</p:attrName>
                                        </p:attrNameLst>
                                      </p:cBhvr>
                                    </p:animRot>
                                    <p:animRot by="-240000">
                                      <p:cBhvr>
                                        <p:cTn id="37" dur="200" fill="hold">
                                          <p:stCondLst>
                                            <p:cond delay="600"/>
                                          </p:stCondLst>
                                        </p:cTn>
                                        <p:tgtEl>
                                          <p:spTgt spid="26"/>
                                        </p:tgtEl>
                                        <p:attrNameLst>
                                          <p:attrName>r</p:attrName>
                                        </p:attrNameLst>
                                      </p:cBhvr>
                                    </p:animRot>
                                    <p:animRot by="120000">
                                      <p:cBhvr>
                                        <p:cTn id="38" dur="200" fill="hold">
                                          <p:stCondLst>
                                            <p:cond delay="800"/>
                                          </p:stCondLst>
                                        </p:cTn>
                                        <p:tgtEl>
                                          <p:spTgt spid="2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20" name="TextBox 19"/>
          <p:cNvSpPr txBox="1"/>
          <p:nvPr/>
        </p:nvSpPr>
        <p:spPr>
          <a:xfrm>
            <a:off x="914400" y="1234244"/>
            <a:ext cx="7924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buổi sáng		bố		mẹ 		em</a:t>
            </a:r>
            <a:endParaRPr lang="en-US" sz="2400">
              <a:latin typeface="Arial-Rounded" pitchFamily="34" charset="0"/>
              <a:ea typeface="Arial-Rounded" pitchFamily="34" charset="0"/>
              <a:cs typeface="Arial-Rounded"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40" t="23183" r="27672" b="18750"/>
          <a:stretch/>
        </p:blipFill>
        <p:spPr bwMode="auto">
          <a:xfrm>
            <a:off x="2489200" y="1809750"/>
            <a:ext cx="4267200" cy="30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Nắng chiếu vào tổ chim. Chim bay ra khỏi tổ, cất tiếng hót. Nắng chiếu vào tổ ong. Ong bay đi kiếm mật. Nắng chiếu vào nhà, gọi bé thức dậy đến trường.</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39000" y="1974850"/>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892107" y="1726817"/>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6484" y="229552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7207885" y="2518412"/>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61736" y="285990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19" name="TextBox 18"/>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22" name="Oval 21"/>
          <p:cNvSpPr/>
          <p:nvPr/>
        </p:nvSpPr>
        <p:spPr>
          <a:xfrm>
            <a:off x="1684245" y="34099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05400" y="3972424"/>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812029" y="307961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97402" y="3631934"/>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7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75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75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8" presetClass="emph" presetSubtype="0" fill="hold" grpId="1" nodeType="withEffect">
                                  <p:stCondLst>
                                    <p:cond delay="0"/>
                                  </p:stCondLst>
                                  <p:childTnLst>
                                    <p:animRot by="21600000">
                                      <p:cBhvr>
                                        <p:cTn id="71" dur="2500" fill="hold"/>
                                        <p:tgtEl>
                                          <p:spTgt spid="25"/>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3"/>
                                        </p:tgtEl>
                                        <p:attrNameLst>
                                          <p:attrName>r</p:attrName>
                                        </p:attrNameLst>
                                      </p:cBhvr>
                                    </p:animRot>
                                  </p:childTnLst>
                                </p:cTn>
                              </p:par>
                              <p:par>
                                <p:cTn id="74" presetID="8" presetClass="emph" presetSubtype="0" fill="hold" grpId="1" nodeType="withEffect">
                                  <p:stCondLst>
                                    <p:cond delay="0"/>
                                  </p:stCondLst>
                                  <p:childTnLst>
                                    <p:animRot by="21600000">
                                      <p:cBhvr>
                                        <p:cTn id="75" dur="2500" fill="hold"/>
                                        <p:tgtEl>
                                          <p:spTgt spid="17"/>
                                        </p:tgtEl>
                                        <p:attrNameLst>
                                          <p:attrName>r</p:attrName>
                                        </p:attrNameLst>
                                      </p:cBhvr>
                                    </p:animRot>
                                  </p:childTnLst>
                                </p:cTn>
                              </p:par>
                              <p:par>
                                <p:cTn id="76" presetID="8" presetClass="emph" presetSubtype="0" fill="hold" grpId="1" nodeType="withEffect">
                                  <p:stCondLst>
                                    <p:cond delay="0"/>
                                  </p:stCondLst>
                                  <p:childTnLst>
                                    <p:animRot by="21600000">
                                      <p:cBhvr>
                                        <p:cTn id="77" dur="2500" fill="hold"/>
                                        <p:tgtEl>
                                          <p:spTgt spid="22"/>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P spid="22" grpId="0" animBg="1"/>
      <p:bldP spid="22"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vi-VN" sz="3500" b="1">
                <a:solidFill>
                  <a:srgbClr val="7030A0"/>
                </a:solidFill>
                <a:latin typeface="HP001 5 hàng" pitchFamily="34" charset="0"/>
              </a:rPr>
              <a:t>Nắng </a:t>
            </a:r>
            <a:r>
              <a:rPr lang="el-GR" sz="3500" b="1">
                <a:solidFill>
                  <a:srgbClr val="7030A0"/>
                </a:solidFill>
                <a:latin typeface="HP001 5 hàng" pitchFamily="34" charset="0"/>
              </a:rPr>
              <a:t>εΗ</a:t>
            </a:r>
            <a:r>
              <a:rPr lang="vi-VN" sz="3500" b="1">
                <a:solidFill>
                  <a:srgbClr val="7030A0"/>
                </a:solidFill>
                <a:latin typeface="HP001 5 hàng" pitchFamily="34" charset="0"/>
              </a:rPr>
              <a:t>Ğu vào Ǉổ </a:t>
            </a:r>
            <a:r>
              <a:rPr lang="el-GR" sz="3500" b="1">
                <a:solidFill>
                  <a:srgbClr val="7030A0"/>
                </a:solidFill>
                <a:latin typeface="HP001 5 hàng" pitchFamily="34" charset="0"/>
              </a:rPr>
              <a:t>ε</a:t>
            </a:r>
            <a:r>
              <a:rPr lang="vi-VN" sz="3500" b="1" smtClean="0">
                <a:solidFill>
                  <a:srgbClr val="7030A0"/>
                </a:solidFill>
                <a:latin typeface="HP001 5 hàng" pitchFamily="34" charset="0"/>
              </a:rPr>
              <a:t>im. Chim </a:t>
            </a:r>
            <a:r>
              <a:rPr lang="vi-VN" sz="3500" b="1">
                <a:solidFill>
                  <a:srgbClr val="7030A0"/>
                </a:solidFill>
                <a:latin typeface="HP001 5 hàng" pitchFamily="34" charset="0"/>
              </a:rPr>
              <a:t>bay </a:t>
            </a:r>
            <a:r>
              <a:rPr lang="vi-VN" sz="3500" b="1" smtClean="0">
                <a:solidFill>
                  <a:srgbClr val="7030A0"/>
                </a:solidFill>
                <a:latin typeface="HP001 5 hàng" pitchFamily="34" charset="0"/>
              </a:rPr>
              <a:t>ǟa</a:t>
            </a:r>
            <a:endParaRPr lang="en-US" sz="3500" b="1">
              <a:solidFill>
                <a:srgbClr val="7030A0"/>
              </a:solidFill>
              <a:latin typeface="HP001 4 hàng" pitchFamily="34" charset="0"/>
            </a:endParaRPr>
          </a:p>
        </p:txBody>
      </p:sp>
      <p:sp>
        <p:nvSpPr>
          <p:cNvPr id="8" name="Rectangle 7"/>
          <p:cNvSpPr/>
          <p:nvPr/>
        </p:nvSpPr>
        <p:spPr>
          <a:xfrm>
            <a:off x="190500" y="1534408"/>
            <a:ext cx="9067800" cy="630942"/>
          </a:xfrm>
          <a:prstGeom prst="rect">
            <a:avLst/>
          </a:prstGeom>
        </p:spPr>
        <p:txBody>
          <a:bodyPr wrap="square">
            <a:spAutoFit/>
          </a:bodyPr>
          <a:lstStyle/>
          <a:p>
            <a:pPr algn="just"/>
            <a:r>
              <a:rPr lang="el-GR" sz="3500" b="1" smtClean="0">
                <a:solidFill>
                  <a:srgbClr val="7030A0"/>
                </a:solidFill>
                <a:latin typeface="HP001 4 hàng" pitchFamily="34" charset="0"/>
              </a:rPr>
              <a:t>δ</a:t>
            </a:r>
            <a:r>
              <a:rPr lang="en-US" sz="3500" b="1">
                <a:solidFill>
                  <a:srgbClr val="7030A0"/>
                </a:solidFill>
                <a:latin typeface="HP001 4 hàng" pitchFamily="34" charset="0"/>
              </a:rPr>
              <a:t>Ĉ Ǉổ, cất Ǉ</a:t>
            </a:r>
            <a:r>
              <a:rPr lang="el-GR" sz="3500" b="1">
                <a:solidFill>
                  <a:srgbClr val="7030A0"/>
                </a:solidFill>
                <a:latin typeface="HP001 4 hàng" pitchFamily="34" charset="0"/>
              </a:rPr>
              <a:t>Η</a:t>
            </a:r>
            <a:r>
              <a:rPr lang="en-US" sz="3500" b="1">
                <a:solidFill>
                  <a:srgbClr val="7030A0"/>
                </a:solidFill>
                <a:latin typeface="HP001 4 hàng" pitchFamily="34" charset="0"/>
              </a:rPr>
              <a:t>Ğng </a:t>
            </a:r>
            <a:r>
              <a:rPr lang="en-US" sz="3500" b="1" smtClean="0">
                <a:solidFill>
                  <a:srgbClr val="7030A0"/>
                </a:solidFill>
                <a:latin typeface="HP001 4 hàng" pitchFamily="34" charset="0"/>
              </a:rPr>
              <a:t>hĝ. Nắng </a:t>
            </a:r>
            <a:r>
              <a:rPr lang="el-GR" sz="3500" b="1">
                <a:solidFill>
                  <a:srgbClr val="7030A0"/>
                </a:solidFill>
                <a:latin typeface="HP001 4 hàng" pitchFamily="34" charset="0"/>
              </a:rPr>
              <a:t>εΗ</a:t>
            </a:r>
            <a:r>
              <a:rPr lang="en-US" sz="3500" b="1">
                <a:solidFill>
                  <a:srgbClr val="7030A0"/>
                </a:solidFill>
                <a:latin typeface="HP001 4 hàng" pitchFamily="34" charset="0"/>
              </a:rPr>
              <a:t>Ğu vào Ǉổ </a:t>
            </a:r>
            <a:r>
              <a:rPr lang="el-GR" sz="3500" b="1">
                <a:solidFill>
                  <a:srgbClr val="7030A0"/>
                </a:solidFill>
                <a:latin typeface="HP001 4 hàng" pitchFamily="34" charset="0"/>
              </a:rPr>
              <a:t>Ϊ</a:t>
            </a:r>
            <a:r>
              <a:rPr lang="en-US" sz="3500" b="1" smtClean="0">
                <a:solidFill>
                  <a:srgbClr val="7030A0"/>
                </a:solidFill>
                <a:latin typeface="HP001 4 hàng" pitchFamily="34" charset="0"/>
              </a:rPr>
              <a:t>g.  </a:t>
            </a:r>
            <a:endParaRPr lang="en-US" sz="3500" b="1">
              <a:solidFill>
                <a:srgbClr val="7030A0"/>
              </a:solidFill>
              <a:latin typeface="HP001 4 hàng" pitchFamily="34" charset="0"/>
            </a:endParaRPr>
          </a:p>
        </p:txBody>
      </p:sp>
      <p:sp>
        <p:nvSpPr>
          <p:cNvPr id="9" name="Rectangle 8"/>
          <p:cNvSpPr/>
          <p:nvPr/>
        </p:nvSpPr>
        <p:spPr>
          <a:xfrm>
            <a:off x="215900" y="2205822"/>
            <a:ext cx="9067800" cy="630942"/>
          </a:xfrm>
          <a:prstGeom prst="rect">
            <a:avLst/>
          </a:prstGeom>
        </p:spPr>
        <p:txBody>
          <a:bodyPr wrap="square">
            <a:spAutoFit/>
          </a:bodyPr>
          <a:lstStyle/>
          <a:p>
            <a:pPr algn="just"/>
            <a:r>
              <a:rPr lang="vi-VN" sz="3500" b="1">
                <a:solidFill>
                  <a:srgbClr val="7030A0"/>
                </a:solidFill>
                <a:latin typeface="HP001 5 hàng" pitchFamily="34" charset="0"/>
              </a:rPr>
              <a:t>Ong bay đi k</a:t>
            </a:r>
            <a:r>
              <a:rPr lang="el-GR" sz="3500" b="1">
                <a:solidFill>
                  <a:srgbClr val="7030A0"/>
                </a:solidFill>
                <a:latin typeface="HP001 5 hàng" pitchFamily="34" charset="0"/>
              </a:rPr>
              <a:t>Η</a:t>
            </a:r>
            <a:r>
              <a:rPr lang="vi-VN" sz="3500" b="1">
                <a:solidFill>
                  <a:srgbClr val="7030A0"/>
                </a:solidFill>
                <a:latin typeface="HP001 5 hàng" pitchFamily="34" charset="0"/>
              </a:rPr>
              <a:t>Ğm </a:t>
            </a:r>
            <a:r>
              <a:rPr lang="vi-VN" sz="3500" b="1" smtClean="0">
                <a:solidFill>
                  <a:srgbClr val="7030A0"/>
                </a:solidFill>
                <a:latin typeface="HP001 5 hàng" pitchFamily="34" charset="0"/>
              </a:rPr>
              <a:t>jật. Nắng </a:t>
            </a:r>
            <a:r>
              <a:rPr lang="el-GR" sz="3500" b="1">
                <a:solidFill>
                  <a:srgbClr val="7030A0"/>
                </a:solidFill>
                <a:latin typeface="HP001 5 hàng" pitchFamily="34" charset="0"/>
              </a:rPr>
              <a:t>εΗ</a:t>
            </a:r>
            <a:r>
              <a:rPr lang="vi-VN" sz="3500" b="1">
                <a:solidFill>
                  <a:srgbClr val="7030A0"/>
                </a:solidFill>
                <a:latin typeface="HP001 5 hàng" pitchFamily="34" charset="0"/>
              </a:rPr>
              <a:t>Ğu vào </a:t>
            </a:r>
            <a:r>
              <a:rPr lang="el-GR" sz="3500" b="1">
                <a:solidFill>
                  <a:srgbClr val="7030A0"/>
                </a:solidFill>
                <a:latin typeface="HP001 5 hàng" pitchFamily="34" charset="0"/>
              </a:rPr>
              <a:t>η</a:t>
            </a:r>
            <a:r>
              <a:rPr lang="vi-VN" sz="3500" b="1" smtClean="0">
                <a:solidFill>
                  <a:srgbClr val="7030A0"/>
                </a:solidFill>
                <a:latin typeface="HP001 5 hàng" pitchFamily="34" charset="0"/>
              </a:rPr>
              <a:t>à,</a:t>
            </a:r>
            <a:endParaRPr lang="en-US" sz="3500" b="1">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vi-VN" sz="3500" b="1">
                <a:solidFill>
                  <a:srgbClr val="7030A0"/>
                </a:solidFill>
                <a:latin typeface="HP001 5 hàng" pitchFamily="34" charset="0"/>
              </a:rPr>
              <a:t>gĊ </a:t>
            </a:r>
            <a:r>
              <a:rPr lang="el-GR" sz="3500" b="1">
                <a:solidFill>
                  <a:srgbClr val="7030A0"/>
                </a:solidFill>
                <a:latin typeface="HP001 5 hàng" pitchFamily="34" charset="0"/>
              </a:rPr>
              <a:t>χ≠ κ</a:t>
            </a:r>
            <a:r>
              <a:rPr lang="vi-VN" sz="3500" b="1">
                <a:solidFill>
                  <a:srgbClr val="7030A0"/>
                </a:solidFill>
                <a:latin typeface="HP001 5 hàng" pitchFamily="34" charset="0"/>
              </a:rPr>
              <a:t>ức dậy </a:t>
            </a:r>
            <a:r>
              <a:rPr lang="el-GR" sz="3500" b="1">
                <a:solidFill>
                  <a:srgbClr val="7030A0"/>
                </a:solidFill>
                <a:latin typeface="HP001 5 hàng" pitchFamily="34" charset="0"/>
              </a:rPr>
              <a:t>Α</a:t>
            </a:r>
            <a:r>
              <a:rPr lang="vi-VN" sz="3500" b="1">
                <a:solidFill>
                  <a:srgbClr val="7030A0"/>
                </a:solidFill>
                <a:latin typeface="HP001 5 hàng" pitchFamily="34" charset="0"/>
              </a:rPr>
              <a:t>Ğn </a:t>
            </a:r>
            <a:r>
              <a:rPr lang="vi-VN" sz="3500" b="1" smtClean="0">
                <a:solidFill>
                  <a:srgbClr val="7030A0"/>
                </a:solidFill>
                <a:latin typeface="HP001 5 hàng" pitchFamily="34" charset="0"/>
              </a:rPr>
              <a:t>ǇrưŊg</a:t>
            </a:r>
            <a:r>
              <a:rPr lang="en-US" sz="3500" b="1" smtClean="0">
                <a:solidFill>
                  <a:srgbClr val="7030A0"/>
                </a:solidFill>
                <a:latin typeface="HP001 5 hàng" pitchFamily="34" charset="0"/>
              </a:rPr>
              <a:t>.</a:t>
            </a:r>
            <a:endParaRPr lang="en-US" sz="3500" b="1">
              <a:solidFill>
                <a:srgbClr val="7030A0"/>
              </a:solidFill>
              <a:latin typeface="HP001 5 hàng" pitchFamily="34" charset="0"/>
            </a:endParaRPr>
          </a:p>
        </p:txBody>
      </p:sp>
    </p:spTree>
    <p:extLst>
      <p:ext uri="{BB962C8B-B14F-4D97-AF65-F5344CB8AC3E}">
        <p14:creationId xmlns:p14="http://schemas.microsoft.com/office/powerpoint/2010/main" val="9792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8298873"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Tìm trong hoặc ngoài bài đọc </a:t>
            </a:r>
            <a:r>
              <a:rPr lang="en-US" sz="2800" b="1" i="1" smtClean="0">
                <a:latin typeface="Arial" pitchFamily="34" charset="0"/>
                <a:ea typeface="Arial-Rounded" pitchFamily="34" charset="0"/>
                <a:cs typeface="Arial" pitchFamily="34" charset="0"/>
              </a:rPr>
              <a:t>Ngày mới bắt đầu </a:t>
            </a:r>
            <a:r>
              <a:rPr lang="en-US" sz="2800" b="1" smtClean="0">
                <a:latin typeface="Arial" pitchFamily="34" charset="0"/>
                <a:ea typeface="Arial-Rounded" pitchFamily="34" charset="0"/>
                <a:cs typeface="Arial" pitchFamily="34" charset="0"/>
              </a:rPr>
              <a:t>từ ngữ có tiếng chứa vần </a:t>
            </a:r>
            <a:r>
              <a:rPr lang="en-US" sz="2800" b="1" i="1" smtClean="0">
                <a:latin typeface="Arial" pitchFamily="34" charset="0"/>
                <a:ea typeface="Arial-Rounded" pitchFamily="34" charset="0"/>
                <a:cs typeface="Arial" pitchFamily="34" charset="0"/>
              </a:rPr>
              <a:t>iêu, iu, uông, uôn</a:t>
            </a:r>
            <a:endParaRPr lang="en-US" sz="2800" b="1">
              <a:latin typeface="Arial" pitchFamily="34" charset="0"/>
              <a:ea typeface="Arial-Rounded" pitchFamily="34" charset="0"/>
              <a:cs typeface="Arial" pitchFamily="34" charset="0"/>
            </a:endParaRPr>
          </a:p>
        </p:txBody>
      </p:sp>
      <p:sp>
        <p:nvSpPr>
          <p:cNvPr id="2" name="AutoShape 2" descr="Free Group Work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Free Group Work Cliparts,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04950"/>
            <a:ext cx="5187484" cy="31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3099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15" name="TextBox 14"/>
          <p:cNvSpPr txBox="1"/>
          <p:nvPr/>
        </p:nvSpPr>
        <p:spPr>
          <a:xfrm>
            <a:off x="635578" y="330998"/>
            <a:ext cx="7975022" cy="830985"/>
          </a:xfrm>
          <a:prstGeom prst="rect">
            <a:avLst/>
          </a:prstGeom>
          <a:noFill/>
        </p:spPr>
        <p:txBody>
          <a:bodyPr wrap="square" lIns="91428" tIns="45714" rIns="91428" bIns="45714" rtlCol="0">
            <a:spAutoFit/>
          </a:bodyPr>
          <a:lstStyle/>
          <a:p>
            <a:pPr algn="just"/>
            <a:r>
              <a:rPr lang="en-US" sz="2400" b="1" smtClean="0">
                <a:latin typeface="Arial" pitchFamily="34" charset="0"/>
                <a:ea typeface="Arial-Rounded" pitchFamily="34" charset="0"/>
                <a:cs typeface="Arial" pitchFamily="34" charset="0"/>
              </a:rPr>
              <a:t>Hát một bài và cùng nhau vận động theo nhịp điệu của bài hát</a:t>
            </a:r>
            <a:endParaRPr lang="en-US" sz="2400" b="1">
              <a:latin typeface="Arial" pitchFamily="34" charset="0"/>
              <a:ea typeface="Arial-Rounded" pitchFamily="34" charset="0"/>
              <a:cs typeface="Arial" pitchFamily="34" charset="0"/>
            </a:endParaRPr>
          </a:p>
        </p:txBody>
      </p:sp>
      <p:pic>
        <p:nvPicPr>
          <p:cNvPr id="16" name="Bài hát buổi sáng VTV7.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19200" y="1161983"/>
            <a:ext cx="6570445" cy="3695767"/>
          </a:xfrm>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285</Words>
  <Application>Microsoft Office PowerPoint</Application>
  <PresentationFormat>On-screen Show (16:9)</PresentationFormat>
  <Paragraphs>41</Paragraphs>
  <Slides>11</Slides>
  <Notes>5</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Mời thầy cô tham gia nhóm chia sẻ tài liệu: https://www.facebook.com/groups/443096903751589 Zalo: 0916604268  Nếu phát hiện lỗi sai nào, phiền thầy cô chụp ảnh và báo lại giúp mình nhé! Trân trọng!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185</cp:revision>
  <dcterms:created xsi:type="dcterms:W3CDTF">2020-12-08T15:48:47Z</dcterms:created>
  <dcterms:modified xsi:type="dcterms:W3CDTF">2021-04-28T00:28:10Z</dcterms:modified>
</cp:coreProperties>
</file>