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6" r:id="rId2"/>
    <p:sldId id="289" r:id="rId3"/>
    <p:sldId id="307" r:id="rId4"/>
    <p:sldId id="273" r:id="rId5"/>
    <p:sldId id="258" r:id="rId6"/>
    <p:sldId id="260" r:id="rId7"/>
    <p:sldId id="305" r:id="rId8"/>
    <p:sldId id="261" r:id="rId9"/>
    <p:sldId id="263" r:id="rId10"/>
    <p:sldId id="262" r:id="rId11"/>
    <p:sldId id="296" r:id="rId12"/>
    <p:sldId id="300" r:id="rId13"/>
    <p:sldId id="301" r:id="rId14"/>
    <p:sldId id="278" r:id="rId15"/>
    <p:sldId id="264" r:id="rId16"/>
    <p:sldId id="266" r:id="rId17"/>
    <p:sldId id="267" r:id="rId18"/>
    <p:sldId id="299" r:id="rId19"/>
    <p:sldId id="302" r:id="rId20"/>
    <p:sldId id="287" r:id="rId21"/>
    <p:sldId id="270" r:id="rId22"/>
    <p:sldId id="271" r:id="rId23"/>
    <p:sldId id="303" r:id="rId24"/>
    <p:sldId id="304" r:id="rId25"/>
    <p:sldId id="272" r:id="rId26"/>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B8E08C"/>
    <a:srgbClr val="FF2980"/>
    <a:srgbClr val="FEDEF3"/>
    <a:srgbClr val="FE8ACC"/>
    <a:srgbClr val="FECEED"/>
    <a:srgbClr val="FD0B95"/>
    <a:srgbClr val="FDBBE5"/>
    <a:srgbClr val="FD49B0"/>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52" autoAdjust="0"/>
  </p:normalViewPr>
  <p:slideViewPr>
    <p:cSldViewPr>
      <p:cViewPr varScale="1">
        <p:scale>
          <a:sx n="81" d="100"/>
          <a:sy n="81" d="100"/>
        </p:scale>
        <p:origin x="-18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26/04/2022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extLst>
      <p:ext uri="{BB962C8B-B14F-4D97-AF65-F5344CB8AC3E}">
        <p14:creationId xmlns:p14="http://schemas.microsoft.com/office/powerpoint/2010/main" val="279801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HD</a:t>
            </a:r>
            <a:r>
              <a:rPr lang="en-US" baseline="0" smtClean="0"/>
              <a:t> học sinh khi trả lời cần nói đầy đủ, có đầu có đuôi.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83843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giáo</a:t>
            </a:r>
            <a:r>
              <a:rPr lang="en-US" baseline="0" smtClean="0"/>
              <a:t> dục mở rộng: bảo vệ thiên nhiên, bảo vệ môi trường.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92338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7</a:t>
            </a:fld>
            <a:endParaRPr lang="zh-CN" altLang="en-US"/>
          </a:p>
        </p:txBody>
      </p:sp>
    </p:spTree>
    <p:extLst>
      <p:ext uri="{BB962C8B-B14F-4D97-AF65-F5344CB8AC3E}">
        <p14:creationId xmlns:p14="http://schemas.microsoft.com/office/powerpoint/2010/main" val="253049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nối</a:t>
            </a:r>
            <a:r>
              <a:rPr lang="en-US" baseline="0" smtClean="0"/>
              <a:t> tiếp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72567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6981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3458194"/>
            <a:ext cx="9144011" cy="1685306"/>
          </a:xfrm>
          <a:prstGeom prst="rect">
            <a:avLst/>
          </a:prstGeom>
        </p:spPr>
      </p:pic>
    </p:spTree>
    <p:extLst>
      <p:ext uri="{BB962C8B-B14F-4D97-AF65-F5344CB8AC3E}">
        <p14:creationId xmlns:p14="http://schemas.microsoft.com/office/powerpoint/2010/main" val="22363802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26/04/2022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26/04/2022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26/04/2022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26/04/2022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26/04/2022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26/04/2022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26/04/2022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26/04/2022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26/04/2022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22" name="图片 21">
            <a:extLst>
              <a:ext uri="{FF2B5EF4-FFF2-40B4-BE49-F238E27FC236}">
                <a16:creationId xmlns=""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138328" y="-46409"/>
            <a:ext cx="3401524" cy="51435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688019"/>
            <a:ext cx="589556" cy="201163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4643"/>
            <a:ext cx="9144000" cy="2985516"/>
          </a:xfrm>
          <a:prstGeom prst="rect">
            <a:avLst/>
          </a:prstGeom>
        </p:spPr>
      </p:pic>
      <p:sp>
        <p:nvSpPr>
          <p:cNvPr id="15" name="文本框 14"/>
          <p:cNvSpPr txBox="1"/>
          <p:nvPr/>
        </p:nvSpPr>
        <p:spPr>
          <a:xfrm>
            <a:off x="2805308" y="1433171"/>
            <a:ext cx="5095818" cy="1396536"/>
          </a:xfrm>
          <a:prstGeom prst="rect">
            <a:avLst/>
          </a:prstGeom>
          <a:noFill/>
        </p:spPr>
        <p:txBody>
          <a:bodyPr wrap="none" lIns="68580" tIns="34290" rIns="68580" bIns="34290"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en-US" altLang="zh-CN" sz="8600" dirty="0">
                <a:latin typeface="Arial" panose="020B0604020202020204" pitchFamily="34" charset="0"/>
                <a:cs typeface="Arial" panose="020B0604020202020204" pitchFamily="34" charset="0"/>
              </a:rPr>
              <a:t>TẬP ĐỌC</a:t>
            </a:r>
            <a:endParaRPr lang="zh-CN" altLang="en-US" sz="8600"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 xmlns:a16="http://schemas.microsoft.com/office/drawing/2014/main"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5166" y="3510114"/>
            <a:ext cx="4810161" cy="1162478"/>
          </a:xfrm>
          <a:prstGeom prst="rect">
            <a:avLst/>
          </a:prstGeom>
        </p:spPr>
      </p:pic>
      <p:pic>
        <p:nvPicPr>
          <p:cNvPr id="23" name="图片 22">
            <a:extLst>
              <a:ext uri="{FF2B5EF4-FFF2-40B4-BE49-F238E27FC236}">
                <a16:creationId xmlns=""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7063631" y="-46408"/>
            <a:ext cx="1759996" cy="734428"/>
          </a:xfrm>
          <a:prstGeom prst="rect">
            <a:avLst/>
          </a:prstGeom>
        </p:spPr>
      </p:pic>
    </p:spTree>
    <p:extLst>
      <p:ext uri="{BB962C8B-B14F-4D97-AF65-F5344CB8AC3E}">
        <p14:creationId xmlns:p14="http://schemas.microsoft.com/office/powerpoint/2010/main" val="1176145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50" presetClass="entr" presetSubtype="0" decel="10000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3"/>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270" y="670719"/>
            <a:ext cx="527050" cy="152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419" y="2190750"/>
            <a:ext cx="5270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430734"/>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1</a:t>
            </a:r>
            <a:endParaRPr lang="en-US" sz="2000" b="1">
              <a:latin typeface="Arial" pitchFamily="34" charset="0"/>
              <a:cs typeface="Arial" pitchFamily="34" charset="0"/>
            </a:endParaRPr>
          </a:p>
        </p:txBody>
      </p:sp>
      <p:sp>
        <p:nvSpPr>
          <p:cNvPr id="14" name="TextBox 13"/>
          <p:cNvSpPr txBox="1"/>
          <p:nvPr/>
        </p:nvSpPr>
        <p:spPr>
          <a:xfrm>
            <a:off x="-7081" y="2972371"/>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2</a:t>
            </a:r>
            <a:endParaRPr lang="en-US" sz="2000" b="1">
              <a:latin typeface="Arial" pitchFamily="34" charset="0"/>
              <a:cs typeface="Arial" pitchFamily="34" charset="0"/>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70" y="4045686"/>
            <a:ext cx="5270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770" y="4196409"/>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3</a:t>
            </a:r>
            <a:endParaRPr lang="en-US" sz="2000" b="1">
              <a:latin typeface="Arial" pitchFamily="34" charset="0"/>
              <a:cs typeface="Arial" pitchFamily="34" charset="0"/>
            </a:endParaRPr>
          </a:p>
        </p:txBody>
      </p:sp>
      <p:grpSp>
        <p:nvGrpSpPr>
          <p:cNvPr id="12" name="Group 11"/>
          <p:cNvGrpSpPr/>
          <p:nvPr/>
        </p:nvGrpSpPr>
        <p:grpSpPr>
          <a:xfrm>
            <a:off x="463794" y="209187"/>
            <a:ext cx="8555515" cy="4956026"/>
            <a:chOff x="117764" y="209187"/>
            <a:chExt cx="8901546" cy="4956026"/>
          </a:xfrm>
        </p:grpSpPr>
        <p:sp>
          <p:nvSpPr>
            <p:cNvPr id="16" name="TextBox 15"/>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9" name="TextBox 18"/>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kể</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xưa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của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rất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nhiều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xuân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từng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đàn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duyên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dáng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tới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lượn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bầu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trời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trong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rồi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xuống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luỹ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tre</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Hằng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tôm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bắt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a:t>
              </a:r>
              <a:r>
                <a:rPr lang="en-US" sz="2400" dirty="0" smtClean="0">
                  <a:latin typeface="Arial" pitchFamily="34" charset="0"/>
                  <a:ea typeface="Arial-Rounded" pitchFamily="34" charset="0"/>
                  <a:cs typeface="Arial" pitchFamily="34" charset="0"/>
                </a:rPr>
                <a:t> ở </a:t>
              </a:r>
              <a:r>
                <a:rPr lang="en-US" sz="2400" dirty="0" err="1" smtClean="0">
                  <a:latin typeface="Arial" pitchFamily="34" charset="0"/>
                  <a:ea typeface="Arial-Rounded" pitchFamily="34" charset="0"/>
                  <a:cs typeface="Arial" pitchFamily="34" charset="0"/>
                </a:rPr>
                <a:t>các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Bây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giờ</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phải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chỗ</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vút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con </a:t>
              </a:r>
              <a:r>
                <a:rPr lang="en-US" sz="2400" dirty="0" err="1" smtClean="0">
                  <a:latin typeface="Arial" pitchFamily="34" charset="0"/>
                  <a:ea typeface="Arial-Rounded" pitchFamily="34" charset="0"/>
                  <a:cs typeface="Arial" pitchFamily="34" charset="0"/>
                </a:rPr>
                <a:t>đường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tốc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máy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khói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mịt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chẳng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kiếm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ăn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sợ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âm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ồn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ào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Thế</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ước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được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đồng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endParaRPr lang="en-US" sz="2400" dirty="0" smtClean="0">
                <a:latin typeface="Arial" pitchFamily="34" charset="0"/>
                <a:ea typeface="Arial-Rounded" pitchFamily="34" charset="0"/>
                <a:cs typeface="Arial" pitchFamily="34" charset="0"/>
              </a:endParaRPr>
            </a:p>
            <a:p>
              <a:pPr algn="r"/>
              <a:r>
                <a:rPr lang="en-US" sz="2400" dirty="0" smtClean="0">
                  <a:latin typeface="Arial" pitchFamily="34" charset="0"/>
                  <a:ea typeface="Arial-Rounded" pitchFamily="34" charset="0"/>
                  <a:cs typeface="Arial" pitchFamily="34" charset="0"/>
                </a:rPr>
                <a:t>(</a:t>
              </a:r>
              <a:r>
                <a:rPr lang="en-US" sz="2400" i="1" dirty="0" smtClean="0">
                  <a:latin typeface="Arial" pitchFamily="34" charset="0"/>
                  <a:ea typeface="Arial-Rounded" pitchFamily="34" charset="0"/>
                  <a:cs typeface="Arial" pitchFamily="34" charset="0"/>
                </a:rPr>
                <a:t>Theo </a:t>
              </a:r>
              <a:r>
                <a:rPr lang="en-US" sz="2400" dirty="0" err="1" smtClean="0">
                  <a:latin typeface="Arial" pitchFamily="34" charset="0"/>
                  <a:ea typeface="Arial-Rounded" pitchFamily="34" charset="0"/>
                  <a:cs typeface="Arial" pitchFamily="34" charset="0"/>
                </a:rPr>
                <a:t>Hoài</a:t>
              </a:r>
              <a:r>
                <a:rPr lang="en-US" sz="2400" dirty="0" smtClean="0">
                  <a:latin typeface="Arial" pitchFamily="34" charset="0"/>
                  <a:ea typeface="Arial-Rounded" pitchFamily="34" charset="0"/>
                  <a:cs typeface="Arial" pitchFamily="34" charset="0"/>
                </a:rPr>
                <a:t> Nam)</a:t>
              </a:r>
              <a:endParaRPr lang="en-US" sz="2400" dirty="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773384"/>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Luỹ tre	:</a:t>
            </a:r>
            <a:endParaRPr lang="en-US" sz="3600">
              <a:latin typeface="Arial" pitchFamily="34" charset="0"/>
              <a:cs typeface="Arial" pitchFamily="34" charset="0"/>
            </a:endParaRPr>
          </a:p>
        </p:txBody>
      </p:sp>
      <p:sp>
        <p:nvSpPr>
          <p:cNvPr id="7" name="Title 1"/>
          <p:cNvSpPr txBox="1">
            <a:spLocks/>
          </p:cNvSpPr>
          <p:nvPr/>
        </p:nvSpPr>
        <p:spPr>
          <a:xfrm>
            <a:off x="2224453" y="76200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tre mọc thành hàng rất dày.</a:t>
            </a:r>
            <a:endParaRPr lang="en-US" sz="3600">
              <a:latin typeface="Arial" pitchFamily="34" charset="0"/>
              <a:cs typeface="Arial" pitchFamily="34" charset="0"/>
            </a:endParaRPr>
          </a:p>
        </p:txBody>
      </p:sp>
      <p:pic>
        <p:nvPicPr>
          <p:cNvPr id="1026" name="Picture 2" descr="Ngỡ ngàng tre Việt!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67374"/>
            <a:ext cx="5003800" cy="3130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òn đâu những lũy tre làng? | Báo Dân tộc và Phát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2000583"/>
            <a:ext cx="4256698" cy="279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139700" y="5143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vút	:</a:t>
            </a:r>
            <a:endParaRPr lang="en-US" sz="3600">
              <a:latin typeface="Arial" pitchFamily="34" charset="0"/>
              <a:cs typeface="Arial" pitchFamily="34" charset="0"/>
            </a:endParaRPr>
          </a:p>
        </p:txBody>
      </p:sp>
      <p:sp>
        <p:nvSpPr>
          <p:cNvPr id="7" name="Title 1"/>
          <p:cNvSpPr txBox="1">
            <a:spLocks/>
          </p:cNvSpPr>
          <p:nvPr/>
        </p:nvSpPr>
        <p:spPr>
          <a:xfrm>
            <a:off x="2224453" y="769666"/>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rất cao, vươn lên thẳng không trung.</a:t>
            </a:r>
            <a:endParaRPr lang="en-US" sz="3600">
              <a:latin typeface="Arial" pitchFamily="34" charset="0"/>
              <a:cs typeface="Arial" pitchFamily="34" charset="0"/>
            </a:endParaRPr>
          </a:p>
        </p:txBody>
      </p:sp>
      <p:pic>
        <p:nvPicPr>
          <p:cNvPr id="2050" name="Picture 2" descr="Lạc bước thung lũng cọ xanh cao vút - DiaOc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 y="1932368"/>
            <a:ext cx="4356100" cy="2896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ạc bước thung lũng cọ xanh cao vút - DiaOc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968632"/>
            <a:ext cx="4589106" cy="286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332155" y="74295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Cao tốc	:</a:t>
            </a:r>
            <a:endParaRPr lang="en-US" sz="3600">
              <a:latin typeface="Arial" pitchFamily="34" charset="0"/>
              <a:cs typeface="Arial" pitchFamily="34" charset="0"/>
            </a:endParaRPr>
          </a:p>
        </p:txBody>
      </p:sp>
      <p:sp>
        <p:nvSpPr>
          <p:cNvPr id="7" name="Title 1"/>
          <p:cNvSpPr txBox="1">
            <a:spLocks/>
          </p:cNvSpPr>
          <p:nvPr/>
        </p:nvSpPr>
        <p:spPr>
          <a:xfrm>
            <a:off x="2416908" y="742950"/>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có tốc độ cao.</a:t>
            </a:r>
            <a:endParaRPr lang="en-US" sz="3600">
              <a:latin typeface="Arial" pitchFamily="34" charset="0"/>
              <a:cs typeface="Arial" pitchFamily="34" charset="0"/>
            </a:endParaRPr>
          </a:p>
        </p:txBody>
      </p:sp>
      <p:sp>
        <p:nvSpPr>
          <p:cNvPr id="8" name="Title 1"/>
          <p:cNvSpPr txBox="1">
            <a:spLocks/>
          </p:cNvSpPr>
          <p:nvPr/>
        </p:nvSpPr>
        <p:spPr>
          <a:xfrm>
            <a:off x="332155" y="1447800"/>
            <a:ext cx="29718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itchFamily="34" charset="0"/>
                <a:cs typeface="Arial" pitchFamily="34" charset="0"/>
              </a:rPr>
              <a:t>Mịt mù	:</a:t>
            </a:r>
            <a:endParaRPr lang="en-US" sz="3600">
              <a:latin typeface="Arial" pitchFamily="34" charset="0"/>
              <a:cs typeface="Arial" pitchFamily="34" charset="0"/>
            </a:endParaRPr>
          </a:p>
        </p:txBody>
      </p:sp>
      <p:sp>
        <p:nvSpPr>
          <p:cNvPr id="9" name="Title 1"/>
          <p:cNvSpPr txBox="1">
            <a:spLocks/>
          </p:cNvSpPr>
          <p:nvPr/>
        </p:nvSpPr>
        <p:spPr>
          <a:xfrm>
            <a:off x="2439377" y="1701311"/>
            <a:ext cx="6192715"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itchFamily="34" charset="0"/>
                <a:cs typeface="Arial" pitchFamily="34" charset="0"/>
              </a:rPr>
              <a:t>không nhìn thấy gì do khói bụi.</a:t>
            </a:r>
            <a:endParaRPr lang="en-US" sz="3600">
              <a:latin typeface="Arial" pitchFamily="34" charset="0"/>
              <a:cs typeface="Arial" pitchFamily="34" charset="0"/>
            </a:endParaRPr>
          </a:p>
        </p:txBody>
      </p:sp>
      <p:pic>
        <p:nvPicPr>
          <p:cNvPr id="3074" name="Picture 2" descr="Người dân &quot;nghẹt thở&quot; trước cảnh bụi bay mịt mù, khi đơn vị thi công dùng  máy công suất lớn thổi bụi làm đ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1" y="2333625"/>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9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764" y="209187"/>
            <a:ext cx="8901546" cy="4956026"/>
            <a:chOff x="117764" y="209187"/>
            <a:chExt cx="8901546" cy="4956026"/>
          </a:xfrm>
        </p:grpSpPr>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sp>
          <p:nvSpPr>
            <p:cNvPr id="19" name="TextBox 1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grpSp>
      <p:grpSp>
        <p:nvGrpSpPr>
          <p:cNvPr id="9" name="Group 8"/>
          <p:cNvGrpSpPr/>
          <p:nvPr/>
        </p:nvGrpSpPr>
        <p:grpSpPr>
          <a:xfrm>
            <a:off x="5029200" y="1885950"/>
            <a:ext cx="98712" cy="435617"/>
            <a:chOff x="2590800" y="2272159"/>
            <a:chExt cx="98712" cy="435617"/>
          </a:xfrm>
        </p:grpSpPr>
        <p:cxnSp>
          <p:nvCxnSpPr>
            <p:cNvPr id="10" name="Straight Connector 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038600" y="3440226"/>
            <a:ext cx="98712" cy="435617"/>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219200" y="4325652"/>
            <a:ext cx="98712" cy="435617"/>
            <a:chOff x="2590800" y="2272159"/>
            <a:chExt cx="98712" cy="435617"/>
          </a:xfrm>
        </p:grpSpPr>
        <p:cxnSp>
          <p:nvCxnSpPr>
            <p:cNvPr id="16" name="Straight Connector 1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3572846" y="4578682"/>
            <a:ext cx="1143000" cy="441037"/>
          </a:xfrm>
          <a:prstGeom prst="rect">
            <a:avLst/>
          </a:prstGeom>
        </p:spPr>
      </p:pic>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kể</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xưa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của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rất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nhiều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xuân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từng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đàn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duyên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dáng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tới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lượn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bầu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trời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trong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rồi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xuống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luỹ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tre</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Hằng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tôm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bắt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a:t>
              </a:r>
              <a:r>
                <a:rPr lang="en-US" sz="2400" dirty="0" smtClean="0">
                  <a:latin typeface="Arial" pitchFamily="34" charset="0"/>
                  <a:ea typeface="Arial-Rounded" pitchFamily="34" charset="0"/>
                  <a:cs typeface="Arial" pitchFamily="34" charset="0"/>
                </a:rPr>
                <a:t> ở </a:t>
              </a:r>
              <a:r>
                <a:rPr lang="en-US" sz="2400" dirty="0" err="1" smtClean="0">
                  <a:latin typeface="Arial" pitchFamily="34" charset="0"/>
                  <a:ea typeface="Arial-Rounded" pitchFamily="34" charset="0"/>
                  <a:cs typeface="Arial" pitchFamily="34" charset="0"/>
                </a:rPr>
                <a:t>các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Bây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giờ</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phải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chỗ</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vút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con </a:t>
              </a:r>
              <a:r>
                <a:rPr lang="en-US" sz="2400" dirty="0" err="1" smtClean="0">
                  <a:latin typeface="Arial" pitchFamily="34" charset="0"/>
                  <a:ea typeface="Arial-Rounded" pitchFamily="34" charset="0"/>
                  <a:cs typeface="Arial" pitchFamily="34" charset="0"/>
                </a:rPr>
                <a:t>đường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tốc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máy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khói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mịt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chẳng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kiếm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ăn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sợ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âm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ồn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ào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Thế</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ước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được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đồng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endParaRPr lang="en-US" sz="2400" dirty="0" smtClean="0">
                <a:latin typeface="Arial" pitchFamily="34" charset="0"/>
                <a:ea typeface="Arial-Rounded" pitchFamily="34" charset="0"/>
                <a:cs typeface="Arial" pitchFamily="34" charset="0"/>
              </a:endParaRPr>
            </a:p>
            <a:p>
              <a:pPr algn="r"/>
              <a:r>
                <a:rPr lang="en-US" sz="2400" dirty="0" smtClean="0">
                  <a:latin typeface="Arial" pitchFamily="34" charset="0"/>
                  <a:ea typeface="Arial-Rounded" pitchFamily="34" charset="0"/>
                  <a:cs typeface="Arial" pitchFamily="34" charset="0"/>
                </a:rPr>
                <a:t>(</a:t>
              </a:r>
              <a:r>
                <a:rPr lang="en-US" sz="2400" i="1" dirty="0" smtClean="0">
                  <a:latin typeface="Arial" pitchFamily="34" charset="0"/>
                  <a:ea typeface="Arial-Rounded" pitchFamily="34" charset="0"/>
                  <a:cs typeface="Arial" pitchFamily="34" charset="0"/>
                </a:rPr>
                <a:t>Theo </a:t>
              </a:r>
              <a:r>
                <a:rPr lang="en-US" sz="2400" dirty="0" err="1" smtClean="0">
                  <a:latin typeface="Arial" pitchFamily="34" charset="0"/>
                  <a:ea typeface="Arial-Rounded" pitchFamily="34" charset="0"/>
                  <a:cs typeface="Arial" pitchFamily="34" charset="0"/>
                </a:rPr>
                <a:t>Hoài</a:t>
              </a:r>
              <a:r>
                <a:rPr lang="en-US" sz="2400" dirty="0" smtClean="0">
                  <a:latin typeface="Arial" pitchFamily="34" charset="0"/>
                  <a:ea typeface="Arial-Rounded" pitchFamily="34" charset="0"/>
                  <a:cs typeface="Arial" pitchFamily="34" charset="0"/>
                </a:rPr>
                <a:t> Nam)</a:t>
              </a:r>
              <a:endParaRPr lang="en-US" sz="2400" dirty="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27709"/>
            <a:ext cx="587375" cy="6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17764" y="209187"/>
            <a:ext cx="8901546" cy="4956026"/>
            <a:chOff x="117764" y="209187"/>
            <a:chExt cx="8901546" cy="4956026"/>
          </a:xfrm>
        </p:grpSpPr>
        <p:sp>
          <p:nvSpPr>
            <p:cNvPr id="9" name="TextBox 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Ai kể chuyện ngày xưa cho bé nghe?</a:t>
            </a:r>
            <a:endParaRPr lang="en-US" sz="3200">
              <a:latin typeface="Arial" pitchFamily="34" charset="0"/>
              <a:ea typeface="Arial-Rounded" pitchFamily="34" charset="0"/>
              <a:cs typeface="Arial" pitchFamily="34" charset="0"/>
            </a:endParaRPr>
          </a:p>
        </p:txBody>
      </p:sp>
      <p:sp>
        <p:nvSpPr>
          <p:cNvPr id="15" name="Title 1"/>
          <p:cNvSpPr txBox="1">
            <a:spLocks/>
          </p:cNvSpPr>
          <p:nvPr/>
        </p:nvSpPr>
        <p:spPr>
          <a:xfrm>
            <a:off x="345831" y="1543438"/>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p>
        </p:txBody>
      </p:sp>
      <p:cxnSp>
        <p:nvCxnSpPr>
          <p:cNvPr id="4" name="Straight Connector 3"/>
          <p:cNvCxnSpPr/>
          <p:nvPr/>
        </p:nvCxnSpPr>
        <p:spPr>
          <a:xfrm flipH="1">
            <a:off x="1324428" y="771978"/>
            <a:ext cx="871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Ngày xưa, quê bé có rất nhiều loài vật nào?</a:t>
            </a:r>
            <a:endParaRPr lang="en-US" sz="3200">
              <a:latin typeface="Arial" pitchFamily="34" charset="0"/>
              <a:ea typeface="Arial-Rounded" pitchFamily="34" charset="0"/>
              <a:cs typeface="Arial" pitchFamily="34" charset="0"/>
            </a:endParaRPr>
          </a:p>
        </p:txBody>
      </p:sp>
      <p:cxnSp>
        <p:nvCxnSpPr>
          <p:cNvPr id="6" name="Straight Connector 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4171950"/>
            <a:ext cx="8312727" cy="584654"/>
          </a:xfrm>
          <a:prstGeom prst="rect">
            <a:avLst/>
          </a:prstGeom>
          <a:solidFill>
            <a:schemeClr val="accent6">
              <a:lumMod val="40000"/>
              <a:lumOff val="60000"/>
            </a:schemeClr>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Hằng ngày, cò đi mò tôm, bắt cá ở đâu?</a:t>
            </a:r>
            <a:endParaRPr lang="en-US" sz="3200">
              <a:latin typeface="Arial" pitchFamily="34" charset="0"/>
              <a:ea typeface="Arial-Rounded" pitchFamily="34" charset="0"/>
              <a:cs typeface="Arial" pitchFamily="34" charset="0"/>
            </a:endParaRPr>
          </a:p>
        </p:txBody>
      </p:sp>
      <p:cxnSp>
        <p:nvCxnSpPr>
          <p:cNvPr id="9" name="Straight Connector 8"/>
          <p:cNvCxnSpPr/>
          <p:nvPr/>
        </p:nvCxnSpPr>
        <p:spPr>
          <a:xfrm flipH="1">
            <a:off x="870860" y="3562350"/>
            <a:ext cx="33201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Bây </a:t>
            </a:r>
            <a:r>
              <a:rPr lang="en-US" sz="3600">
                <a:latin typeface="Arial" pitchFamily="34" charset="0"/>
                <a:ea typeface="Arial-Rounded" pitchFamily="34" charset="0"/>
                <a:cs typeface="Arial" pitchFamily="34" charset="0"/>
              </a:rPr>
              <a:t>giờ, ao, hồ, đầm phải nhường chỗ cho những toà nhà cao vút, những con đường cao tốc, những nhà máy toả khói mịt mù. Cò chẳng còn nơi kiếm ăn. Cò sợ những âm thanh ồn ào. Thế là chúng bay đi.</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Điều gì khiến đàn cò sợ hãi?</a:t>
            </a:r>
            <a:endParaRPr lang="en-US" sz="3600">
              <a:latin typeface="Arial" pitchFamily="34" charset="0"/>
              <a:ea typeface="Arial-Rounded" pitchFamily="34" charset="0"/>
              <a:cs typeface="Arial" pitchFamily="34" charset="0"/>
            </a:endParaRPr>
          </a:p>
        </p:txBody>
      </p:sp>
      <p:cxnSp>
        <p:nvCxnSpPr>
          <p:cNvPr id="5" name="Straight Connector 4"/>
          <p:cNvCxnSpPr/>
          <p:nvPr/>
        </p:nvCxnSpPr>
        <p:spPr>
          <a:xfrm flipH="1">
            <a:off x="2209802" y="1504950"/>
            <a:ext cx="65566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75478" y="2065114"/>
            <a:ext cx="8390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3736" y="2625278"/>
            <a:ext cx="2362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05001" y="3181350"/>
            <a:ext cx="50291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712449" y="1276350"/>
            <a:ext cx="654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3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4218842"/>
            <a:ext cx="8610600" cy="523099"/>
          </a:xfrm>
          <a:prstGeom prst="rect">
            <a:avLst/>
          </a:prstGeom>
          <a:solidFill>
            <a:schemeClr val="accent6">
              <a:lumMod val="40000"/>
              <a:lumOff val="60000"/>
            </a:schemeClr>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Bây giờ ở quê bé, những gì đã thay thế ao, hồ, đầm?</a:t>
            </a:r>
            <a:endParaRPr lang="en-US" sz="2800">
              <a:latin typeface="Arial" pitchFamily="34" charset="0"/>
              <a:ea typeface="Arial-Rounded" pitchFamily="34" charset="0"/>
              <a:cs typeface="Arial" pitchFamily="34" charset="0"/>
            </a:endParaRPr>
          </a:p>
        </p:txBody>
      </p:sp>
      <p:sp>
        <p:nvSpPr>
          <p:cNvPr id="15" name="Title 1"/>
          <p:cNvSpPr txBox="1">
            <a:spLocks/>
          </p:cNvSpPr>
          <p:nvPr/>
        </p:nvSpPr>
        <p:spPr>
          <a:xfrm>
            <a:off x="304800" y="1710879"/>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3600" smtClean="0">
                <a:latin typeface="Arial" pitchFamily="34" charset="0"/>
                <a:ea typeface="Arial-Rounded" pitchFamily="34" charset="0"/>
                <a:cs typeface="Arial" pitchFamily="34" charset="0"/>
              </a:rPr>
              <a:t>	</a:t>
            </a:r>
            <a:r>
              <a:rPr lang="en-US" sz="3600">
                <a:latin typeface="Arial" pitchFamily="34" charset="0"/>
                <a:ea typeface="Arial-Rounded" pitchFamily="34" charset="0"/>
                <a:cs typeface="Arial" pitchFamily="34" charset="0"/>
              </a:rPr>
              <a:t> Bé ước ao được thấy những cánh cò trên cánh đồng quê hương. </a:t>
            </a:r>
          </a:p>
        </p:txBody>
      </p:sp>
      <p:sp>
        <p:nvSpPr>
          <p:cNvPr id="4" name="TextBox 3"/>
          <p:cNvSpPr txBox="1"/>
          <p:nvPr/>
        </p:nvSpPr>
        <p:spPr>
          <a:xfrm>
            <a:off x="304800" y="4218842"/>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Bé ước gì?</a:t>
            </a:r>
            <a:endParaRPr lang="en-US" sz="36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2552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2" y="1428750"/>
            <a:ext cx="544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211540"/>
            <a:ext cx="8610600" cy="646210"/>
          </a:xfrm>
          <a:prstGeom prst="rect">
            <a:avLst/>
          </a:prstGeom>
          <a:solidFill>
            <a:schemeClr val="accent6">
              <a:lumMod val="40000"/>
              <a:lumOff val="60000"/>
            </a:schemeClr>
          </a:solidFill>
        </p:spPr>
        <p:txBody>
          <a:bodyPr wrap="square" lIns="91318" tIns="45660" rIns="91318" bIns="45660" rtlCol="0">
            <a:spAutoFit/>
          </a:bodyPr>
          <a:lstStyle/>
          <a:p>
            <a:pPr algn="ctr"/>
            <a:r>
              <a:rPr lang="en-US" sz="3600" smtClean="0">
                <a:latin typeface="Arial" pitchFamily="34" charset="0"/>
                <a:ea typeface="Arial-Rounded" pitchFamily="34" charset="0"/>
                <a:cs typeface="Arial" pitchFamily="34" charset="0"/>
              </a:rPr>
              <a:t>Em hãy nói về vẻ đẹp của quê em?</a:t>
            </a:r>
            <a:endParaRPr lang="en-US" sz="3600">
              <a:latin typeface="Arial" pitchFamily="34" charset="0"/>
              <a:ea typeface="Arial-Rounded" pitchFamily="34" charset="0"/>
              <a:cs typeface="Arial" pitchFamily="34" charset="0"/>
            </a:endParaRPr>
          </a:p>
        </p:txBody>
      </p:sp>
      <p:pic>
        <p:nvPicPr>
          <p:cNvPr id="1026" name="Picture 2" descr="Quê hương 2 tiếng gọi thân thương | Anhduong Blo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106" y="412099"/>
            <a:ext cx="560238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hình ảnh quê hương Việt Nam tuyệ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188612"/>
            <a:ext cx="48768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Ừ VỰNG TIẾNG ANH VỀ QUÊ HƯƠNG thông dụ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40" y="-171450"/>
            <a:ext cx="9212875" cy="6141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ộ ảnh Indonesia gần gũi làng quê Việt | Thanh Niên Tự 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0" y="-457200"/>
            <a:ext cx="9140371" cy="6315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uất hiện loài cò nhạn quý hiếm ở vùng Bảy Núi An Giang | baotintuc.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74" y="0"/>
            <a:ext cx="10293364"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38546" y="2277121"/>
            <a:ext cx="8662647" cy="584775"/>
          </a:xfrm>
          <a:prstGeom prst="rect">
            <a:avLst/>
          </a:prstGeom>
        </p:spPr>
        <p:txBody>
          <a:bodyPr wrap="square">
            <a:spAutoFit/>
          </a:bodyPr>
          <a:lstStyle/>
          <a:p>
            <a:pPr algn="just"/>
            <a:r>
              <a:rPr lang="en-US" sz="3200" b="1" dirty="0" smtClean="0">
                <a:solidFill>
                  <a:srgbClr val="7030A0"/>
                </a:solidFill>
                <a:latin typeface="HP001 4 hàng" pitchFamily="34" charset="0"/>
                <a:ea typeface="Arial-Rounded" pitchFamily="34" charset="0"/>
                <a:cs typeface="Arial-Rounded" pitchFamily="34" charset="0"/>
              </a:rPr>
              <a:t>    a</a:t>
            </a:r>
            <a:r>
              <a:rPr lang="en-US" sz="3200" b="1" dirty="0" smtClean="0">
                <a:solidFill>
                  <a:srgbClr val="7030A0"/>
                </a:solidFill>
                <a:latin typeface="HP001 4 hàng" pitchFamily="34" charset="0"/>
                <a:ea typeface="Arial-Rounded" pitchFamily="34" charset="0"/>
                <a:cs typeface="Arial-Rounded" pitchFamily="34" charset="0"/>
              </a:rPr>
              <a:t>) </a:t>
            </a:r>
            <a:r>
              <a:rPr lang="vi-VN" sz="3200" b="1" dirty="0">
                <a:solidFill>
                  <a:srgbClr val="7030A0"/>
                </a:solidFill>
                <a:latin typeface="HP001 4 hàng" pitchFamily="34" charset="0"/>
                <a:ea typeface="Arial-Rounded" pitchFamily="34" charset="0"/>
                <a:cs typeface="Arial-Rounded" pitchFamily="34" charset="0"/>
              </a:rPr>
              <a:t>Hằng wgày, cò đi jò Ǉį, bắt cá ở các </a:t>
            </a:r>
            <a:r>
              <a:rPr lang="vi-VN" sz="3200" b="1" dirty="0" smtClean="0">
                <a:solidFill>
                  <a:srgbClr val="7030A0"/>
                </a:solidFill>
                <a:latin typeface="HP001 4 hàng" pitchFamily="34" charset="0"/>
                <a:ea typeface="Arial-Rounded" pitchFamily="34" charset="0"/>
                <a:cs typeface="Arial-Rounded" pitchFamily="34" charset="0"/>
              </a:rPr>
              <a:t>ao</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25846" y="3604760"/>
            <a:ext cx="8662647" cy="1077218"/>
          </a:xfrm>
          <a:prstGeom prst="rect">
            <a:avLst/>
          </a:prstGeom>
        </p:spPr>
        <p:txBody>
          <a:bodyPr wrap="square">
            <a:spAutoFit/>
          </a:bodyPr>
          <a:lstStyle/>
          <a:p>
            <a:pPr algn="just"/>
            <a:r>
              <a:rPr lang="en-US" sz="3200" b="1" dirty="0" smtClean="0">
                <a:solidFill>
                  <a:srgbClr val="7030A0"/>
                </a:solidFill>
                <a:latin typeface="HP001 4 hàng" pitchFamily="34" charset="0"/>
                <a:ea typeface="Arial-Rounded" pitchFamily="34" charset="0"/>
                <a:cs typeface="Arial-Rounded" pitchFamily="34" charset="0"/>
              </a:rPr>
              <a:t>    c</a:t>
            </a:r>
            <a:r>
              <a:rPr lang="en-US" sz="3200" b="1" dirty="0" smtClean="0">
                <a:solidFill>
                  <a:srgbClr val="7030A0"/>
                </a:solidFill>
                <a:latin typeface="HP001 4 hàng" pitchFamily="34" charset="0"/>
                <a:ea typeface="Arial-Rounded" pitchFamily="34" charset="0"/>
                <a:cs typeface="Arial-Rounded" pitchFamily="34" charset="0"/>
              </a:rPr>
              <a:t>) </a:t>
            </a:r>
            <a:r>
              <a:rPr lang="vi-VN" sz="3200" b="1" dirty="0">
                <a:solidFill>
                  <a:srgbClr val="7030A0"/>
                </a:solidFill>
                <a:latin typeface="HP001 4 hàng" pitchFamily="34" charset="0"/>
                <a:ea typeface="Arial-Rounded" pitchFamily="34" charset="0"/>
                <a:cs typeface="Arial-Rounded" pitchFamily="34" charset="0"/>
              </a:rPr>
              <a:t>Nǖững âm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a</a:t>
            </a:r>
            <a:r>
              <a:rPr lang="el-GR" sz="3200" b="1" dirty="0">
                <a:solidFill>
                  <a:srgbClr val="7030A0"/>
                </a:solidFill>
                <a:latin typeface="HP001 4 hàng" pitchFamily="34" charset="0"/>
                <a:ea typeface="Arial-Rounded" pitchFamily="34" charset="0"/>
                <a:cs typeface="Arial-Rounded" pitchFamily="34" charset="0"/>
              </a:rPr>
              <a:t>ζ </a:t>
            </a:r>
            <a:r>
              <a:rPr lang="vi-VN" sz="3200" b="1" dirty="0">
                <a:solidFill>
                  <a:srgbClr val="7030A0"/>
                </a:solidFill>
                <a:latin typeface="HP001 4 hàng" pitchFamily="34" charset="0"/>
                <a:ea typeface="Arial-Rounded" pitchFamily="34" charset="0"/>
                <a:cs typeface="Arial-Rounded" pitchFamily="34" charset="0"/>
              </a:rPr>
              <a:t>Ŭ ào </a:t>
            </a:r>
            <a:r>
              <a:rPr lang="el-GR" sz="3200" b="1" dirty="0">
                <a:solidFill>
                  <a:srgbClr val="7030A0"/>
                </a:solidFill>
                <a:latin typeface="HP001 4 hàng" pitchFamily="34" charset="0"/>
                <a:ea typeface="Arial-Rounded" pitchFamily="34" charset="0"/>
                <a:cs typeface="Arial-Rounded" pitchFamily="34" charset="0"/>
              </a:rPr>
              <a:t>δΗ</a:t>
            </a:r>
            <a:r>
              <a:rPr lang="vi-VN" sz="3200" b="1" dirty="0">
                <a:solidFill>
                  <a:srgbClr val="7030A0"/>
                </a:solidFill>
                <a:latin typeface="HP001 4 hàng" pitchFamily="34" charset="0"/>
                <a:ea typeface="Arial-Rounded" pitchFamily="34" charset="0"/>
                <a:cs typeface="Arial-Rounded" pitchFamily="34" charset="0"/>
              </a:rPr>
              <a:t>Ğn đàn cò sợ </a:t>
            </a:r>
            <a:r>
              <a:rPr lang="vi-VN" sz="3200" b="1" dirty="0" smtClean="0">
                <a:solidFill>
                  <a:srgbClr val="7030A0"/>
                </a:solidFill>
                <a:latin typeface="HP001 4 hàng" pitchFamily="34" charset="0"/>
                <a:ea typeface="Arial-Rounded" pitchFamily="34" charset="0"/>
                <a:cs typeface="Arial-Rounded" pitchFamily="34" charset="0"/>
              </a:rPr>
              <a:t>hãi</a:t>
            </a:r>
            <a:r>
              <a:rPr lang="en-US" sz="3200" b="1" dirty="0"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và c ở </a:t>
            </a:r>
            <a:r>
              <a:rPr lang="en-US" sz="2400" b="1">
                <a:latin typeface="Arial" pitchFamily="34" charset="0"/>
                <a:ea typeface="Arial-Rounded" pitchFamily="34" charset="0"/>
                <a:cs typeface="Arial" pitchFamily="34" charset="0"/>
              </a:rPr>
              <a:t>mục 3</a:t>
            </a:r>
          </a:p>
        </p:txBody>
      </p:sp>
      <p:sp>
        <p:nvSpPr>
          <p:cNvPr id="5" name="Rectangle 4"/>
          <p:cNvSpPr/>
          <p:nvPr/>
        </p:nvSpPr>
        <p:spPr>
          <a:xfrm>
            <a:off x="679087" y="709659"/>
            <a:ext cx="6866313"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a. Hằng ngày, cò đi mò tôm, bắt cá ở (…).</a:t>
            </a:r>
            <a:endParaRPr lang="en-US" sz="28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679087" y="1200150"/>
            <a:ext cx="4496497"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c. (…) khiến đàn cò sợ hãi.</a:t>
            </a:r>
            <a:endParaRPr lang="en-US" sz="2800">
              <a:latin typeface="Arial" pitchFamily="34" charset="0"/>
              <a:ea typeface="Arial-Rounded" pitchFamily="34" charset="0"/>
              <a:cs typeface="Arial" pitchFamily="34" charset="0"/>
            </a:endParaRPr>
          </a:p>
        </p:txBody>
      </p:sp>
      <p:sp>
        <p:nvSpPr>
          <p:cNvPr id="10" name="Rectangle 9"/>
          <p:cNvSpPr/>
          <p:nvPr/>
        </p:nvSpPr>
        <p:spPr>
          <a:xfrm>
            <a:off x="133350" y="2942406"/>
            <a:ext cx="8662647" cy="584775"/>
          </a:xfrm>
          <a:prstGeom prst="rect">
            <a:avLst/>
          </a:prstGeom>
        </p:spPr>
        <p:txBody>
          <a:bodyPr wrap="square">
            <a:spAutoFit/>
          </a:bodyPr>
          <a:lstStyle/>
          <a:p>
            <a:pPr algn="just"/>
            <a:r>
              <a:rPr lang="en-US" sz="3200" b="1" dirty="0" err="1" smtClean="0">
                <a:solidFill>
                  <a:srgbClr val="7030A0"/>
                </a:solidFill>
                <a:latin typeface="HP001 4 hàng" pitchFamily="34" charset="0"/>
                <a:ea typeface="Arial-Rounded" pitchFamily="34" charset="0"/>
                <a:cs typeface="Arial-Rounded" pitchFamily="34" charset="0"/>
              </a:rPr>
              <a:t>hồ</a:t>
            </a:r>
            <a:r>
              <a:rPr lang="en-US" sz="3200" b="1" dirty="0" smtClean="0">
                <a:solidFill>
                  <a:srgbClr val="7030A0"/>
                </a:solidFill>
                <a:latin typeface="HP001 4 hàng" pitchFamily="34" charset="0"/>
                <a:ea typeface="Arial-Rounded" pitchFamily="34" charset="0"/>
                <a:cs typeface="Arial-Rounded" pitchFamily="34" charset="0"/>
              </a:rPr>
              <a:t>, </a:t>
            </a:r>
            <a:r>
              <a:rPr lang="vi-VN" sz="3200" b="1" dirty="0" smtClean="0">
                <a:solidFill>
                  <a:srgbClr val="7030A0"/>
                </a:solidFill>
                <a:latin typeface="HP001 4 hàng" pitchFamily="34" charset="0"/>
                <a:ea typeface="Arial-Rounded" pitchFamily="34" charset="0"/>
                <a:cs typeface="Arial-Rounded" pitchFamily="34" charset="0"/>
              </a:rPr>
              <a:t>đầm</a:t>
            </a:r>
            <a:r>
              <a:rPr lang="en-US" sz="3200" b="1" smtClean="0">
                <a:solidFill>
                  <a:srgbClr val="7030A0"/>
                </a:solidFill>
                <a:latin typeface="HP001 4 hàng" pitchFamily="34" charset="0"/>
                <a:ea typeface="Arial-Rounded" pitchFamily="34" charset="0"/>
                <a:cs typeface="Arial-Rounded" pitchFamily="34" charset="0"/>
              </a:rPr>
              <a:t>.</a:t>
            </a:r>
            <a:endParaRPr lang="en-US" sz="3200" b="1" dirty="0">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9" name="H.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28600" y="178631"/>
            <a:ext cx="4969265" cy="4969265"/>
          </a:xfrm>
        </p:spPr>
      </p:pic>
      <p:pic>
        <p:nvPicPr>
          <p:cNvPr id="11" name="N.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419600" y="174235"/>
            <a:ext cx="4969265" cy="4969265"/>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hoáng ngợp đàn cò ốc rợp bóng trên đồng - THD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4396"/>
            <a:ext cx="9067800" cy="5100488"/>
          </a:xfrm>
        </p:spPr>
      </p:pic>
    </p:spTree>
    <p:extLst>
      <p:ext uri="{BB962C8B-B14F-4D97-AF65-F5344CB8AC3E}">
        <p14:creationId xmlns:p14="http://schemas.microsoft.com/office/powerpoint/2010/main" val="72063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ánh cò.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646" y="0"/>
            <a:ext cx="8915400" cy="5014765"/>
          </a:xfrm>
        </p:spPr>
      </p:pic>
    </p:spTree>
    <p:extLst>
      <p:ext uri="{BB962C8B-B14F-4D97-AF65-F5344CB8AC3E}">
        <p14:creationId xmlns:p14="http://schemas.microsoft.com/office/powerpoint/2010/main" val="3655395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lại bài đã học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134 - 136).</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136, 137).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1354231" y="2152115"/>
            <a:ext cx="7219136"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85800"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smtClean="0">
                <a:solidFill>
                  <a:schemeClr val="accent6"/>
                </a:solidFill>
                <a:latin typeface="Arial Rounded MT Bold" pitchFamily="34" charset="0"/>
                <a:ea typeface="Arial-Rounded" pitchFamily="34" charset="0"/>
                <a:cs typeface="Times New Roman" pitchFamily="18" charset="0"/>
              </a:rPr>
              <a:t>7</a:t>
            </a:r>
            <a:endParaRPr lang="en-US" sz="6600" b="1">
              <a:solidFill>
                <a:schemeClr val="accent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828800" y="437711"/>
            <a:ext cx="7162800" cy="830948"/>
          </a:xfrm>
          <a:prstGeom prst="rect">
            <a:avLst/>
          </a:prstGeom>
          <a:noFill/>
        </p:spPr>
        <p:txBody>
          <a:bodyPr wrap="square" lIns="91391" tIns="45696" rIns="91391" bIns="45696" rtlCol="0">
            <a:spAutoFit/>
          </a:bodyPr>
          <a:lstStyle/>
          <a:p>
            <a:pPr algn="ctr"/>
            <a:r>
              <a:rPr lang="en-US" sz="4800" b="1"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48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716605"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sp>
        <p:nvSpPr>
          <p:cNvPr id="24" name="TextBox 23"/>
          <p:cNvSpPr txBox="1"/>
          <p:nvPr/>
        </p:nvSpPr>
        <p:spPr>
          <a:xfrm>
            <a:off x="1371600" y="2289089"/>
            <a:ext cx="6350566"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NHỮNG CÁNH CÒ</a:t>
            </a:r>
            <a:endParaRPr lang="en-US" sz="3600" b="1">
              <a:solidFill>
                <a:srgbClr val="F68426"/>
              </a:solidFill>
              <a:latin typeface="Arial-Rounded" pitchFamily="34" charset="0"/>
              <a:ea typeface="Arial-Rounded" pitchFamily="34" charset="0"/>
              <a:cs typeface="Arial-Rounded" pitchFamily="34" charset="0"/>
            </a:endParaRPr>
          </a:p>
        </p:txBody>
      </p:sp>
      <p:pic>
        <p:nvPicPr>
          <p:cNvPr id="2050" name="Picture 2" descr="Stephanie Boxold — stork flying in flash"/>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0286" y="3116698"/>
            <a:ext cx="1823828" cy="1025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281" b="14758"/>
          <a:stretch/>
        </p:blipFill>
        <p:spPr>
          <a:xfrm>
            <a:off x="4426857" y="3073832"/>
            <a:ext cx="1651586" cy="1907289"/>
          </a:xfrm>
          <a:prstGeom prst="rect">
            <a:avLst/>
          </a:prstGeom>
        </p:spPr>
      </p:pic>
    </p:spTree>
    <p:extLst>
      <p:ext uri="{BB962C8B-B14F-4D97-AF65-F5344CB8AC3E}">
        <p14:creationId xmlns:p14="http://schemas.microsoft.com/office/powerpoint/2010/main" val="1616384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850" y="215550"/>
            <a:ext cx="7962900" cy="461532"/>
          </a:xfrm>
          <a:prstGeom prst="rect">
            <a:avLst/>
          </a:prstGeom>
          <a:noFill/>
        </p:spPr>
        <p:txBody>
          <a:bodyPr wrap="square" lIns="91305" tIns="45654" rIns="91305" bIns="45654" rtlCol="0">
            <a:spAutoFit/>
          </a:bodyPr>
          <a:lstStyle/>
          <a:p>
            <a:pPr algn="just"/>
            <a:r>
              <a:rPr lang="en-US" sz="2400" b="1" smtClean="0">
                <a:latin typeface="Arial" pitchFamily="34" charset="0"/>
                <a:ea typeface="Arial-Rounded" pitchFamily="34" charset="0"/>
                <a:cs typeface="Arial" pitchFamily="34" charset="0"/>
              </a:rPr>
              <a:t>Quan sát hai bức tranh</a:t>
            </a:r>
            <a:endParaRPr lang="en-US" sz="2400" b="1">
              <a:latin typeface="Arial" pitchFamily="34" charset="0"/>
              <a:ea typeface="Arial-Rounded" pitchFamily="34" charset="0"/>
              <a:cs typeface="Arial" pitchFamily="34" charset="0"/>
            </a:endParaRPr>
          </a:p>
        </p:txBody>
      </p:sp>
      <p:sp>
        <p:nvSpPr>
          <p:cNvPr id="6" name="Oval 5"/>
          <p:cNvSpPr/>
          <p:nvPr/>
        </p:nvSpPr>
        <p:spPr>
          <a:xfrm>
            <a:off x="209550" y="141516"/>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7" name="TextBox 6"/>
          <p:cNvSpPr txBox="1"/>
          <p:nvPr/>
        </p:nvSpPr>
        <p:spPr>
          <a:xfrm>
            <a:off x="381000" y="4095750"/>
            <a:ext cx="7962900" cy="830863"/>
          </a:xfrm>
          <a:prstGeom prst="rect">
            <a:avLst/>
          </a:prstGeom>
          <a:noFill/>
        </p:spPr>
        <p:txBody>
          <a:bodyPr wrap="square" lIns="91305" tIns="45654" rIns="91305" bIns="45654" rtlCol="0">
            <a:spAutoFit/>
          </a:bodyPr>
          <a:lstStyle/>
          <a:p>
            <a:pPr marL="457200" indent="-457200" algn="just">
              <a:buAutoNum type="alphaLcPeriod"/>
            </a:pPr>
            <a:r>
              <a:rPr lang="en-US" sz="2400" smtClean="0">
                <a:latin typeface="Arial" pitchFamily="34" charset="0"/>
                <a:ea typeface="Arial-Rounded" pitchFamily="34" charset="0"/>
                <a:cs typeface="Arial" pitchFamily="34" charset="0"/>
              </a:rPr>
              <a:t>Em thấy gì trong mỗi tranh?</a:t>
            </a:r>
          </a:p>
          <a:p>
            <a:pPr marL="457200" indent="-457200" algn="just">
              <a:buAutoNum type="alphaLcPeriod"/>
            </a:pPr>
            <a:r>
              <a:rPr lang="en-US" sz="2400" smtClean="0">
                <a:latin typeface="Arial" pitchFamily="34" charset="0"/>
                <a:ea typeface="Arial-Rounded" pitchFamily="34" charset="0"/>
                <a:cs typeface="Arial" pitchFamily="34" charset="0"/>
              </a:rPr>
              <a:t>Em thích khung cảnh ở bức tranh nào hơn? Vì sao?</a:t>
            </a:r>
            <a:endParaRPr lang="en-US" sz="2400">
              <a:latin typeface="Arial" pitchFamily="34" charset="0"/>
              <a:ea typeface="Arial-Rounded" pitchFamily="34" charset="0"/>
              <a:cs typeface="Arial" pitchFamily="34" charset="0"/>
            </a:endParaRPr>
          </a:p>
        </p:txBody>
      </p:sp>
      <p:pic>
        <p:nvPicPr>
          <p:cNvPr id="1028" name="Picture 4" descr="Thành phố Hồ Chí Minh sẽ trở thành đô thị thông minh vào năm 2025 | Xã hộ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271" y="1533723"/>
            <a:ext cx="4209771" cy="26082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1" y="923473"/>
            <a:ext cx="4495396" cy="252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122916"/>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grpSp>
        <p:nvGrpSpPr>
          <p:cNvPr id="7" name="Group 6"/>
          <p:cNvGrpSpPr/>
          <p:nvPr/>
        </p:nvGrpSpPr>
        <p:grpSpPr>
          <a:xfrm>
            <a:off x="117764" y="209187"/>
            <a:ext cx="8901546" cy="4956026"/>
            <a:chOff x="117764" y="209187"/>
            <a:chExt cx="8901546" cy="4956026"/>
          </a:xfrm>
        </p:grpSpPr>
        <p:sp>
          <p:nvSpPr>
            <p:cNvPr id="4" name="TextBox 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5" name="TextBox 4"/>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Ông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kể</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xưa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của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rất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nhiều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xuân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từng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đàn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duyên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dáng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tới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lượn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bầu</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trời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trong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rồi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hạ</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xuống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luỹ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tre</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Hằng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ngày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tôm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bắt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a:t>
              </a:r>
              <a:r>
                <a:rPr lang="en-US" sz="2400" dirty="0" smtClean="0">
                  <a:latin typeface="Arial" pitchFamily="34" charset="0"/>
                  <a:ea typeface="Arial-Rounded" pitchFamily="34" charset="0"/>
                  <a:cs typeface="Arial" pitchFamily="34" charset="0"/>
                </a:rPr>
                <a:t> ở </a:t>
              </a:r>
              <a:r>
                <a:rPr lang="en-US" sz="2400" dirty="0" err="1" smtClean="0">
                  <a:latin typeface="Arial" pitchFamily="34" charset="0"/>
                  <a:ea typeface="Arial-Rounded" pitchFamily="34" charset="0"/>
                  <a:cs typeface="Arial" pitchFamily="34" charset="0"/>
                </a:rPr>
                <a:t>các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Bây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giờ</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hồ</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đầm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phải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chỗ</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vút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con </a:t>
              </a:r>
              <a:r>
                <a:rPr lang="en-US" sz="2400" dirty="0" err="1" smtClean="0">
                  <a:latin typeface="Arial" pitchFamily="34" charset="0"/>
                  <a:ea typeface="Arial-Rounded" pitchFamily="34" charset="0"/>
                  <a:cs typeface="Arial" pitchFamily="34" charset="0"/>
                </a:rPr>
                <a:t>đường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tốc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máy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toả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khói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mịt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mù</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chẳng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nơi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kiếm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ăn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sợ</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âm</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thanh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ồn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ào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Thế</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là</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chúng</a:t>
              </a:r>
              <a:r>
                <a:rPr lang="en-US" sz="2400" dirty="0" smtClean="0">
                  <a:latin typeface="Arial" pitchFamily="34" charset="0"/>
                  <a:ea typeface="Arial-Rounded" pitchFamily="34" charset="0"/>
                  <a:cs typeface="Arial" pitchFamily="34" charset="0"/>
                </a:rPr>
                <a:t> bay </a:t>
              </a:r>
              <a:r>
                <a:rPr lang="en-US" sz="2400" dirty="0" err="1" smtClean="0">
                  <a:latin typeface="Arial" pitchFamily="34" charset="0"/>
                  <a:ea typeface="Arial-Rounded" pitchFamily="34" charset="0"/>
                  <a:cs typeface="Arial" pitchFamily="34" charset="0"/>
                </a:rPr>
                <a:t>đi</a:t>
              </a:r>
              <a:r>
                <a:rPr lang="en-US" sz="2400" dirty="0" smtClean="0">
                  <a:latin typeface="Arial" pitchFamily="34" charset="0"/>
                  <a:ea typeface="Arial-Rounded" pitchFamily="34" charset="0"/>
                  <a:cs typeface="Arial" pitchFamily="34" charset="0"/>
                </a:rPr>
                <a:t>.</a:t>
              </a:r>
            </a:p>
            <a:p>
              <a:pPr algn="just">
                <a:spcAft>
                  <a:spcPts val="600"/>
                </a:spcAft>
              </a:pP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Bé</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ước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ao</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được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thấy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những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cò</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trên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cánh</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đồng</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quê</a:t>
              </a:r>
              <a:r>
                <a:rPr lang="en-US" sz="2400" dirty="0" smtClean="0">
                  <a:latin typeface="Arial" pitchFamily="34" charset="0"/>
                  <a:ea typeface="Arial-Rounded" pitchFamily="34" charset="0"/>
                  <a:cs typeface="Arial" pitchFamily="34" charset="0"/>
                </a:rPr>
                <a:t>. </a:t>
              </a:r>
              <a:endParaRPr lang="en-US" sz="2400" dirty="0" smtClean="0">
                <a:latin typeface="Arial" pitchFamily="34" charset="0"/>
                <a:ea typeface="Arial-Rounded" pitchFamily="34" charset="0"/>
                <a:cs typeface="Arial" pitchFamily="34" charset="0"/>
              </a:endParaRPr>
            </a:p>
            <a:p>
              <a:pPr algn="r"/>
              <a:r>
                <a:rPr lang="en-US" sz="2400" dirty="0" smtClean="0">
                  <a:latin typeface="Arial" pitchFamily="34" charset="0"/>
                  <a:ea typeface="Arial-Rounded" pitchFamily="34" charset="0"/>
                  <a:cs typeface="Arial" pitchFamily="34" charset="0"/>
                </a:rPr>
                <a:t>(</a:t>
              </a:r>
              <a:r>
                <a:rPr lang="en-US" sz="2400" i="1" dirty="0" smtClean="0">
                  <a:latin typeface="Arial" pitchFamily="34" charset="0"/>
                  <a:ea typeface="Arial-Rounded" pitchFamily="34" charset="0"/>
                  <a:cs typeface="Arial" pitchFamily="34" charset="0"/>
                </a:rPr>
                <a:t>Theo </a:t>
              </a:r>
              <a:r>
                <a:rPr lang="en-US" sz="2400" dirty="0" err="1" smtClean="0">
                  <a:latin typeface="Arial" pitchFamily="34" charset="0"/>
                  <a:ea typeface="Arial-Rounded" pitchFamily="34" charset="0"/>
                  <a:cs typeface="Arial" pitchFamily="34" charset="0"/>
                </a:rPr>
                <a:t>Hoài</a:t>
              </a:r>
              <a:r>
                <a:rPr lang="en-US" sz="2400" dirty="0" smtClean="0">
                  <a:latin typeface="Arial" pitchFamily="34" charset="0"/>
                  <a:ea typeface="Arial-Rounded" pitchFamily="34" charset="0"/>
                  <a:cs typeface="Arial" pitchFamily="34" charset="0"/>
                </a:rPr>
                <a:t> Nam)</a:t>
              </a:r>
              <a:endParaRPr lang="en-US" sz="2400" dirty="0">
                <a:latin typeface="Arial" pitchFamily="34" charset="0"/>
                <a:ea typeface="Arial-Rounded" pitchFamily="34" charset="0"/>
                <a:cs typeface="Arial" pitchFamily="34" charset="0"/>
              </a:endParaRPr>
            </a:p>
          </p:txBody>
        </p:sp>
      </p:grpSp>
      <p:sp>
        <p:nvSpPr>
          <p:cNvPr id="6" name="Oval 5"/>
          <p:cNvSpPr/>
          <p:nvPr/>
        </p:nvSpPr>
        <p:spPr>
          <a:xfrm>
            <a:off x="117764" y="571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764" y="209187"/>
            <a:ext cx="8901546" cy="4956026"/>
            <a:chOff x="117764" y="209187"/>
            <a:chExt cx="8901546" cy="4956026"/>
          </a:xfrm>
        </p:grpSpPr>
        <p:sp>
          <p:nvSpPr>
            <p:cNvPr id="14" name="TextBox 1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20" name="TextBox 19"/>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cxnSp>
        <p:nvCxnSpPr>
          <p:cNvPr id="9" name="Straight Connector 8"/>
          <p:cNvCxnSpPr/>
          <p:nvPr/>
        </p:nvCxnSpPr>
        <p:spPr>
          <a:xfrm flipH="1">
            <a:off x="5455540" y="1921119"/>
            <a:ext cx="871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02788" y="3462704"/>
            <a:ext cx="881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8288" y="3081704"/>
            <a:ext cx="1004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3239" y="3450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30605" y="3831981"/>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566033" y="4248150"/>
            <a:ext cx="5608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40287" y="4277458"/>
            <a:ext cx="6786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99643" y="4640873"/>
            <a:ext cx="903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a:stCxn id="4" idx="4"/>
            <a:endCxn id="8" idx="0"/>
          </p:cNvCxnSpPr>
          <p:nvPr/>
        </p:nvCxnSpPr>
        <p:spPr>
          <a:xfrm>
            <a:off x="4606749" y="1731385"/>
            <a:ext cx="0" cy="213311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4329119" y="1176125"/>
            <a:ext cx="555260"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 name="椭圆 5"/>
          <p:cNvSpPr/>
          <p:nvPr/>
        </p:nvSpPr>
        <p:spPr>
          <a:xfrm>
            <a:off x="4329119" y="209388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 name="椭圆 6"/>
          <p:cNvSpPr/>
          <p:nvPr/>
        </p:nvSpPr>
        <p:spPr>
          <a:xfrm>
            <a:off x="4329119" y="290388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8" name="椭圆 7"/>
          <p:cNvSpPr/>
          <p:nvPr/>
        </p:nvSpPr>
        <p:spPr>
          <a:xfrm>
            <a:off x="4329119" y="386450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105400" y="1239650"/>
            <a:ext cx="1816934" cy="484748"/>
          </a:xfrm>
          <a:prstGeom prst="rect">
            <a:avLst/>
          </a:prstGeom>
          <a:noFill/>
        </p:spPr>
        <p:txBody>
          <a:bodyPr wrap="square" lIns="68580" tIns="34290" rIns="68580" bIns="34290" rtlCol="0">
            <a:spAutoFit/>
          </a:bodyPr>
          <a:lstStyle/>
          <a:p>
            <a:r>
              <a:rPr lang="en-US" altLang="zh-CN" sz="2700" b="1" smtClean="0">
                <a:solidFill>
                  <a:srgbClr val="F29A5B"/>
                </a:solidFill>
                <a:latin typeface="Arial" panose="020B0604020202020204" pitchFamily="34" charset="0"/>
                <a:cs typeface="Arial" panose="020B0604020202020204" pitchFamily="34" charset="0"/>
              </a:rPr>
              <a:t>Luỹ tre</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14" name="文本框 13"/>
          <p:cNvSpPr txBox="1"/>
          <p:nvPr/>
        </p:nvSpPr>
        <p:spPr>
          <a:xfrm>
            <a:off x="5134708" y="2963509"/>
            <a:ext cx="2164598" cy="484748"/>
          </a:xfrm>
          <a:prstGeom prst="rect">
            <a:avLst/>
          </a:prstGeom>
          <a:noFill/>
        </p:spPr>
        <p:txBody>
          <a:bodyPr wrap="square" lIns="68580" tIns="34290" rIns="68580" bIns="34290" rtlCol="0">
            <a:spAutoFit/>
          </a:bodyPr>
          <a:lstStyle/>
          <a:p>
            <a:r>
              <a:rPr lang="en-US" altLang="zh-CN" sz="2700" b="1" smtClean="0">
                <a:solidFill>
                  <a:srgbClr val="B09277"/>
                </a:solidFill>
                <a:latin typeface="Arial" panose="020B0604020202020204" pitchFamily="34" charset="0"/>
                <a:cs typeface="Arial" panose="020B0604020202020204" pitchFamily="34" charset="0"/>
              </a:rPr>
              <a:t>mịt mù</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16" name="文本框 15"/>
          <p:cNvSpPr txBox="1"/>
          <p:nvPr/>
        </p:nvSpPr>
        <p:spPr>
          <a:xfrm>
            <a:off x="2308165" y="3864502"/>
            <a:ext cx="2161109" cy="484748"/>
          </a:xfrm>
          <a:prstGeom prst="rect">
            <a:avLst/>
          </a:prstGeom>
          <a:noFill/>
        </p:spPr>
        <p:txBody>
          <a:bodyPr wrap="square" lIns="68580" tIns="34290" rIns="68580" bIns="34290" rtlCol="0">
            <a:spAutoFit/>
          </a:bodyPr>
          <a:lstStyle/>
          <a:p>
            <a:r>
              <a:rPr lang="en-US" altLang="zh-CN" sz="2700" b="1" smtClean="0">
                <a:solidFill>
                  <a:srgbClr val="C8D85B"/>
                </a:solidFill>
                <a:latin typeface="Arial" panose="020B0604020202020204" pitchFamily="34" charset="0"/>
                <a:cs typeface="Arial" panose="020B0604020202020204" pitchFamily="34" charset="0"/>
              </a:rPr>
              <a:t>kiếm ăn</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18" name="文本框 17"/>
          <p:cNvSpPr txBox="1"/>
          <p:nvPr/>
        </p:nvSpPr>
        <p:spPr>
          <a:xfrm>
            <a:off x="2529307" y="2112680"/>
            <a:ext cx="2979014" cy="484748"/>
          </a:xfrm>
          <a:prstGeom prst="rect">
            <a:avLst/>
          </a:prstGeom>
          <a:noFill/>
        </p:spPr>
        <p:txBody>
          <a:bodyPr wrap="square" lIns="68580" tIns="34290" rIns="68580" bIns="34290" rtlCol="0">
            <a:spAutoFit/>
          </a:bodyPr>
          <a:lstStyle/>
          <a:p>
            <a:r>
              <a:rPr lang="en-US" altLang="zh-CN" sz="2700" b="1" smtClean="0">
                <a:solidFill>
                  <a:srgbClr val="A5C0A4"/>
                </a:solidFill>
                <a:latin typeface="Arial" panose="020B0604020202020204" pitchFamily="34" charset="0"/>
                <a:cs typeface="Arial" panose="020B0604020202020204" pitchFamily="34" charset="0"/>
              </a:rPr>
              <a:t>cao vút</a:t>
            </a:r>
            <a:endParaRPr lang="zh-CN" altLang="en-US" sz="2700" b="1" dirty="0">
              <a:solidFill>
                <a:srgbClr val="A5C0A4"/>
              </a:solidFill>
              <a:latin typeface="Arial" panose="020B0604020202020204" pitchFamily="34" charset="0"/>
              <a:cs typeface="Arial" panose="020B0604020202020204" pitchFamily="34" charset="0"/>
            </a:endParaRPr>
          </a:p>
        </p:txBody>
      </p:sp>
      <p:pic>
        <p:nvPicPr>
          <p:cNvPr id="20" name="图片 19">
            <a:extLst>
              <a:ext uri="{FF2B5EF4-FFF2-40B4-BE49-F238E27FC236}">
                <a16:creationId xmlns="" xmlns:a16="http://schemas.microsoft.com/office/drawing/2014/main" id="{495710A2-FA0C-42DD-AB1D-4C00781452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70956" y="349546"/>
            <a:ext cx="585396" cy="447851"/>
          </a:xfrm>
          <a:prstGeom prst="rect">
            <a:avLst/>
          </a:prstGeom>
        </p:spPr>
      </p:pic>
      <p:grpSp>
        <p:nvGrpSpPr>
          <p:cNvPr id="22" name="组合 41">
            <a:extLst>
              <a:ext uri="{FF2B5EF4-FFF2-40B4-BE49-F238E27FC236}">
                <a16:creationId xmlns="" xmlns:a16="http://schemas.microsoft.com/office/drawing/2014/main" id="{6F6AB393-9A79-4F80-8FFE-2997DB3CFE52}"/>
              </a:ext>
            </a:extLst>
          </p:cNvPr>
          <p:cNvGrpSpPr/>
          <p:nvPr/>
        </p:nvGrpSpPr>
        <p:grpSpPr>
          <a:xfrm rot="19869840">
            <a:off x="728680" y="257008"/>
            <a:ext cx="3671588" cy="888428"/>
            <a:chOff x="1021349" y="3092679"/>
            <a:chExt cx="5353838" cy="1589416"/>
          </a:xfrm>
        </p:grpSpPr>
        <p:sp>
          <p:nvSpPr>
            <p:cNvPr id="23" name="Freeform: Shape 37">
              <a:extLst>
                <a:ext uri="{FF2B5EF4-FFF2-40B4-BE49-F238E27FC236}">
                  <a16:creationId xmlns="" xmlns:a16="http://schemas.microsoft.com/office/drawing/2014/main" id="{026C8175-FA2D-43C3-B1CC-06780EE1E1F9}"/>
                </a:ext>
              </a:extLst>
            </p:cNvPr>
            <p:cNvSpPr/>
            <p:nvPr/>
          </p:nvSpPr>
          <p:spPr>
            <a:xfrm rot="1706723">
              <a:off x="1021349" y="3092679"/>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24" name="Rectangle 57">
              <a:extLst>
                <a:ext uri="{FF2B5EF4-FFF2-40B4-BE49-F238E27FC236}">
                  <a16:creationId xmlns="" xmlns:a16="http://schemas.microsoft.com/office/drawing/2014/main" id="{85BA327F-7ABA-45D9-B637-5594B9691A82}"/>
                </a:ext>
              </a:extLst>
            </p:cNvPr>
            <p:cNvSpPr/>
            <p:nvPr/>
          </p:nvSpPr>
          <p:spPr>
            <a:xfrm rot="1764474">
              <a:off x="4873424" y="4374318"/>
              <a:ext cx="1261884" cy="307777"/>
            </a:xfrm>
            <a:prstGeom prst="rect">
              <a:avLst/>
            </a:prstGeom>
          </p:spPr>
          <p:txBody>
            <a:bodyPr wrap="none">
              <a:noAutofit/>
            </a:bodyPr>
            <a:lstStyle/>
            <a:p>
              <a:pPr algn="r"/>
              <a:r>
                <a:rPr lang="en-US" altLang="zh-CN" sz="3300" smtClean="0">
                  <a:latin typeface="Arial" panose="020B0604020202020204" pitchFamily="34" charset="0"/>
                  <a:cs typeface="Arial" panose="020B0604020202020204" pitchFamily="34" charset="0"/>
                </a:rPr>
                <a:t>LUYỆN ĐỌC   </a:t>
              </a:r>
              <a:endParaRPr lang="zh-CN" altLang="en-US" sz="33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7645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764" y="209187"/>
            <a:ext cx="8901546" cy="4956026"/>
            <a:chOff x="117764" y="209187"/>
            <a:chExt cx="8901546" cy="4956026"/>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Những cánh cò</a:t>
              </a:r>
              <a:endParaRPr lang="en-US" sz="2400" b="1">
                <a:latin typeface="Arial" pitchFamily="34" charset="0"/>
                <a:ea typeface="Arial-Rounded" pitchFamily="34" charset="0"/>
                <a:cs typeface="Arial" pitchFamily="34" charset="0"/>
              </a:endParaRPr>
            </a:p>
          </p:txBody>
        </p:sp>
        <p:sp>
          <p:nvSpPr>
            <p:cNvPr id="12" name="TextBox 11"/>
            <p:cNvSpPr txBox="1"/>
            <p:nvPr/>
          </p:nvSpPr>
          <p:spPr>
            <a:xfrm>
              <a:off x="117764" y="779530"/>
              <a:ext cx="8901546" cy="4385683"/>
            </a:xfrm>
            <a:prstGeom prst="rect">
              <a:avLst/>
            </a:prstGeom>
            <a:noFill/>
          </p:spPr>
          <p:txBody>
            <a:bodyPr wrap="square" lIns="91305" tIns="45654" rIns="91305" bIns="45654" rtlCol="0">
              <a:spAutoFit/>
            </a:bodyPr>
            <a:lstStyle/>
            <a:p>
              <a:pPr algn="just">
                <a:spcAft>
                  <a:spcPts val="600"/>
                </a:spcAft>
              </a:pPr>
              <a:r>
                <a:rPr lang="en-US" sz="2400" smtClean="0">
                  <a:latin typeface="Arial" pitchFamily="34" charset="0"/>
                  <a:ea typeface="Arial-Rounded" pitchFamily="34" charset="0"/>
                  <a:cs typeface="Arial" pitchFamily="34" charset="0"/>
                </a:rPr>
                <a:t>	Ông kể ngày xưa, quê của bé có rất nhiều cò. </a:t>
              </a:r>
              <a:r>
                <a:rPr lang="en-US" sz="2400" smtClean="0">
                  <a:solidFill>
                    <a:srgbClr val="FF0000"/>
                  </a:solidFill>
                  <a:latin typeface="Arial" pitchFamily="34" charset="0"/>
                  <a:ea typeface="Arial-Rounded" pitchFamily="34" charset="0"/>
                  <a:cs typeface="Arial" pitchFamily="34" charset="0"/>
                </a:rPr>
                <a:t>//</a:t>
              </a:r>
              <a:r>
                <a:rPr lang="en-US" sz="2400" smtClean="0">
                  <a:latin typeface="Arial" pitchFamily="34" charset="0"/>
                  <a:ea typeface="Arial-Rounded" pitchFamily="34" charset="0"/>
                  <a:cs typeface="Arial" pitchFamily="34" charset="0"/>
                </a:rPr>
                <a:t> Mùa xuân, từng đàn cò trắng duyên dáng bay tới</a:t>
              </a:r>
              <a:r>
                <a:rPr lang="en-US" sz="2400">
                  <a:latin typeface="Arial" pitchFamily="34" charset="0"/>
                  <a:ea typeface="Arial-Rounded" pitchFamily="34" charset="0"/>
                  <a:cs typeface="Arial" pitchFamily="34" charset="0"/>
                </a:rPr>
                <a:t>. </a:t>
              </a:r>
              <a:r>
                <a:rPr lang="en-US" sz="2400">
                  <a:solidFill>
                    <a:srgbClr val="FF0000"/>
                  </a:solidFill>
                  <a:latin typeface="Arial" pitchFamily="34" charset="0"/>
                  <a:ea typeface="Arial-Rounded" pitchFamily="34" charset="0"/>
                  <a:cs typeface="Arial" pitchFamily="34" charset="0"/>
                </a:rPr>
                <a:t>//</a:t>
              </a:r>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Chúng lượn trên bầu trời trong xanh rồi hạ cánh xuống những luỹ tre.</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Hằng ngày, cò đi mò tôm, bắt cá ở các ao, hồ, đầm.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Cò chẳng còn nơi kiếm ăn.</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Cò sợ những âm thanh ồn ào.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Thế là chúng bay đi.</a:t>
              </a:r>
              <a:r>
                <a:rPr lang="en-US" sz="2400">
                  <a:solidFill>
                    <a:srgbClr val="FF0000"/>
                  </a:solidFill>
                  <a:latin typeface="Arial" pitchFamily="34" charset="0"/>
                  <a:ea typeface="Arial-Rounded" pitchFamily="34" charset="0"/>
                  <a:cs typeface="Arial" pitchFamily="34" charset="0"/>
                </a:rPr>
                <a:t> //</a:t>
              </a:r>
              <a:endParaRPr lang="en-US" sz="2400" smtClean="0">
                <a:latin typeface="Arial" pitchFamily="34" charset="0"/>
                <a:ea typeface="Arial-Rounded" pitchFamily="34" charset="0"/>
                <a:cs typeface="Arial" pitchFamily="34" charset="0"/>
              </a:endParaRPr>
            </a:p>
            <a:p>
              <a:pPr algn="just">
                <a:spcAft>
                  <a:spcPts val="600"/>
                </a:spcAft>
              </a:pPr>
              <a:r>
                <a:rPr lang="en-US" sz="2400" smtClean="0">
                  <a:latin typeface="Arial" pitchFamily="34" charset="0"/>
                  <a:ea typeface="Arial-Rounded" pitchFamily="34" charset="0"/>
                  <a:cs typeface="Arial" pitchFamily="34" charset="0"/>
                </a:rPr>
                <a:t>	Bé ước ao được thấy những cánh cò trên cánh đồng quê hương. </a:t>
              </a:r>
              <a:r>
                <a:rPr lang="en-US" sz="2400">
                  <a:solidFill>
                    <a:srgbClr val="FF0000"/>
                  </a:solidFill>
                  <a:latin typeface="Arial" pitchFamily="34" charset="0"/>
                  <a:ea typeface="Arial-Rounded" pitchFamily="34" charset="0"/>
                  <a:cs typeface="Arial" pitchFamily="34" charset="0"/>
                </a:rPr>
                <a:t>//</a:t>
              </a:r>
              <a:endParaRPr lang="en-US" sz="2400" smtClean="0">
                <a:latin typeface="Arial" pitchFamily="34" charset="0"/>
                <a:ea typeface="Arial-Rounded" pitchFamily="34" charset="0"/>
                <a:cs typeface="Arial" pitchFamily="34" charset="0"/>
              </a:endParaRP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 </a:t>
              </a:r>
              <a:r>
                <a:rPr lang="en-US" sz="2400" smtClean="0">
                  <a:latin typeface="Arial" pitchFamily="34" charset="0"/>
                  <a:ea typeface="Arial-Rounded" pitchFamily="34" charset="0"/>
                  <a:cs typeface="Arial" pitchFamily="34" charset="0"/>
                </a:rPr>
                <a:t>Hoài Nam)</a:t>
              </a:r>
              <a:endParaRPr lang="en-US" sz="24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D2ECB6"/>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2061982"/>
          </a:xfrm>
          <a:prstGeom prst="rect">
            <a:avLst/>
          </a:prstGeom>
          <a:noFill/>
        </p:spPr>
        <p:txBody>
          <a:bodyPr wrap="square" lIns="91318" tIns="45660" rIns="91318" bIns="45660" rtlCol="0">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Bây giờ, ao, hồ, đầm phải nhường chỗ cho những toà nhà cao vút, những con đường cao tốc, những nhà máy toả khói mịt mù. </a:t>
            </a:r>
          </a:p>
        </p:txBody>
      </p:sp>
      <p:cxnSp>
        <p:nvCxnSpPr>
          <p:cNvPr id="5" name="Straight Connector 4"/>
          <p:cNvCxnSpPr/>
          <p:nvPr/>
        </p:nvCxnSpPr>
        <p:spPr>
          <a:xfrm flipH="1">
            <a:off x="3124200" y="18405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477000" y="22920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322840" y="3359917"/>
            <a:ext cx="98712" cy="435617"/>
            <a:chOff x="2590800" y="2272159"/>
            <a:chExt cx="98712" cy="435617"/>
          </a:xfrm>
        </p:grpSpPr>
        <p:cxnSp>
          <p:nvCxnSpPr>
            <p:cNvPr id="11" name="Straight Connector 10"/>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3429000" y="276454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1940</TotalTime>
  <Words>492</Words>
  <Application>Microsoft Office PowerPoint</Application>
  <PresentationFormat>On-screen Show (16:9)</PresentationFormat>
  <Paragraphs>120</Paragraphs>
  <Slides>25</Slides>
  <Notes>15</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Giải nghĩa từ khó:</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Administrator_PC</cp:lastModifiedBy>
  <cp:revision>331</cp:revision>
  <dcterms:created xsi:type="dcterms:W3CDTF">2020-12-08T15:48:47Z</dcterms:created>
  <dcterms:modified xsi:type="dcterms:W3CDTF">2022-04-26T02:45:01Z</dcterms:modified>
</cp:coreProperties>
</file>