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5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84" r:id="rId10"/>
    <p:sldId id="257" r:id="rId11"/>
    <p:sldId id="258" r:id="rId12"/>
    <p:sldId id="280" r:id="rId13"/>
    <p:sldId id="281" r:id="rId14"/>
    <p:sldId id="276" r:id="rId15"/>
    <p:sldId id="268" r:id="rId16"/>
    <p:sldId id="282" r:id="rId17"/>
    <p:sldId id="277" r:id="rId18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66" y="-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Nhấp</a:t>
            </a:r>
            <a:r>
              <a:rPr lang="en-US" baseline="0" smtClean="0"/>
              <a:t> vào bọ để quay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01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tổ</a:t>
            </a:r>
            <a:r>
              <a:rPr lang="en-US" baseline="0" smtClean="0"/>
              <a:t> chức cho hs làm việc nhóm, vẽ sơ đồ tư duy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Nhấp</a:t>
            </a:r>
            <a:r>
              <a:rPr lang="en-US" baseline="0" smtClean="0"/>
              <a:t> vào sâu để quay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2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Nhấp</a:t>
            </a:r>
            <a:r>
              <a:rPr lang="en-US" baseline="0" smtClean="0"/>
              <a:t> vào sâu để quay lại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2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Nhấp</a:t>
            </a:r>
            <a:r>
              <a:rPr lang="en-US" baseline="0" smtClean="0"/>
              <a:t> vào bọ để quay lại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3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Nhấp</a:t>
            </a:r>
            <a:r>
              <a:rPr lang="en-US" baseline="0" smtClean="0"/>
              <a:t> vào sâu để quay lại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513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Nhấp</a:t>
            </a:r>
            <a:r>
              <a:rPr lang="en-US" baseline="0" smtClean="0"/>
              <a:t> vào sâu để quay lại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2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 động</a:t>
            </a:r>
            <a:r>
              <a:rPr lang="en-US" baseline="0" smtClean="0"/>
              <a:t> tổ chức HĐ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Gọi</a:t>
            </a:r>
            <a:r>
              <a:rPr lang="en-US" baseline="0" smtClean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443096903751589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2.wdp"/><Relationship Id="rId18" Type="http://schemas.openxmlformats.org/officeDocument/2006/relationships/slide" Target="slide6.xml"/><Relationship Id="rId3" Type="http://schemas.openxmlformats.org/officeDocument/2006/relationships/image" Target="../media/image6.png"/><Relationship Id="rId21" Type="http://schemas.openxmlformats.org/officeDocument/2006/relationships/image" Target="../media/image17.gif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17" Type="http://schemas.openxmlformats.org/officeDocument/2006/relationships/image" Target="../media/image15.png"/><Relationship Id="rId2" Type="http://schemas.openxmlformats.org/officeDocument/2006/relationships/image" Target="../media/image5.jpeg"/><Relationship Id="rId16" Type="http://schemas.openxmlformats.org/officeDocument/2006/relationships/slide" Target="slide7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slide" Target="slide4.xml"/><Relationship Id="rId5" Type="http://schemas.openxmlformats.org/officeDocument/2006/relationships/image" Target="../media/image8.png"/><Relationship Id="rId15" Type="http://schemas.openxmlformats.org/officeDocument/2006/relationships/image" Target="../media/image14.png"/><Relationship Id="rId10" Type="http://schemas.openxmlformats.org/officeDocument/2006/relationships/image" Target="../media/image12.gif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slide" Target="slide3.xml"/><Relationship Id="rId14" Type="http://schemas.openxmlformats.org/officeDocument/2006/relationships/slide" Target="slide5.xml"/><Relationship Id="rId22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gif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9537"/>
            <a:ext cx="9144000" cy="2985516"/>
          </a:xfrm>
          <a:prstGeom prst="rect">
            <a:avLst/>
          </a:prstGeom>
        </p:spPr>
      </p:pic>
      <p:pic>
        <p:nvPicPr>
          <p:cNvPr id="5" name="图片 21">
            <a:extLst>
              <a:ext uri="{FF2B5EF4-FFF2-40B4-BE49-F238E27FC236}">
                <a16:creationId xmlns=""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76802"/>
            <a:ext cx="3276600" cy="495460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735" y="2839295"/>
            <a:ext cx="3722346" cy="1095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文本框 14"/>
          <p:cNvSpPr txBox="1"/>
          <p:nvPr/>
        </p:nvSpPr>
        <p:spPr>
          <a:xfrm>
            <a:off x="2600382" y="910320"/>
            <a:ext cx="5095818" cy="139653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4000" b="1">
                <a:solidFill>
                  <a:srgbClr val="865B3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8600" dirty="0">
                <a:latin typeface="Arial" panose="020B0604020202020204" pitchFamily="34" charset="0"/>
                <a:cs typeface="Arial" panose="020B0604020202020204" pitchFamily="34" charset="0"/>
              </a:rPr>
              <a:t>TẬP ĐỌC</a:t>
            </a:r>
            <a:endParaRPr lang="zh-CN" altLang="en-US" sz="8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5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209550" y="2857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6300" y="375046"/>
            <a:ext cx="8496300" cy="47704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5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từ ngữ để hoàn thiện câu và viết câu vào vở</a:t>
            </a:r>
            <a:endParaRPr lang="en-US" sz="25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1109972"/>
            <a:ext cx="8305800" cy="147771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" y="2833002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Đàn chim đậu trên những (…………) cao vút.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370" y="3856865"/>
            <a:ext cx="8686800" cy="1077085"/>
          </a:xfrm>
          <a:prstGeom prst="rect">
            <a:avLst/>
          </a:prstGeom>
          <a:noFill/>
        </p:spPr>
        <p:txBody>
          <a:bodyPr wrap="square" lIns="91305" tIns="45654" rIns="91305" bIns="45654" rtlCol="0">
            <a:spAutoFit/>
          </a:bodyPr>
          <a:lstStyle/>
          <a:p>
            <a:pPr algn="just"/>
            <a:r>
              <a:rPr lang="en-US" sz="32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b. Từng áng mây trắng nhẹ trôi trên bầu trời (……………).</a:t>
            </a:r>
            <a:endParaRPr lang="en-US" sz="32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449" y="1168847"/>
            <a:ext cx="3201449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đường cao tốc</a:t>
            </a:r>
            <a:endParaRPr lang="en-US" sz="3200" b="1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67200" y="1926328"/>
            <a:ext cx="2057400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ồn ào</a:t>
            </a:r>
            <a:endParaRPr lang="en-US" sz="3200" b="1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62828" y="1207242"/>
            <a:ext cx="2057400" cy="584763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ao hồ</a:t>
            </a:r>
            <a:endParaRPr lang="en-US" sz="3200" b="1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38371" y="1180832"/>
            <a:ext cx="2391230" cy="608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 xanh</a:t>
            </a:r>
            <a:endParaRPr lang="en-US" sz="3200" b="1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25151" y="1940841"/>
            <a:ext cx="2137677" cy="584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ngọn cây</a:t>
            </a:r>
            <a:endParaRPr lang="en-US" sz="3200" b="1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72382E-6 L 0.48871 0.16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27" y="8465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1884 L -0.51927 0.6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2" y="29842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3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571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4682" y="144348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Quan sát các bức tranh dưới đây và cho biết viêc làm nào tốt và việc làm nào chưa tốt?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3" t="13095" r="46634" b="19531"/>
          <a:stretch/>
        </p:blipFill>
        <p:spPr bwMode="auto">
          <a:xfrm>
            <a:off x="2209800" y="1200150"/>
            <a:ext cx="4589318" cy="364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17764" y="972355"/>
            <a:ext cx="8873836" cy="3732995"/>
            <a:chOff x="744680" y="1657350"/>
            <a:chExt cx="7809345" cy="2705100"/>
          </a:xfrm>
        </p:grpSpPr>
        <p:sp>
          <p:nvSpPr>
            <p:cNvPr id="13" name="Rectangle 2"/>
            <p:cNvSpPr/>
            <p:nvPr/>
          </p:nvSpPr>
          <p:spPr>
            <a:xfrm>
              <a:off x="744680" y="1657350"/>
              <a:ext cx="7809345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18081" y="1428750"/>
            <a:ext cx="7563919" cy="2308312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36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Ao, hồ, đầm phải nhường chỗ cho nhà cao tầng, đường cao tốc và nhà máy. Cò chẳng còn nơi kiếm ăn. Thế là chúng bay đi.</a:t>
            </a:r>
            <a:endParaRPr lang="en-US" sz="36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17850" y="1693957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3499" y="1974850"/>
            <a:ext cx="35099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24200" y="3079617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2743200" y="2834759"/>
            <a:ext cx="138304" cy="2766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395157" y="3409950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Nghe viết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638800" y="3450767"/>
            <a:ext cx="138304" cy="251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656813" y="3631934"/>
            <a:ext cx="2933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74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3" grpId="0" animBg="1"/>
      <p:bldP spid="23" grpId="1" animBg="1"/>
      <p:bldP spid="17" grpId="0" animBg="1"/>
      <p:bldP spid="17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5900" y="353540"/>
            <a:ext cx="8724900" cy="4351810"/>
            <a:chOff x="190500" y="133350"/>
            <a:chExt cx="8724900" cy="435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88"/>
            <a:stretch/>
          </p:blipFill>
          <p:spPr bwMode="auto">
            <a:xfrm>
              <a:off x="190500" y="2404505"/>
              <a:ext cx="8724900" cy="20806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" y="133350"/>
              <a:ext cx="8724900" cy="2271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838200" y="831850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Ao, hồ, đầm ιải ηưŊg εỗ εo ηà 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" y="15489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cao Ǉầng, đưŊg cao ǇǬ và </a:t>
            </a:r>
            <a:r>
              <a:rPr lang="el-GR" sz="3500" b="1">
                <a:solidFill>
                  <a:srgbClr val="7030A0"/>
                </a:solidFill>
                <a:latin typeface="HP001 4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à </a:t>
            </a:r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jáy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 </a:t>
            </a:r>
            <a:r>
              <a:rPr lang="en-US" sz="3500" b="1" smtClean="0">
                <a:solidFill>
                  <a:srgbClr val="7030A0"/>
                </a:solidFill>
                <a:latin typeface="HP001 4 hàng" pitchFamily="34" charset="0"/>
              </a:rPr>
              <a:t>Cò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358" y="2205822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ẳng cŜ w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Π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k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Η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Ğm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ăn. TǗı 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là </a:t>
            </a:r>
            <a:r>
              <a:rPr lang="el-GR" sz="3500" b="1">
                <a:solidFill>
                  <a:srgbClr val="7030A0"/>
                </a:solidFill>
                <a:latin typeface="HP001 5 hàng" pitchFamily="34" charset="0"/>
              </a:rPr>
              <a:t>ε</a:t>
            </a:r>
            <a:r>
              <a:rPr lang="vi-VN" sz="3500" b="1">
                <a:solidFill>
                  <a:srgbClr val="7030A0"/>
                </a:solidFill>
                <a:latin typeface="HP001 5 hàng" pitchFamily="34" charset="0"/>
              </a:rPr>
              <a:t>úng </a:t>
            </a:r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bay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942" y="2893308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smtClean="0">
                <a:solidFill>
                  <a:srgbClr val="7030A0"/>
                </a:solidFill>
                <a:latin typeface="HP001 5 hàng" pitchFamily="34" charset="0"/>
              </a:rPr>
              <a:t>đi</a:t>
            </a:r>
            <a:r>
              <a:rPr lang="en-US" sz="3500" b="1" smtClean="0">
                <a:solidFill>
                  <a:srgbClr val="7030A0"/>
                </a:solidFill>
                <a:latin typeface="HP001 5 hàng" pitchFamily="34" charset="0"/>
              </a:rPr>
              <a:t>.</a:t>
            </a:r>
            <a:endParaRPr lang="en-US" sz="3500" b="1">
              <a:solidFill>
                <a:srgbClr val="7030A0"/>
              </a:solidFill>
              <a:latin typeface="HP001 5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6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725230" y="1818475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o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1083" y="1816520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o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41" y="1809750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c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ánh đ		tr        suốt          ước m 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19514" y="1815406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727" y="404395"/>
            <a:ext cx="8298873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Chọn vần phù hợp thay cho ô vuông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" name="AutoShape 2" descr="Free Group Work Cliparts, Download Free Clip Art, Free Clip Art on Clipart 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4606" y="996387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32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ong 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32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ông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233" y="2672787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a. </a:t>
            </a:r>
            <a:r>
              <a:rPr lang="en-US" sz="32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anh 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hay </a:t>
            </a:r>
            <a:r>
              <a:rPr lang="en-US" sz="3200" i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ênh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927" y="3486150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c       chim    	con k		  âm th   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28372" y="1989972"/>
            <a:ext cx="343501" cy="3435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810000" y="1989972"/>
            <a:ext cx="343501" cy="3435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819572" y="1989972"/>
            <a:ext cx="343501" cy="3435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613720" y="3641724"/>
            <a:ext cx="312274" cy="312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07283" y="3680450"/>
            <a:ext cx="312274" cy="312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85263" y="3680450"/>
            <a:ext cx="312274" cy="312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972626" y="3480082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anh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44911" y="1386742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̖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32280" y="3129644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̗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05685" y="3486149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ê</a:t>
            </a:r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nh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95017" y="3475545"/>
            <a:ext cx="949037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smtClean="0">
                <a:latin typeface="Arial" pitchFamily="34" charset="0"/>
                <a:ea typeface="Arial-Rounded" pitchFamily="34" charset="0"/>
                <a:cs typeface="Arial" pitchFamily="34" charset="0"/>
              </a:rPr>
              <a:t>anh</a:t>
            </a:r>
            <a:endParaRPr lang="en-US" sz="3200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17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3099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  <a:endParaRPr lang="en-US" sz="2800" b="1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578" y="374540"/>
            <a:ext cx="7975022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smtClean="0">
                <a:latin typeface="Arial" pitchFamily="34" charset="0"/>
                <a:ea typeface="Arial-Rounded" pitchFamily="34" charset="0"/>
                <a:cs typeface="Arial" pitchFamily="34" charset="0"/>
              </a:rPr>
              <a:t>Em thích nông thôn hay thành phố? Vì sao?</a:t>
            </a:r>
            <a:endParaRPr lang="en-US" sz="2800" b="1"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03" t="42262" r="5069" b="16865"/>
          <a:stretch/>
        </p:blipFill>
        <p:spPr bwMode="auto">
          <a:xfrm>
            <a:off x="1447800" y="867812"/>
            <a:ext cx="6096000" cy="39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304800" y="285750"/>
            <a:ext cx="8662416" cy="4419600"/>
          </a:xfrm>
          <a:prstGeom prst="cloud">
            <a:avLst/>
          </a:prstGeom>
          <a:solidFill>
            <a:srgbClr val="B9ED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457138" indent="-457138" algn="just">
              <a:buFontTx/>
              <a:buChar char="-"/>
            </a:pP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lại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 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134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 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137.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138" indent="-457138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Chuẩn bị bài mới </a:t>
            </a:r>
            <a:r>
              <a:rPr lang="en-US" sz="3200" i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Buổi trưa hè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(trang </a:t>
            </a:r>
            <a:r>
              <a:rPr lang="en-US" sz="32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138).</a:t>
            </a:r>
            <a:endParaRPr lang="en-US" sz="3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4" y="358379"/>
            <a:ext cx="8915400" cy="4346971"/>
          </a:xfrm>
        </p:spPr>
        <p:txBody>
          <a:bodyPr>
            <a:noAutofit/>
          </a:bodyPr>
          <a:lstStyle/>
          <a:p>
            <a:pPr algn="l"/>
            <a:r>
              <a:rPr lang="en-US" sz="2000" smtClean="0">
                <a:latin typeface="Arial" pitchFamily="34" charset="0"/>
                <a:cs typeface="Arial" pitchFamily="34" charset="0"/>
              </a:rPr>
              <a:t>Mời thầy cô tham gia nhóm chia sẻ tài liệu: </a:t>
            </a:r>
            <a:r>
              <a:rPr lang="en-US" sz="1800">
                <a:latin typeface="Arial" pitchFamily="34" charset="0"/>
                <a:cs typeface="Arial" pitchFamily="34" charset="0"/>
                <a:hlinkClick r:id="rId2"/>
              </a:rPr>
              <a:t>https://</a:t>
            </a:r>
            <a:r>
              <a:rPr lang="en-US" sz="1800" smtClean="0">
                <a:latin typeface="Arial" pitchFamily="34" charset="0"/>
                <a:cs typeface="Arial" pitchFamily="34" charset="0"/>
                <a:hlinkClick r:id="rId2"/>
              </a:rPr>
              <a:t>www.facebook.com/groups/443096903751589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smtClean="0">
                <a:latin typeface="Arial" pitchFamily="34" charset="0"/>
                <a:cs typeface="Arial" pitchFamily="34" charset="0"/>
              </a:rPr>
            </a:br>
            <a:r>
              <a:rPr lang="en-US" sz="1800" smtClean="0">
                <a:latin typeface="Arial" pitchFamily="34" charset="0"/>
                <a:cs typeface="Arial" pitchFamily="34" charset="0"/>
              </a:rPr>
              <a:t>Zalo: 0916604268 </a:t>
            </a:r>
            <a:br>
              <a:rPr lang="en-US" sz="1800" smtClean="0">
                <a:latin typeface="Arial" pitchFamily="34" charset="0"/>
                <a:cs typeface="Arial" pitchFamily="34" charset="0"/>
              </a:rPr>
            </a:br>
            <a:r>
              <a:rPr lang="en-US" sz="1800" smtClean="0">
                <a:latin typeface="Arial" pitchFamily="34" charset="0"/>
                <a:cs typeface="Arial" pitchFamily="34" charset="0"/>
              </a:rPr>
              <a:t>Nếu phát hiện lỗi sai nào, phiền thầy cô chụp ảnh và báo lại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giúp em </a:t>
            </a:r>
            <a:r>
              <a:rPr lang="en-US" sz="1800" smtClean="0">
                <a:latin typeface="Arial" pitchFamily="34" charset="0"/>
                <a:cs typeface="Arial" pitchFamily="34" charset="0"/>
              </a:rPr>
              <a:t>nhé!</a:t>
            </a:r>
            <a:br>
              <a:rPr lang="en-US" sz="1800" smtClean="0">
                <a:latin typeface="Arial" pitchFamily="34" charset="0"/>
                <a:cs typeface="Arial" pitchFamily="34" charset="0"/>
              </a:rPr>
            </a:br>
            <a:r>
              <a:rPr lang="en-US" sz="1800" smtClean="0">
                <a:latin typeface="Arial" pitchFamily="34" charset="0"/>
                <a:cs typeface="Arial" pitchFamily="34" charset="0"/>
              </a:rPr>
              <a:t>Trân trọng!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83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ownloads\274263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5" b="7831"/>
          <a:stretch/>
        </p:blipFill>
        <p:spPr bwMode="auto">
          <a:xfrm>
            <a:off x="-10889" y="0"/>
            <a:ext cx="9144000" cy="523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938" y="3505519"/>
            <a:ext cx="1754841" cy="181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538" y="3358402"/>
            <a:ext cx="1525905" cy="202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67" y="3610535"/>
            <a:ext cx="782194" cy="103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163" y="3707289"/>
            <a:ext cx="951651" cy="1253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936" y="3529853"/>
            <a:ext cx="1372003" cy="18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43" y="3536348"/>
            <a:ext cx="782194" cy="1030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693" y="3505519"/>
            <a:ext cx="1012910" cy="133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37" y="3505519"/>
            <a:ext cx="1372003" cy="180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735" y="3576688"/>
            <a:ext cx="1754841" cy="181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47" y="3319534"/>
            <a:ext cx="1525905" cy="202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9791" y="433561"/>
            <a:ext cx="998714" cy="81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14" b="98857" l="1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04936" y="372718"/>
            <a:ext cx="844395" cy="59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20763"/>
            <a:ext cx="117514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836" y="3220764"/>
            <a:ext cx="1212188" cy="8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04" y="3043238"/>
            <a:ext cx="1314983" cy="133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loud 11"/>
          <p:cNvSpPr/>
          <p:nvPr/>
        </p:nvSpPr>
        <p:spPr>
          <a:xfrm>
            <a:off x="5514840" y="9926"/>
            <a:ext cx="3408194" cy="119873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Đuổi con trùng</a:t>
            </a:r>
            <a:endParaRPr lang="en-US" sz="24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13" y="3190987"/>
            <a:ext cx="3435725" cy="1142999"/>
          </a:xfrm>
          <a:prstGeom prst="rect">
            <a:avLst/>
          </a:prstGeom>
        </p:spPr>
      </p:pic>
      <p:sp>
        <p:nvSpPr>
          <p:cNvPr id="22" name="Right Arrow 21">
            <a:hlinkClick r:id="rId22" action="ppaction://hlinksldjump"/>
          </p:cNvPr>
          <p:cNvSpPr/>
          <p:nvPr/>
        </p:nvSpPr>
        <p:spPr>
          <a:xfrm>
            <a:off x="7608513" y="4778946"/>
            <a:ext cx="1299813" cy="45708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smtClean="0">
                <a:latin typeface="Arial" pitchFamily="34" charset="0"/>
                <a:cs typeface="Arial" pitchFamily="34" charset="0"/>
              </a:rPr>
              <a:t>Đi tới bài mới</a:t>
            </a:r>
            <a:endParaRPr lang="en-US" sz="12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3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1693" y="60152"/>
            <a:ext cx="998714" cy="810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81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Loài vật nào xuất hiện trong bài </a:t>
            </a:r>
            <a:r>
              <a:rPr lang="en-US" b="1" i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Những cánh cò</a:t>
            </a:r>
            <a:r>
              <a:rPr lang="en-US" b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b="1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8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14" b="98857" l="12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8853" y="77179"/>
            <a:ext cx="844395" cy="59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381000" y="1581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Em hãy đọc đoạn 2 trong bài </a:t>
            </a:r>
            <a:br>
              <a:rPr lang="en-US" b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b="1" i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Những cánh cò</a:t>
            </a:r>
            <a:endParaRPr lang="en-US" b="1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853" y="269990"/>
            <a:ext cx="1175147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1970320"/>
            <a:ext cx="9144000" cy="2985516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81000" y="1228272"/>
            <a:ext cx="8229600" cy="857250"/>
          </a:xfrm>
        </p:spPr>
        <p:txBody>
          <a:bodyPr>
            <a:normAutofit fontScale="90000"/>
          </a:bodyPr>
          <a:lstStyle/>
          <a:p>
            <a:pPr algn="just"/>
            <a:r>
              <a:rPr lang="en-US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Bây giờ, ao, hồ, đầm phải nhường chỗ cho ………….…………………..</a:t>
            </a:r>
            <a:br>
              <a:rPr lang="en-US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</a:br>
            <a:r>
              <a:rPr lang="en-US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……………………………………………………………………..</a:t>
            </a:r>
            <a:endParaRPr lang="en-US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7116" y="728442"/>
            <a:ext cx="7844970" cy="2420256"/>
          </a:xfrm>
          <a:prstGeom prst="rect">
            <a:avLst/>
          </a:prstGeom>
        </p:spPr>
        <p:txBody>
          <a:bodyPr vert="horz" lIns="91428" tIns="45714" rIns="91428" bIns="45714" rtlCol="0" anchor="ctr">
            <a:normAutofit fontScale="90000"/>
          </a:bodyPr>
          <a:lstStyle>
            <a:lvl1pPr algn="ctr" defTabSz="91427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những toà nhà cao vút, những con đường cao tốc, những nhà máy toả khỏi mịt mù.</a:t>
            </a:r>
            <a:endParaRPr lang="en-US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8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559" y="79272"/>
            <a:ext cx="1314983" cy="133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4350"/>
            <a:ext cx="4057650" cy="365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29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956" y="62496"/>
            <a:ext cx="1212188" cy="80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36" y="62496"/>
            <a:ext cx="470535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59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513" y="-221737"/>
            <a:ext cx="3435725" cy="1142999"/>
          </a:xfrm>
          <a:prstGeom prst="rect">
            <a:avLst/>
          </a:prstGeom>
        </p:spPr>
      </p:pic>
      <p:pic>
        <p:nvPicPr>
          <p:cNvPr id="1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4643"/>
            <a:ext cx="9144000" cy="2985516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81000" y="1581150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Chúng ta nên làm gì để bảo vệ các loại chim, các loài động vật hoang dã?</a:t>
            </a:r>
            <a:endParaRPr lang="en-US" b="1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68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54231" y="2152115"/>
            <a:ext cx="7219136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85800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6600" b="1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4800" b="1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16605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0" y="2289089"/>
            <a:ext cx="6350566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 CÁNH CÒ</a:t>
            </a:r>
            <a:endParaRPr lang="en-US" sz="3600" b="1">
              <a:solidFill>
                <a:srgbClr val="F68426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050" name="Picture 2" descr="Stephanie Boxold — stork flying in flash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86" y="3116698"/>
            <a:ext cx="1823828" cy="102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1" b="14758"/>
          <a:stretch/>
        </p:blipFill>
        <p:spPr>
          <a:xfrm>
            <a:off x="4426857" y="3073832"/>
            <a:ext cx="1651586" cy="190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17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357</Words>
  <Application>Microsoft Office PowerPoint</Application>
  <PresentationFormat>On-screen Show (16:9)</PresentationFormat>
  <Paragraphs>71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Loài vật nào xuất hiện trong bài Những cánh cò?</vt:lpstr>
      <vt:lpstr>Em hãy đọc đoạn 2 trong bài  Những cánh cò</vt:lpstr>
      <vt:lpstr>Bây giờ, ao, hồ, đầm phải nhường chỗ cho ………….………………….. ……………………………………………………………………..</vt:lpstr>
      <vt:lpstr>PowerPoint Presentation</vt:lpstr>
      <vt:lpstr>PowerPoint Presentation</vt:lpstr>
      <vt:lpstr>Chúng ta nên làm gì để bảo vệ các loại chim, các loài động vật hoang dã?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Mời thầy cô tham gia nhóm chia sẻ tài liệu: https://www.facebook.com/groups/443096903751589 Zalo: 0916604268  Nếu phát hiện lỗi sai nào, phiền thầy cô chụp ảnh và báo lại giúp em nhé! Trân trọng!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211</cp:revision>
  <dcterms:created xsi:type="dcterms:W3CDTF">2020-12-08T15:48:47Z</dcterms:created>
  <dcterms:modified xsi:type="dcterms:W3CDTF">2021-04-19T08:42:31Z</dcterms:modified>
</cp:coreProperties>
</file>