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2" r:id="rId2"/>
    <p:sldId id="277" r:id="rId3"/>
    <p:sldId id="287" r:id="rId4"/>
    <p:sldId id="288" r:id="rId5"/>
    <p:sldId id="289" r:id="rId6"/>
    <p:sldId id="313" r:id="rId7"/>
    <p:sldId id="291" r:id="rId8"/>
    <p:sldId id="292" r:id="rId9"/>
    <p:sldId id="293" r:id="rId10"/>
    <p:sldId id="316" r:id="rId11"/>
    <p:sldId id="317" r:id="rId12"/>
    <p:sldId id="299" r:id="rId13"/>
    <p:sldId id="300" r:id="rId14"/>
    <p:sldId id="307" r:id="rId15"/>
    <p:sldId id="308" r:id="rId16"/>
    <p:sldId id="309" r:id="rId17"/>
    <p:sldId id="318" r:id="rId18"/>
    <p:sldId id="319" r:id="rId19"/>
    <p:sldId id="320" r:id="rId20"/>
    <p:sldId id="306" r:id="rId21"/>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85E7"/>
    <a:srgbClr val="D24CDC"/>
    <a:srgbClr val="BD8E79"/>
    <a:srgbClr val="B37D65"/>
    <a:srgbClr val="8F5D47"/>
    <a:srgbClr val="B43C00"/>
    <a:srgbClr val="BF27CB"/>
    <a:srgbClr val="F3CEF6"/>
    <a:srgbClr val="A521AF"/>
    <a:srgbClr val="AD2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43" autoAdjust="0"/>
  </p:normalViewPr>
  <p:slideViewPr>
    <p:cSldViewPr>
      <p:cViewPr>
        <p:scale>
          <a:sx n="50" d="100"/>
          <a:sy n="50" d="100"/>
        </p:scale>
        <p:origin x="-1476" y="-36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5/1/2021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410228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giảng</a:t>
            </a:r>
            <a:r>
              <a:rPr lang="en-US" baseline="0" smtClean="0"/>
              <a:t> giải thêm về ruộng bậc thang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9816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Tuỳ</a:t>
            </a:r>
            <a:r>
              <a:rPr lang="en-US" baseline="0" smtClean="0"/>
              <a:t> vùng miền, GV điều chỉnh phân tích lỗi thường gặp nhé. Do em ở Đà Nẵng nên đang phân tích lỗi thường gặp của HS ĐN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85178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HS đọc</a:t>
            </a:r>
            <a:r>
              <a:rPr lang="en-US" baseline="0" smtClean="0"/>
              <a:t> thần để ngắt câu. Sau đó GV chiếu minh hoạ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6981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5/1/2021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5/1/2021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5/1/2021</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6"/>
          <p:cNvSpPr txBox="1"/>
          <p:nvPr/>
        </p:nvSpPr>
        <p:spPr>
          <a:xfrm>
            <a:off x="417772" y="4952916"/>
            <a:ext cx="5913640" cy="480620"/>
          </a:xfrm>
          <a:prstGeom prst="rect">
            <a:avLst/>
          </a:prstGeom>
          <a:noFill/>
        </p:spPr>
        <p:txBody>
          <a:bodyPr wrap="square" lIns="110213" tIns="55106" rIns="110213" bIns="55106" rtlCol="0">
            <a:spAutoFit/>
          </a:bodyPr>
          <a:lstStyle/>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Rất to.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Ruộng ở sườn đồi núi, xếp thành từng bậc từ thấp lên cao.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5336276" cy="773008"/>
          </a:xfrm>
          <a:prstGeom prst="rect">
            <a:avLst/>
          </a:prstGeom>
          <a:noFill/>
        </p:spPr>
        <p:txBody>
          <a:bodyPr wrap="square" lIns="110213" tIns="55106" rIns="110213" bIns="55106" rtlCol="0">
            <a:spAutoFit/>
          </a:bodyPr>
          <a:lstStyle/>
          <a:p>
            <a:r>
              <a:rPr lang="en-US" altLang="zh-CN" sz="4300" b="1" smtClean="0">
                <a:solidFill>
                  <a:srgbClr val="F29A5B"/>
                </a:solidFill>
                <a:latin typeface="Arial" panose="020B0604020202020204" pitchFamily="34" charset="0"/>
                <a:cs typeface="Arial" panose="020B0604020202020204" pitchFamily="34" charset="0"/>
              </a:rPr>
              <a:t>Ruộng bậc thang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smtClean="0">
                <a:solidFill>
                  <a:srgbClr val="A5C0A4"/>
                </a:solidFill>
                <a:latin typeface="Arial" panose="020B0604020202020204" pitchFamily="34" charset="0"/>
                <a:cs typeface="Arial" panose="020B0604020202020204" pitchFamily="34" charset="0"/>
              </a:rPr>
              <a:t>Khổng lồ</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6"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4376" y="2305050"/>
            <a:ext cx="4797712" cy="356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2952580"/>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973063"/>
          </a:xfrm>
          <a:prstGeom prst="rect">
            <a:avLst/>
          </a:prstGeom>
          <a:noFill/>
        </p:spPr>
        <p:txBody>
          <a:bodyPr wrap="square" lIns="110213" tIns="55106" rIns="110213" bIns="55106" rtlCol="0">
            <a:spAutoFit/>
          </a:bodyPr>
          <a:lstStyle/>
          <a:p>
            <a:r>
              <a:rPr lang="en-US" altLang="zh-CN" sz="2800" smtClean="0">
                <a:solidFill>
                  <a:schemeClr val="tx1">
                    <a:lumMod val="65000"/>
                    <a:lumOff val="35000"/>
                  </a:schemeClr>
                </a:solidFill>
                <a:latin typeface="Arial" panose="020B0604020202020204" pitchFamily="34" charset="0"/>
                <a:cs typeface="Arial" panose="020B0604020202020204" pitchFamily="34" charset="0"/>
              </a:rPr>
              <a:t>Mùi hương thơm lan rộng, tác động mạnh vào mũi.</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smtClean="0">
                <a:solidFill>
                  <a:srgbClr val="B09277"/>
                </a:solidFill>
                <a:latin typeface="Arial" panose="020B0604020202020204" pitchFamily="34" charset="0"/>
                <a:cs typeface="Arial" panose="020B0604020202020204" pitchFamily="34" charset="0"/>
              </a:rPr>
              <a:t>Ngạt ngào</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3862780"/>
            <a:ext cx="5913640" cy="480620"/>
          </a:xfrm>
          <a:prstGeom prst="rect">
            <a:avLst/>
          </a:prstGeom>
          <a:noFill/>
        </p:spPr>
        <p:txBody>
          <a:bodyPr wrap="square" lIns="110213" tIns="55106" rIns="110213" bIns="55106" rtlCol="0">
            <a:spAutoFit/>
          </a:bodyPr>
          <a:lstStyle/>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Không bao giờ kết thúc.</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3075913"/>
            <a:ext cx="3840972" cy="773008"/>
          </a:xfrm>
          <a:prstGeom prst="rect">
            <a:avLst/>
          </a:prstGeom>
          <a:noFill/>
        </p:spPr>
        <p:txBody>
          <a:bodyPr wrap="square" lIns="110213" tIns="55106" rIns="110213" bIns="55106" rtlCol="0">
            <a:spAutoFit/>
          </a:bodyPr>
          <a:lstStyle/>
          <a:p>
            <a:r>
              <a:rPr lang="en-US" altLang="zh-CN" sz="4300" b="1" smtClean="0">
                <a:solidFill>
                  <a:srgbClr val="C8D85B"/>
                </a:solidFill>
                <a:latin typeface="Arial" panose="020B0604020202020204" pitchFamily="34" charset="0"/>
                <a:cs typeface="Arial" panose="020B0604020202020204" pitchFamily="34" charset="0"/>
              </a:rPr>
              <a:t>Bất tận</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椭圆 6"/>
          <p:cNvSpPr/>
          <p:nvPr/>
        </p:nvSpPr>
        <p:spPr>
          <a:xfrm>
            <a:off x="5093313" y="4724400"/>
            <a:ext cx="986870" cy="987128"/>
          </a:xfrm>
          <a:prstGeom prst="ellipse">
            <a:avLst/>
          </a:prstGeom>
          <a:solidFill>
            <a:srgbClr val="E085E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6" name="文本框 12"/>
          <p:cNvSpPr txBox="1"/>
          <p:nvPr/>
        </p:nvSpPr>
        <p:spPr>
          <a:xfrm>
            <a:off x="6359887" y="5477625"/>
            <a:ext cx="5913640" cy="542175"/>
          </a:xfrm>
          <a:prstGeom prst="rect">
            <a:avLst/>
          </a:prstGeom>
          <a:noFill/>
        </p:spPr>
        <p:txBody>
          <a:bodyPr wrap="square" lIns="110213" tIns="55106" rIns="110213" bIns="55106" rtlCol="0">
            <a:spAutoFit/>
          </a:bodyPr>
          <a:lstStyle/>
          <a:p>
            <a:r>
              <a:rPr lang="en-US" altLang="zh-CN" sz="2800" smtClean="0">
                <a:solidFill>
                  <a:schemeClr val="tx1">
                    <a:lumMod val="65000"/>
                    <a:lumOff val="35000"/>
                  </a:schemeClr>
                </a:solidFill>
                <a:latin typeface="Arial" panose="020B0604020202020204" pitchFamily="34" charset="0"/>
                <a:cs typeface="Arial" panose="020B0604020202020204" pitchFamily="34" charset="0"/>
              </a:rPr>
              <a:t>Chăm chỉ, nhẫn nạo làm việc.</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文本框 13"/>
          <p:cNvSpPr txBox="1"/>
          <p:nvPr/>
        </p:nvSpPr>
        <p:spPr>
          <a:xfrm>
            <a:off x="6333922" y="4724400"/>
            <a:ext cx="3847173" cy="773008"/>
          </a:xfrm>
          <a:prstGeom prst="rect">
            <a:avLst/>
          </a:prstGeom>
          <a:noFill/>
        </p:spPr>
        <p:txBody>
          <a:bodyPr wrap="square" lIns="110213" tIns="55106" rIns="110213" bIns="55106" rtlCol="0">
            <a:spAutoFit/>
          </a:bodyPr>
          <a:lstStyle/>
          <a:p>
            <a:r>
              <a:rPr lang="en-US" altLang="zh-CN" sz="4300" b="1" smtClean="0">
                <a:solidFill>
                  <a:srgbClr val="E085E7"/>
                </a:solidFill>
                <a:latin typeface="Arial" panose="020B0604020202020204" pitchFamily="34" charset="0"/>
                <a:cs typeface="Arial" panose="020B0604020202020204" pitchFamily="34" charset="0"/>
              </a:rPr>
              <a:t>Cần mẫn</a:t>
            </a:r>
            <a:endParaRPr lang="zh-CN" altLang="en-US" sz="4300" b="1" dirty="0">
              <a:solidFill>
                <a:srgbClr val="E085E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3" grpId="0"/>
      <p:bldP spid="14" grpId="0"/>
      <p:bldP spid="15" grpId="0" animBg="1"/>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025" y="381000"/>
            <a:ext cx="11865637" cy="6173690"/>
            <a:chOff x="117764" y="86530"/>
            <a:chExt cx="8901546" cy="4630267"/>
          </a:xfrm>
          <a:solidFill>
            <a:schemeClr val="bg1"/>
          </a:solidFill>
        </p:grpSpPr>
        <p:sp>
          <p:nvSpPr>
            <p:cNvPr id="7" name="TextBox 6"/>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grpSp>
        <p:nvGrpSpPr>
          <p:cNvPr id="8" name="Group 7"/>
          <p:cNvGrpSpPr/>
          <p:nvPr/>
        </p:nvGrpSpPr>
        <p:grpSpPr>
          <a:xfrm>
            <a:off x="176025" y="533400"/>
            <a:ext cx="11865637" cy="6173690"/>
            <a:chOff x="117764" y="86530"/>
            <a:chExt cx="8901546" cy="4630267"/>
          </a:xfrm>
          <a:solidFill>
            <a:schemeClr val="bg1"/>
          </a:solidFill>
        </p:grpSpPr>
        <p:sp>
          <p:nvSpPr>
            <p:cNvPr id="9" name="TextBox 8"/>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3763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Vào mùa lúa chín, Sa Pa có gì đặc biệt?</a:t>
            </a:r>
            <a:endParaRPr lang="en-US" sz="3900">
              <a:latin typeface="Arial" pitchFamily="34" charset="0"/>
              <a:ea typeface="Arial-Rounded" pitchFamily="34" charset="0"/>
              <a:cs typeface="Arial" pitchFamily="34" charset="0"/>
            </a:endParaRPr>
          </a:p>
        </p:txBody>
      </p:sp>
      <p:sp>
        <p:nvSpPr>
          <p:cNvPr id="4" name="Rounded Rectangle 3"/>
          <p:cNvSpPr/>
          <p:nvPr/>
        </p:nvSpPr>
        <p:spPr>
          <a:xfrm>
            <a:off x="684212" y="2362200"/>
            <a:ext cx="1074419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smtClean="0">
                <a:solidFill>
                  <a:srgbClr val="865B3E"/>
                </a:solidFill>
                <a:latin typeface="Arial" panose="020B0604020202020204" pitchFamily="34" charset="0"/>
                <a:cs typeface="Arial" panose="020B0604020202020204" pitchFamily="34" charset="0"/>
              </a:rPr>
              <a:t>Vào mùa lúa chín, đến Sa Pa, khách du lịch có dịp ngắm nhìn vẻ đẹp rực rỡ của những khu ruộng bậc thang. </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smtClean="0">
                <a:solidFill>
                  <a:srgbClr val="865B3E"/>
                </a:solidFill>
                <a:latin typeface="Arial" panose="020B0604020202020204" pitchFamily="34" charset="0"/>
                <a:cs typeface="Arial" panose="020B0604020202020204" pitchFamily="34" charset="0"/>
              </a:rPr>
              <a:t>Ruộng bạc thang có từ hàng trăm năm nay.</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Ruộng bậc thang có từ bao giờ?</a:t>
            </a:r>
            <a:endParaRPr lang="en-US" sz="3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Ai đã tạo nên những khu ruộng bậc thang?</a:t>
            </a:r>
            <a:endParaRPr lang="en-US" sz="3900">
              <a:latin typeface="Arial" pitchFamily="34" charset="0"/>
              <a:ea typeface="Arial-Rounded" pitchFamily="34" charset="0"/>
              <a:cs typeface="Arial" pitchFamily="34" charset="0"/>
            </a:endParaRP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smtClean="0">
                <a:solidFill>
                  <a:srgbClr val="865B3E"/>
                </a:solidFill>
                <a:latin typeface="Arial" panose="020B0604020202020204" pitchFamily="34" charset="0"/>
                <a:cs typeface="Arial" panose="020B0604020202020204" pitchFamily="34" charset="0"/>
              </a:rPr>
              <a:t>Ruộng bậc thang được tạo nên bởi những người H’mông, Dao, Hà Nhì… sống ở đây.</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0449109" y="4505848"/>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31" name="TextBox 30"/>
          <p:cNvSpPr txBox="1"/>
          <p:nvPr/>
        </p:nvSpPr>
        <p:spPr>
          <a:xfrm>
            <a:off x="5384720" y="4591050"/>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9" name="TextBox 28"/>
          <p:cNvSpPr txBox="1"/>
          <p:nvPr/>
        </p:nvSpPr>
        <p:spPr>
          <a:xfrm>
            <a:off x="1392789" y="4594749"/>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5" name="TextBox 24"/>
          <p:cNvSpPr txBox="1"/>
          <p:nvPr/>
        </p:nvSpPr>
        <p:spPr>
          <a:xfrm>
            <a:off x="1731962" y="2744566"/>
            <a:ext cx="1265053" cy="779684"/>
          </a:xfrm>
          <a:prstGeom prst="rect">
            <a:avLst/>
          </a:prstGeom>
          <a:noFill/>
        </p:spPr>
        <p:txBody>
          <a:bodyPr wrap="square" lIns="121883" tIns="60941" rIns="121883" bIns="60941" rtlCol="0">
            <a:spAutoFit/>
          </a:bodyPr>
          <a:lstStyle/>
          <a:p>
            <a:pPr algn="just"/>
            <a:r>
              <a:rPr lang="en-US" sz="4300" smtClean="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9" name="TextBox 8"/>
          <p:cNvSpPr txBox="1"/>
          <p:nvPr/>
        </p:nvSpPr>
        <p:spPr>
          <a:xfrm>
            <a:off x="942743" y="2413001"/>
            <a:ext cx="11062282" cy="779684"/>
          </a:xfrm>
          <a:prstGeom prst="rect">
            <a:avLst/>
          </a:prstGeom>
          <a:noFill/>
        </p:spPr>
        <p:txBody>
          <a:bodyPr wrap="square" lIns="121883" tIns="60941" rIns="121883" bIns="60941" rtlCol="0">
            <a:spAutoFit/>
          </a:bodyPr>
          <a:lstStyle/>
          <a:p>
            <a:pPr algn="just"/>
            <a:r>
              <a:rPr lang="en-US" sz="4300" smtClean="0">
                <a:latin typeface="Arial" pitchFamily="34" charset="0"/>
                <a:ea typeface="Arial-Rounded" pitchFamily="34" charset="0"/>
                <a:cs typeface="Arial" pitchFamily="34" charset="0"/>
              </a:rPr>
              <a:t>tờ l</a:t>
            </a:r>
            <a:r>
              <a:rPr lang="en-US" sz="43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         </a:t>
            </a:r>
            <a:r>
              <a:rPr lang="en-US" sz="4300" smtClean="0">
                <a:latin typeface="Arial" pitchFamily="34" charset="0"/>
                <a:ea typeface="Arial-Rounded" pitchFamily="34" charset="0"/>
                <a:cs typeface="Arial" pitchFamily="34" charset="0"/>
              </a:rPr>
              <a:t>    yêu th                 tối m</a:t>
            </a:r>
            <a:endParaRPr lang="en-US" sz="4300">
              <a:latin typeface="Arial" pitchFamily="34" charset="0"/>
              <a:ea typeface="Arial-Rounded" pitchFamily="34" charset="0"/>
              <a:cs typeface="Arial" pitchFamily="34" charset="0"/>
            </a:endParaRPr>
          </a:p>
        </p:txBody>
      </p:sp>
      <p:sp>
        <p:nvSpPr>
          <p:cNvPr id="10" name="TextBox 9"/>
          <p:cNvSpPr txBox="1"/>
          <p:nvPr/>
        </p:nvSpPr>
        <p:spPr>
          <a:xfrm>
            <a:off x="1024970" y="4648201"/>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c </a:t>
            </a:r>
            <a:r>
              <a:rPr lang="en-US" sz="4300" smtClean="0">
                <a:latin typeface="Arial" pitchFamily="34" charset="0"/>
                <a:ea typeface="Arial-Rounded" pitchFamily="34" charset="0"/>
                <a:cs typeface="Arial" pitchFamily="34" charset="0"/>
              </a:rPr>
              <a:t>      xa</a:t>
            </a:r>
            <a:r>
              <a:rPr lang="en-US" sz="43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	</a:t>
            </a:r>
            <a:r>
              <a:rPr lang="en-US" sz="4300" smtClean="0">
                <a:latin typeface="Arial" pitchFamily="34" charset="0"/>
                <a:ea typeface="Arial-Rounded" pitchFamily="34" charset="0"/>
                <a:cs typeface="Arial" pitchFamily="34" charset="0"/>
              </a:rPr>
              <a:t>túi x</a:t>
            </a:r>
            <a:r>
              <a:rPr lang="en-US" sz="43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       </a:t>
            </a:r>
            <a:r>
              <a:rPr lang="en-US" sz="4300" smtClean="0">
                <a:latin typeface="Arial" pitchFamily="34" charset="0"/>
                <a:ea typeface="Arial-Rounded" pitchFamily="34" charset="0"/>
                <a:cs typeface="Arial" pitchFamily="34" charset="0"/>
              </a:rPr>
              <a:t>           chênh ch</a:t>
            </a:r>
            <a:endParaRPr lang="en-US" sz="4300">
              <a:latin typeface="Arial" pitchFamily="34" charset="0"/>
              <a:ea typeface="Arial-Rounded" pitchFamily="34" charset="0"/>
              <a:cs typeface="Arial" pitchFamily="34" charset="0"/>
            </a:endParaRPr>
          </a:p>
        </p:txBody>
      </p:sp>
      <p:sp>
        <p:nvSpPr>
          <p:cNvPr id="24" name="TextBox 23"/>
          <p:cNvSpPr txBox="1"/>
          <p:nvPr/>
        </p:nvSpPr>
        <p:spPr>
          <a:xfrm>
            <a:off x="10361612" y="4648201"/>
            <a:ext cx="1265053"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êch</a:t>
            </a:r>
            <a:endParaRPr lang="en-US" sz="4300">
              <a:solidFill>
                <a:srgbClr val="FF0000"/>
              </a:solidFill>
              <a:latin typeface="Arial" pitchFamily="34" charset="0"/>
              <a:ea typeface="Arial-Rounded" pitchFamily="34" charset="0"/>
              <a:cs typeface="Arial" pitchFamily="34" charset="0"/>
            </a:endParaRPr>
          </a:p>
        </p:txBody>
      </p:sp>
      <p:sp>
        <p:nvSpPr>
          <p:cNvPr id="23" name="TextBox 22"/>
          <p:cNvSpPr txBox="1"/>
          <p:nvPr/>
        </p:nvSpPr>
        <p:spPr>
          <a:xfrm>
            <a:off x="5315987" y="4647850"/>
            <a:ext cx="1265053"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ach</a:t>
            </a:r>
            <a:endParaRPr lang="en-US" sz="4300">
              <a:solidFill>
                <a:srgbClr val="FF0000"/>
              </a:solidFill>
              <a:latin typeface="Arial" pitchFamily="34" charset="0"/>
              <a:ea typeface="Arial-Rounded" pitchFamily="34" charset="0"/>
              <a:cs typeface="Arial" pitchFamily="34" charset="0"/>
            </a:endParaRPr>
          </a:p>
        </p:txBody>
      </p:sp>
      <p:sp>
        <p:nvSpPr>
          <p:cNvPr id="20" name="TextBox 19"/>
          <p:cNvSpPr txBox="1"/>
          <p:nvPr/>
        </p:nvSpPr>
        <p:spPr>
          <a:xfrm>
            <a:off x="1297954" y="4665134"/>
            <a:ext cx="1265053"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ach</a:t>
            </a:r>
            <a:endParaRPr lang="en-US" sz="4300">
              <a:solidFill>
                <a:srgbClr val="FF0000"/>
              </a:solidFill>
              <a:latin typeface="Arial" pitchFamily="34" charset="0"/>
              <a:ea typeface="Arial-Rounded" pitchFamily="34" charset="0"/>
              <a:cs typeface="Arial" pitchFamily="34" charset="0"/>
            </a:endParaRPr>
          </a:p>
        </p:txBody>
      </p:sp>
      <p:sp>
        <p:nvSpPr>
          <p:cNvPr id="19" name="TextBox 18"/>
          <p:cNvSpPr txBox="1"/>
          <p:nvPr/>
        </p:nvSpPr>
        <p:spPr>
          <a:xfrm>
            <a:off x="9284012" y="2413001"/>
            <a:ext cx="1265053"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it</a:t>
            </a:r>
            <a:endParaRPr lang="en-US" sz="4300">
              <a:solidFill>
                <a:srgbClr val="FF0000"/>
              </a:solidFill>
              <a:latin typeface="Arial" pitchFamily="34" charset="0"/>
              <a:ea typeface="Arial-Rounded" pitchFamily="34" charset="0"/>
              <a:cs typeface="Arial" pitchFamily="34" charset="0"/>
            </a:endParaRPr>
          </a:p>
        </p:txBody>
      </p:sp>
      <p:sp>
        <p:nvSpPr>
          <p:cNvPr id="18" name="TextBox 17"/>
          <p:cNvSpPr txBox="1"/>
          <p:nvPr/>
        </p:nvSpPr>
        <p:spPr>
          <a:xfrm>
            <a:off x="5493191" y="2423335"/>
            <a:ext cx="1553721"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ich</a:t>
            </a:r>
            <a:endParaRPr lang="en-US" sz="4300">
              <a:solidFill>
                <a:srgbClr val="FF0000"/>
              </a:solidFill>
              <a:latin typeface="Arial" pitchFamily="34" charset="0"/>
              <a:ea typeface="Arial-Rounded" pitchFamily="34" charset="0"/>
              <a:cs typeface="Arial" pitchFamily="34" charset="0"/>
            </a:endParaRPr>
          </a:p>
        </p:txBody>
      </p:sp>
      <p:sp>
        <p:nvSpPr>
          <p:cNvPr id="17" name="TextBox 16"/>
          <p:cNvSpPr txBox="1"/>
          <p:nvPr/>
        </p:nvSpPr>
        <p:spPr>
          <a:xfrm>
            <a:off x="1717735" y="2423335"/>
            <a:ext cx="1265053" cy="779684"/>
          </a:xfrm>
          <a:prstGeom prst="rect">
            <a:avLst/>
          </a:prstGeom>
          <a:noFill/>
        </p:spPr>
        <p:txBody>
          <a:bodyPr wrap="square" lIns="121883" tIns="60941" rIns="121883" bIns="60941" rtlCol="0">
            <a:spAutoFit/>
          </a:bodyPr>
          <a:lstStyle/>
          <a:p>
            <a:pPr algn="just"/>
            <a:r>
              <a:rPr lang="en-US" sz="4300" smtClean="0">
                <a:solidFill>
                  <a:srgbClr val="FF0000"/>
                </a:solidFill>
                <a:latin typeface="Arial" pitchFamily="34" charset="0"/>
                <a:ea typeface="Arial-Rounded" pitchFamily="34" charset="0"/>
                <a:cs typeface="Arial" pitchFamily="34" charset="0"/>
              </a:rPr>
              <a:t>ich</a:t>
            </a:r>
            <a:endParaRPr lang="en-US" sz="4300">
              <a:solidFill>
                <a:srgbClr val="FF0000"/>
              </a:solidFill>
              <a:latin typeface="Arial" pitchFamily="34" charset="0"/>
              <a:ea typeface="Arial-Rounded" pitchFamily="34" charset="0"/>
              <a:cs typeface="Arial" pitchFamily="34" charset="0"/>
            </a:endParaRPr>
          </a:p>
        </p:txBody>
      </p:sp>
      <p:sp>
        <p:nvSpPr>
          <p:cNvPr id="5" name="Oval 4"/>
          <p:cNvSpPr/>
          <p:nvPr/>
        </p:nvSpPr>
        <p:spPr>
          <a:xfrm>
            <a:off x="34627" y="47555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smtClean="0">
                <a:solidFill>
                  <a:schemeClr val="bg1"/>
                </a:solidFill>
                <a:latin typeface="Arial Rounded MT Bold" pitchFamily="34" charset="0"/>
                <a:cs typeface="Times New Roman" pitchFamily="18" charset="0"/>
              </a:rPr>
              <a:t>4</a:t>
            </a:r>
            <a:endParaRPr lang="en-US" sz="3700" b="1">
              <a:solidFill>
                <a:schemeClr val="bg1"/>
              </a:solidFill>
              <a:latin typeface="Arial Rounded MT Bold" pitchFamily="34" charset="0"/>
              <a:cs typeface="Times New Roman" pitchFamily="18" charset="0"/>
            </a:endParaRPr>
          </a:p>
        </p:txBody>
      </p:sp>
      <p:sp>
        <p:nvSpPr>
          <p:cNvPr id="6" name="TextBox 5"/>
          <p:cNvSpPr txBox="1"/>
          <p:nvPr/>
        </p:nvSpPr>
        <p:spPr>
          <a:xfrm>
            <a:off x="923396" y="539193"/>
            <a:ext cx="11062282" cy="697611"/>
          </a:xfrm>
          <a:prstGeom prst="rect">
            <a:avLst/>
          </a:prstGeom>
          <a:noFill/>
        </p:spPr>
        <p:txBody>
          <a:bodyPr wrap="square" lIns="121883" tIns="60941" rIns="121883" bIns="60941" rtlCol="0">
            <a:spAutoFit/>
          </a:bodyPr>
          <a:lstStyle/>
          <a:p>
            <a:pPr algn="just"/>
            <a:r>
              <a:rPr lang="en-US" sz="3700" b="1">
                <a:latin typeface="Arial" pitchFamily="34" charset="0"/>
                <a:ea typeface="Arial-Rounded" pitchFamily="34" charset="0"/>
                <a:cs typeface="Arial" pitchFamily="34" charset="0"/>
              </a:rPr>
              <a:t>Chọn vần phù hợp thay cho ô vuông</a:t>
            </a:r>
            <a:endParaRPr lang="en-US" sz="3700" b="1">
              <a:latin typeface="Arial" pitchFamily="34" charset="0"/>
              <a:ea typeface="Arial-Rounded" pitchFamily="34" charset="0"/>
              <a:cs typeface="Arial" pitchFamily="34" charset="0"/>
            </a:endParaRP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7" name="TextBox 6"/>
          <p:cNvSpPr txBox="1"/>
          <p:nvPr/>
        </p:nvSpPr>
        <p:spPr>
          <a:xfrm>
            <a:off x="885911" y="13285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a:t>
            </a:r>
            <a:r>
              <a:rPr lang="en-US" sz="4300">
                <a:latin typeface="Arial" pitchFamily="34" charset="0"/>
                <a:ea typeface="Arial-Rounded" pitchFamily="34" charset="0"/>
                <a:cs typeface="Arial" pitchFamily="34" charset="0"/>
              </a:rPr>
              <a:t>. </a:t>
            </a:r>
            <a:r>
              <a:rPr lang="en-US" sz="4300" i="1" smtClean="0">
                <a:latin typeface="Arial" pitchFamily="34" charset="0"/>
                <a:ea typeface="Arial-Rounded" pitchFamily="34" charset="0"/>
                <a:cs typeface="Arial" pitchFamily="34" charset="0"/>
              </a:rPr>
              <a:t>ich </a:t>
            </a:r>
            <a:r>
              <a:rPr lang="en-US" sz="4300">
                <a:latin typeface="Arial" pitchFamily="34" charset="0"/>
                <a:ea typeface="Arial-Rounded" pitchFamily="34" charset="0"/>
                <a:cs typeface="Arial" pitchFamily="34" charset="0"/>
              </a:rPr>
              <a:t>hay </a:t>
            </a:r>
            <a:r>
              <a:rPr lang="en-US" sz="4300" i="1" smtClean="0">
                <a:latin typeface="Arial" pitchFamily="34" charset="0"/>
                <a:ea typeface="Arial-Rounded" pitchFamily="34" charset="0"/>
                <a:cs typeface="Arial" pitchFamily="34" charset="0"/>
              </a:rPr>
              <a:t>it?</a:t>
            </a:r>
            <a:endParaRPr lang="en-US" sz="4300">
              <a:latin typeface="Arial" pitchFamily="34" charset="0"/>
              <a:ea typeface="Arial-Rounded" pitchFamily="34" charset="0"/>
              <a:cs typeface="Arial" pitchFamily="34" charset="0"/>
            </a:endParaRPr>
          </a:p>
        </p:txBody>
      </p:sp>
      <p:sp>
        <p:nvSpPr>
          <p:cNvPr id="8" name="TextBox 7"/>
          <p:cNvSpPr txBox="1"/>
          <p:nvPr/>
        </p:nvSpPr>
        <p:spPr>
          <a:xfrm>
            <a:off x="890746" y="35637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a:t>
            </a:r>
            <a:r>
              <a:rPr lang="en-US" sz="4300">
                <a:latin typeface="Arial" pitchFamily="34" charset="0"/>
                <a:ea typeface="Arial-Rounded" pitchFamily="34" charset="0"/>
                <a:cs typeface="Arial" pitchFamily="34" charset="0"/>
              </a:rPr>
              <a:t>. </a:t>
            </a:r>
            <a:r>
              <a:rPr lang="en-US" sz="4300" i="1" smtClean="0">
                <a:latin typeface="Arial" pitchFamily="34" charset="0"/>
                <a:ea typeface="Arial-Rounded" pitchFamily="34" charset="0"/>
                <a:cs typeface="Arial" pitchFamily="34" charset="0"/>
              </a:rPr>
              <a:t>ach </a:t>
            </a:r>
            <a:r>
              <a:rPr lang="en-US" sz="4300">
                <a:latin typeface="Arial" pitchFamily="34" charset="0"/>
                <a:ea typeface="Arial-Rounded" pitchFamily="34" charset="0"/>
                <a:cs typeface="Arial" pitchFamily="34" charset="0"/>
              </a:rPr>
              <a:t>hay </a:t>
            </a:r>
            <a:r>
              <a:rPr lang="en-US" sz="4300" smtClean="0">
                <a:latin typeface="Arial" pitchFamily="34" charset="0"/>
                <a:ea typeface="Arial-Rounded" pitchFamily="34" charset="0"/>
                <a:cs typeface="Arial" pitchFamily="34" charset="0"/>
              </a:rPr>
              <a:t>êch</a:t>
            </a:r>
            <a:endParaRPr lang="en-US" sz="4300">
              <a:latin typeface="Arial" pitchFamily="34" charset="0"/>
              <a:ea typeface="Arial-Rounded" pitchFamily="34" charset="0"/>
              <a:cs typeface="Arial" pitchFamily="34" charset="0"/>
            </a:endParaRPr>
          </a:p>
        </p:txBody>
      </p:sp>
      <p:sp>
        <p:nvSpPr>
          <p:cNvPr id="26" name="TextBox 25"/>
          <p:cNvSpPr txBox="1"/>
          <p:nvPr/>
        </p:nvSpPr>
        <p:spPr>
          <a:xfrm>
            <a:off x="5515159" y="2287366"/>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11" name="Rectangle 10"/>
          <p:cNvSpPr/>
          <p:nvPr/>
        </p:nvSpPr>
        <p:spPr>
          <a:xfrm>
            <a:off x="1911430" y="254245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Rectangle 11"/>
          <p:cNvSpPr/>
          <p:nvPr/>
        </p:nvSpPr>
        <p:spPr>
          <a:xfrm>
            <a:off x="5686176" y="2609049"/>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6" name="Rectangle 15"/>
          <p:cNvSpPr/>
          <p:nvPr/>
        </p:nvSpPr>
        <p:spPr>
          <a:xfrm>
            <a:off x="1443575" y="490726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7" name="TextBox 26"/>
          <p:cNvSpPr txBox="1"/>
          <p:nvPr/>
        </p:nvSpPr>
        <p:spPr>
          <a:xfrm>
            <a:off x="9282847" y="2715308"/>
            <a:ext cx="1265053" cy="779684"/>
          </a:xfrm>
          <a:prstGeom prst="rect">
            <a:avLst/>
          </a:prstGeom>
          <a:noFill/>
        </p:spPr>
        <p:txBody>
          <a:bodyPr wrap="square" lIns="121883" tIns="60941" rIns="121883" bIns="60941" rtlCol="0">
            <a:spAutoFit/>
          </a:bodyPr>
          <a:lstStyle/>
          <a:p>
            <a:pPr algn="just"/>
            <a:r>
              <a:rPr lang="en-US" sz="4300" smtClean="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13" name="Rectangle 12"/>
          <p:cNvSpPr/>
          <p:nvPr/>
        </p:nvSpPr>
        <p:spPr>
          <a:xfrm>
            <a:off x="9444006" y="252340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5" name="Rectangle 14"/>
          <p:cNvSpPr/>
          <p:nvPr/>
        </p:nvSpPr>
        <p:spPr>
          <a:xfrm>
            <a:off x="5493191" y="490879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ectangle 13"/>
          <p:cNvSpPr/>
          <p:nvPr/>
        </p:nvSpPr>
        <p:spPr>
          <a:xfrm>
            <a:off x="10528849" y="4823595"/>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740038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4" grpId="0"/>
      <p:bldP spid="23" grpId="0"/>
      <p:bldP spid="20" grpId="0"/>
      <p:bldP spid="19" grpId="0"/>
      <p:bldP spid="18" grpId="0"/>
      <p:bldP spid="17" grpId="0"/>
      <p:bldP spid="11" grpId="0" animBg="1"/>
      <p:bldP spid="12" grpId="0" animBg="1"/>
      <p:bldP spid="16" grpId="0" animBg="1"/>
      <p:bldP spid="13" grpId="0" animBg="1"/>
      <p:bldP spid="1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91761" y="304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smtClean="0">
                <a:solidFill>
                  <a:schemeClr val="bg1"/>
                </a:solidFill>
                <a:latin typeface="Arial Rounded MT Bold" pitchFamily="34" charset="0"/>
                <a:cs typeface="Times New Roman" pitchFamily="18" charset="0"/>
              </a:rPr>
              <a:t>5</a:t>
            </a:r>
            <a:endParaRPr lang="en-US" sz="3700" b="1">
              <a:solidFill>
                <a:schemeClr val="bg1"/>
              </a:solidFill>
              <a:latin typeface="Arial Rounded MT Bold" pitchFamily="34" charset="0"/>
              <a:cs typeface="Times New Roman" pitchFamily="18" charset="0"/>
            </a:endParaRPr>
          </a:p>
        </p:txBody>
      </p:sp>
      <p:sp>
        <p:nvSpPr>
          <p:cNvPr id="6" name="TextBox 5"/>
          <p:cNvSpPr txBox="1"/>
          <p:nvPr/>
        </p:nvSpPr>
        <p:spPr>
          <a:xfrm>
            <a:off x="1280530" y="368442"/>
            <a:ext cx="11062282" cy="697611"/>
          </a:xfrm>
          <a:prstGeom prst="rect">
            <a:avLst/>
          </a:prstGeom>
          <a:noFill/>
        </p:spPr>
        <p:txBody>
          <a:bodyPr wrap="square" lIns="121883" tIns="60941" rIns="121883" bIns="60941" rtlCol="0">
            <a:spAutoFit/>
          </a:bodyPr>
          <a:lstStyle/>
          <a:p>
            <a:pPr algn="just"/>
            <a:r>
              <a:rPr lang="en-US" sz="3700" b="1" smtClean="0">
                <a:latin typeface="Arial" pitchFamily="34" charset="0"/>
                <a:ea typeface="Arial-Rounded" pitchFamily="34" charset="0"/>
                <a:cs typeface="Arial" pitchFamily="34" charset="0"/>
              </a:rPr>
              <a:t>Hát một bài hát về quê hương</a:t>
            </a:r>
            <a:endParaRPr lang="en-US" sz="3700" b="1">
              <a:latin typeface="Arial" pitchFamily="34" charset="0"/>
              <a:ea typeface="Arial-Rounded" pitchFamily="34" charset="0"/>
              <a:cs typeface="Arial" pitchFamily="34" charset="0"/>
            </a:endParaRP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pic>
        <p:nvPicPr>
          <p:cNvPr id="33" name="Bức Họa Đồng Quê - Bé Ngọc Ngân - Nhạc dân ca thiếu nhi vui nhộn cho bé.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6212" y="1104153"/>
            <a:ext cx="10058400" cy="5658347"/>
          </a:xfrm>
        </p:spPr>
      </p:pic>
    </p:spTree>
    <p:extLst>
      <p:ext uri="{BB962C8B-B14F-4D97-AF65-F5344CB8AC3E}">
        <p14:creationId xmlns:p14="http://schemas.microsoft.com/office/powerpoint/2010/main" val="11961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7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M YÊU MÙA HÈ QUÊ EM - Bé TRANG THƯ (Offi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12" y="0"/>
            <a:ext cx="11849100" cy="6665704"/>
          </a:xfrm>
        </p:spPr>
      </p:pic>
    </p:spTree>
    <p:extLst>
      <p:ext uri="{BB962C8B-B14F-4D97-AF65-F5344CB8AC3E}">
        <p14:creationId xmlns:p14="http://schemas.microsoft.com/office/powerpoint/2010/main" val="9409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grpSp>
        <p:nvGrpSpPr>
          <p:cNvPr id="2" name="Group 1"/>
          <p:cNvGrpSpPr/>
          <p:nvPr/>
        </p:nvGrpSpPr>
        <p:grpSpPr>
          <a:xfrm>
            <a:off x="2768294" y="2890809"/>
            <a:ext cx="8533171"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46212" y="283401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487273" y="2904840"/>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smtClean="0">
                <a:solidFill>
                  <a:schemeClr val="bg1"/>
                </a:solidFill>
                <a:latin typeface="Arial Rounded MT Bold" pitchFamily="34" charset="0"/>
                <a:ea typeface="Arial-Rounded" pitchFamily="34" charset="0"/>
                <a:cs typeface="Times New Roman" pitchFamily="18" charset="0"/>
              </a:rPr>
              <a:t>4</a:t>
            </a:r>
            <a:endParaRPr lang="en-US" sz="39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3046412" y="3073441"/>
            <a:ext cx="6826838" cy="772949"/>
          </a:xfrm>
          <a:prstGeom prst="rect">
            <a:avLst/>
          </a:prstGeom>
          <a:noFill/>
        </p:spPr>
        <p:txBody>
          <a:bodyPr wrap="square" lIns="110154" tIns="55077" rIns="110154" bIns="55077" rtlCol="0">
            <a:spAutoFit/>
          </a:bodyPr>
          <a:lstStyle/>
          <a:p>
            <a:pPr algn="ctr"/>
            <a:r>
              <a:rPr lang="en-US" sz="4300" b="1" smtClean="0">
                <a:solidFill>
                  <a:srgbClr val="A71FB1"/>
                </a:solidFill>
                <a:latin typeface="Arial-Rounded" pitchFamily="34" charset="0"/>
                <a:ea typeface="Arial-Rounded" pitchFamily="34" charset="0"/>
                <a:cs typeface="Arial-Rounded" pitchFamily="34" charset="0"/>
              </a:rPr>
              <a:t>RUỘNG BẬC THANG Ở SA PA</a:t>
            </a:r>
            <a:endParaRPr lang="en-US" sz="4300" b="1">
              <a:solidFill>
                <a:srgbClr val="A71FB1"/>
              </a:solidFill>
              <a:latin typeface="Arial-Rounded" pitchFamily="34" charset="0"/>
              <a:ea typeface="Arial-Rounded" pitchFamily="34" charset="0"/>
              <a:cs typeface="Arial-Rounded" pitchFamily="34" charset="0"/>
            </a:endParaRP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389"/>
          <a:stretch/>
        </p:blipFill>
        <p:spPr>
          <a:xfrm>
            <a:off x="4738202" y="4129101"/>
            <a:ext cx="3448195" cy="2401610"/>
          </a:xfrm>
          <a:prstGeom prst="rect">
            <a:avLst/>
          </a:prstGeom>
        </p:spPr>
      </p:pic>
    </p:spTree>
    <p:extLst>
      <p:ext uri="{BB962C8B-B14F-4D97-AF65-F5344CB8AC3E}">
        <p14:creationId xmlns:p14="http://schemas.microsoft.com/office/powerpoint/2010/main" val="530126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0"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0196" tIns="55098" rIns="110196" bIns="55098" rtlCol="0" anchor="ctr"/>
          <a:lstStyle/>
          <a:p>
            <a:pPr algn="ctr"/>
            <a:r>
              <a:rPr lang="en-US" sz="3900" b="1">
                <a:solidFill>
                  <a:schemeClr val="tx1"/>
                </a:solidFill>
                <a:latin typeface="Arial" pitchFamily="34" charset="0"/>
                <a:cs typeface="Arial" pitchFamily="34" charset="0"/>
              </a:rPr>
              <a:t>Dặn dò:</a:t>
            </a:r>
          </a:p>
          <a:p>
            <a:pPr marL="550975" indent="-550975" algn="just">
              <a:buFontTx/>
              <a:buChar char="-"/>
            </a:pPr>
            <a:r>
              <a:rPr lang="en-US" sz="3900">
                <a:solidFill>
                  <a:schemeClr val="tx1"/>
                </a:solidFill>
                <a:latin typeface="Arial" pitchFamily="34" charset="0"/>
                <a:cs typeface="Arial" pitchFamily="34" charset="0"/>
              </a:rPr>
              <a:t>Xem lại bài đã học (trang </a:t>
            </a:r>
            <a:r>
              <a:rPr lang="en-US" sz="3900" smtClean="0">
                <a:solidFill>
                  <a:schemeClr val="tx1"/>
                </a:solidFill>
                <a:latin typeface="Arial" pitchFamily="34" charset="0"/>
                <a:cs typeface="Arial" pitchFamily="34" charset="0"/>
              </a:rPr>
              <a:t>154, 155).</a:t>
            </a:r>
            <a:endParaRPr lang="en-US" sz="3900">
              <a:solidFill>
                <a:schemeClr val="tx1"/>
              </a:solidFill>
              <a:latin typeface="Arial" pitchFamily="34" charset="0"/>
              <a:cs typeface="Arial" pitchFamily="34" charset="0"/>
            </a:endParaRPr>
          </a:p>
          <a:p>
            <a:pPr marL="550975" indent="-550975" algn="just">
              <a:buFontTx/>
              <a:buChar char="-"/>
            </a:pPr>
            <a:r>
              <a:rPr lang="en-US" sz="3900">
                <a:solidFill>
                  <a:schemeClr val="tx1"/>
                </a:solidFill>
                <a:latin typeface="Arial" pitchFamily="34" charset="0"/>
                <a:cs typeface="Arial" pitchFamily="34" charset="0"/>
              </a:rPr>
              <a:t>Chuẩn bị bài </a:t>
            </a:r>
            <a:r>
              <a:rPr lang="en-US" sz="3900" smtClean="0">
                <a:solidFill>
                  <a:schemeClr val="tx1"/>
                </a:solidFill>
                <a:latin typeface="Arial" pitchFamily="34" charset="0"/>
                <a:cs typeface="Arial" pitchFamily="34" charset="0"/>
              </a:rPr>
              <a:t>mới: </a:t>
            </a:r>
            <a:r>
              <a:rPr lang="en-US" sz="3900" i="1" smtClean="0">
                <a:solidFill>
                  <a:schemeClr val="tx1"/>
                </a:solidFill>
                <a:latin typeface="Arial" pitchFamily="34" charset="0"/>
                <a:cs typeface="Arial" pitchFamily="34" charset="0"/>
              </a:rPr>
              <a:t>Nhớ ơn</a:t>
            </a:r>
            <a:r>
              <a:rPr lang="en-US" sz="3900" smtClean="0">
                <a:solidFill>
                  <a:schemeClr val="tx1"/>
                </a:solidFill>
                <a:latin typeface="Arial" pitchFamily="34" charset="0"/>
                <a:cs typeface="Arial" pitchFamily="34" charset="0"/>
              </a:rPr>
              <a:t> </a:t>
            </a:r>
            <a:r>
              <a:rPr lang="en-US" sz="3900">
                <a:solidFill>
                  <a:schemeClr val="tx1"/>
                </a:solidFill>
                <a:latin typeface="Arial" pitchFamily="34" charset="0"/>
                <a:cs typeface="Arial" pitchFamily="34" charset="0"/>
              </a:rPr>
              <a:t>(trang </a:t>
            </a:r>
            <a:r>
              <a:rPr lang="en-US" sz="3900" smtClean="0">
                <a:solidFill>
                  <a:schemeClr val="tx1"/>
                </a:solidFill>
                <a:latin typeface="Arial" pitchFamily="34" charset="0"/>
                <a:cs typeface="Arial" pitchFamily="34" charset="0"/>
              </a:rPr>
              <a:t>156, 157).</a:t>
            </a:r>
            <a:endParaRPr lang="en-US" sz="39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869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350523"/>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a:t>
            </a:r>
            <a:r>
              <a:rPr lang="en-US" sz="2900" b="1" smtClean="0">
                <a:latin typeface="Arial" pitchFamily="34" charset="0"/>
                <a:ea typeface="Arial-Rounded" pitchFamily="34" charset="0"/>
                <a:cs typeface="Arial" pitchFamily="34" charset="0"/>
              </a:rPr>
              <a:t>vùng cao</a:t>
            </a:r>
            <a:endParaRPr lang="en-US" sz="2900" b="1">
              <a:latin typeface="Arial" pitchFamily="34" charset="0"/>
              <a:ea typeface="Arial-Rounded" pitchFamily="34" charset="0"/>
              <a:cs typeface="Arial" pitchFamily="34" charset="0"/>
            </a:endParaRPr>
          </a:p>
        </p:txBody>
      </p:sp>
      <p:sp>
        <p:nvSpPr>
          <p:cNvPr id="6" name="Oval 5"/>
          <p:cNvSpPr/>
          <p:nvPr/>
        </p:nvSpPr>
        <p:spPr>
          <a:xfrm>
            <a:off x="279327" y="251810"/>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1042577" y="901321"/>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smtClean="0">
                <a:latin typeface="Arial" pitchFamily="34" charset="0"/>
                <a:ea typeface="Arial-Rounded" pitchFamily="34" charset="0"/>
                <a:cs typeface="Arial" pitchFamily="34" charset="0"/>
              </a:rPr>
              <a:t>Hình ảnh nào trong tranh khiến em chú ý nhất?</a:t>
            </a:r>
            <a:endParaRPr lang="en-US" sz="2900">
              <a:latin typeface="Arial" pitchFamily="34" charset="0"/>
              <a:ea typeface="Arial-Rounded" pitchFamily="34" charset="0"/>
              <a:cs typeface="Arial" pitchFamily="34" charset="0"/>
            </a:endParaRPr>
          </a:p>
          <a:p>
            <a:pPr marL="551050" indent="-551050" algn="just">
              <a:buAutoNum type="alphaLcPeriod"/>
            </a:pPr>
            <a:r>
              <a:rPr lang="en-US" sz="2900" smtClean="0">
                <a:latin typeface="Arial" pitchFamily="34" charset="0"/>
                <a:ea typeface="Arial-Rounded" pitchFamily="34" charset="0"/>
                <a:cs typeface="Arial" pitchFamily="34" charset="0"/>
              </a:rPr>
              <a:t>Em có thích cảnh vật trong tranh hay không? Vì sao?</a:t>
            </a:r>
            <a:endParaRPr lang="en-US" sz="2900">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13" t="29687" r="10407" b="35156"/>
          <a:stretch/>
        </p:blipFill>
        <p:spPr bwMode="auto">
          <a:xfrm>
            <a:off x="253352" y="2476500"/>
            <a:ext cx="11859274" cy="287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Kỳ vĩ ruộng bậc thang Sa Pa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130425"/>
            <a:ext cx="7324788" cy="457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436" y="2149475"/>
            <a:ext cx="6798389" cy="4594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ộng bậc thang Sapa - Danh thắng kỳ vĩ của núi rừng vùng cao Tây Bắ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 y="2103430"/>
            <a:ext cx="6239942" cy="4640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ộng bậc thang Sapa là gì? ở đâu? Ruộng bậc thang đẹp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046" y="2084380"/>
            <a:ext cx="8937779" cy="4678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ẹp Lộng lẫy ruộng bậc thang ở Sapa | Mercit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84380"/>
            <a:ext cx="7442168" cy="477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533400"/>
            <a:ext cx="11865637" cy="6173690"/>
            <a:chOff x="117764" y="86530"/>
            <a:chExt cx="8901546" cy="4630267"/>
          </a:xfrm>
          <a:solidFill>
            <a:schemeClr val="bg1"/>
          </a:solidFill>
        </p:grpSpPr>
        <p:sp>
          <p:nvSpPr>
            <p:cNvPr id="4" name="TextBox 3"/>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5" name="TextBox 4"/>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6025" y="533400"/>
            <a:ext cx="11865637" cy="6173690"/>
            <a:chOff x="117764" y="86530"/>
            <a:chExt cx="8901546" cy="4630267"/>
          </a:xfrm>
          <a:solidFill>
            <a:schemeClr val="bg1"/>
          </a:solidFill>
        </p:grpSpPr>
        <p:sp>
          <p:nvSpPr>
            <p:cNvPr id="15" name="TextBox 14"/>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16" name="TextBox 15"/>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cxnSp>
        <p:nvCxnSpPr>
          <p:cNvPr id="5" name="Straight Connector 4"/>
          <p:cNvCxnSpPr/>
          <p:nvPr/>
        </p:nvCxnSpPr>
        <p:spPr>
          <a:xfrm flipH="1">
            <a:off x="6014196" y="3429000"/>
            <a:ext cx="15280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964337" y="2343150"/>
            <a:ext cx="1264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9486" y="3929742"/>
            <a:ext cx="20789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31507" y="1179597"/>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712021" y="5562600"/>
            <a:ext cx="15921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694"/>
          <a:stretch/>
        </p:blipFill>
        <p:spPr>
          <a:xfrm flipH="1">
            <a:off x="727321" y="2335582"/>
            <a:ext cx="3413334" cy="3292189"/>
          </a:xfrm>
          <a:prstGeom prst="rect">
            <a:avLst/>
          </a:prstGeom>
        </p:spPr>
      </p:pic>
      <p:sp>
        <p:nvSpPr>
          <p:cNvPr id="142" name="Freeform 5"/>
          <p:cNvSpPr>
            <a:spLocks/>
          </p:cNvSpPr>
          <p:nvPr/>
        </p:nvSpPr>
        <p:spPr bwMode="auto">
          <a:xfrm>
            <a:off x="4377612" y="584202"/>
            <a:ext cx="809098"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2638" tIns="41319" rIns="82638" bIns="41319" numCol="1" anchor="t" anchorCtr="0" compatLnSpc="1">
            <a:prstTxWarp prst="textNoShape">
              <a:avLst/>
            </a:prstTxWarp>
          </a:bodyPr>
          <a:lstStyle/>
          <a:p>
            <a:endParaRPr lang="zh-CN" altLang="en-US">
              <a:latin typeface="+mj-lt"/>
            </a:endParaRPr>
          </a:p>
        </p:txBody>
      </p:sp>
      <p:grpSp>
        <p:nvGrpSpPr>
          <p:cNvPr id="143" name="组合 142"/>
          <p:cNvGrpSpPr/>
          <p:nvPr/>
        </p:nvGrpSpPr>
        <p:grpSpPr>
          <a:xfrm>
            <a:off x="4460433" y="807579"/>
            <a:ext cx="5067085" cy="1099883"/>
            <a:chOff x="4441088" y="391100"/>
            <a:chExt cx="5068407" cy="109988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48" name="TextBox 147"/>
              <p:cNvSpPr txBox="1"/>
              <p:nvPr/>
            </p:nvSpPr>
            <p:spPr>
              <a:xfrm>
                <a:off x="4474113" y="801513"/>
                <a:ext cx="408680" cy="538610"/>
              </a:xfrm>
              <a:prstGeom prst="rect">
                <a:avLst/>
              </a:prstGeom>
              <a:noFill/>
            </p:spPr>
            <p:txBody>
              <a:bodyPr wrap="none" rtlCol="0">
                <a:spAutoFit/>
              </a:bodyPr>
              <a:lstStyle/>
              <a:p>
                <a:pPr marL="0" lvl="1"/>
                <a:r>
                  <a:rPr lang="en-US" altLang="zh-CN" sz="2900" spc="271">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89015" y="391100"/>
              <a:ext cx="4320480"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b</a:t>
              </a:r>
              <a:r>
                <a:rPr lang="en-US" altLang="zh-CN" sz="4300" smtClean="0">
                  <a:solidFill>
                    <a:schemeClr val="accent1"/>
                  </a:solidFill>
                  <a:latin typeface="Arial" pitchFamily="34" charset="0"/>
                  <a:ea typeface="微软雅黑" pitchFamily="34" charset="-122"/>
                  <a:cs typeface="Arial" pitchFamily="34" charset="0"/>
                </a:rPr>
                <a:t>ậc thang</a:t>
              </a:r>
              <a:endParaRPr lang="zh-CN" altLang="en-US" sz="4300" dirty="0">
                <a:solidFill>
                  <a:schemeClr val="accent1"/>
                </a:solidFill>
                <a:latin typeface="Arial" pitchFamily="34" charset="0"/>
                <a:ea typeface="微软雅黑" pitchFamily="34" charset="-122"/>
                <a:cs typeface="Arial" pitchFamily="34" charset="0"/>
              </a:endParaRPr>
            </a:p>
          </p:txBody>
        </p:sp>
      </p:grpSp>
      <p:grpSp>
        <p:nvGrpSpPr>
          <p:cNvPr id="149" name="组合 148"/>
          <p:cNvGrpSpPr/>
          <p:nvPr/>
        </p:nvGrpSpPr>
        <p:grpSpPr>
          <a:xfrm>
            <a:off x="4748389" y="1720028"/>
            <a:ext cx="4560240" cy="1051529"/>
            <a:chOff x="4441088" y="439454"/>
            <a:chExt cx="4561429" cy="1051530"/>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54" name="TextBox 153"/>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40140" y="439454"/>
              <a:ext cx="3762377" cy="9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smtClean="0">
                  <a:solidFill>
                    <a:schemeClr val="accent2"/>
                  </a:solidFill>
                  <a:latin typeface="Arial" pitchFamily="34" charset="0"/>
                  <a:ea typeface="微软雅黑" pitchFamily="34" charset="-122"/>
                  <a:cs typeface="Arial" pitchFamily="34" charset="0"/>
                </a:rPr>
                <a:t>rực rỡ</a:t>
              </a:r>
              <a:endParaRPr lang="zh-CN" altLang="en-US" sz="4300" dirty="0">
                <a:solidFill>
                  <a:schemeClr val="accent2"/>
                </a:solidFill>
                <a:latin typeface="Arial" pitchFamily="34" charset="0"/>
                <a:ea typeface="微软雅黑" pitchFamily="34" charset="-122"/>
                <a:cs typeface="Arial" pitchFamily="34" charset="0"/>
              </a:endParaRPr>
            </a:p>
          </p:txBody>
        </p:sp>
      </p:grpSp>
      <p:grpSp>
        <p:nvGrpSpPr>
          <p:cNvPr id="155" name="组合 154"/>
          <p:cNvGrpSpPr/>
          <p:nvPr/>
        </p:nvGrpSpPr>
        <p:grpSpPr>
          <a:xfrm>
            <a:off x="4844375" y="2834188"/>
            <a:ext cx="4520696" cy="1008860"/>
            <a:chOff x="4441088" y="482123"/>
            <a:chExt cx="4521874" cy="1008861"/>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0" name="TextBox 159"/>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3</a:t>
                </a:r>
                <a:endParaRPr lang="zh-CN" altLang="en-US" sz="2900" spc="271" dirty="0">
                  <a:solidFill>
                    <a:schemeClr val="bg1"/>
                  </a:solidFill>
                  <a:ea typeface="微软雅黑" pitchFamily="34" charset="-122"/>
                </a:endParaRPr>
              </a:p>
            </p:txBody>
          </p:sp>
        </p:grpSp>
        <p:sp>
          <p:nvSpPr>
            <p:cNvPr id="158" name="矩形 39"/>
            <p:cNvSpPr>
              <a:spLocks noChangeArrowheads="1"/>
            </p:cNvSpPr>
            <p:nvPr/>
          </p:nvSpPr>
          <p:spPr bwMode="auto">
            <a:xfrm>
              <a:off x="5200584" y="482123"/>
              <a:ext cx="3762378" cy="9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3"/>
                  </a:solidFill>
                  <a:latin typeface="Arial" pitchFamily="34" charset="0"/>
                  <a:ea typeface="微软雅黑" pitchFamily="34" charset="-122"/>
                  <a:cs typeface="Arial" pitchFamily="34" charset="0"/>
                </a:rPr>
                <a:t>m</a:t>
              </a:r>
              <a:r>
                <a:rPr lang="en-US" altLang="zh-CN" sz="4300" smtClean="0">
                  <a:solidFill>
                    <a:schemeClr val="accent3"/>
                  </a:solidFill>
                  <a:latin typeface="Arial" pitchFamily="34" charset="0"/>
                  <a:ea typeface="微软雅黑" pitchFamily="34" charset="-122"/>
                  <a:cs typeface="Arial" pitchFamily="34" charset="0"/>
                </a:rPr>
                <a:t>ặt đất</a:t>
              </a:r>
              <a:endParaRPr lang="zh-CN" altLang="en-US" sz="4300" dirty="0">
                <a:solidFill>
                  <a:schemeClr val="accent3"/>
                </a:solidFill>
                <a:latin typeface="Arial" pitchFamily="34" charset="0"/>
                <a:ea typeface="微软雅黑" pitchFamily="34" charset="-122"/>
                <a:cs typeface="Arial" pitchFamily="34" charset="0"/>
              </a:endParaRPr>
            </a:p>
          </p:txBody>
        </p:sp>
      </p:grpSp>
      <p:grpSp>
        <p:nvGrpSpPr>
          <p:cNvPr id="161" name="组合 160"/>
          <p:cNvGrpSpPr/>
          <p:nvPr/>
        </p:nvGrpSpPr>
        <p:grpSpPr>
          <a:xfrm>
            <a:off x="4748390" y="3822465"/>
            <a:ext cx="5307393" cy="1086726"/>
            <a:chOff x="4441088" y="404256"/>
            <a:chExt cx="5308777" cy="1086728"/>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6" name="TextBox 165"/>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4</a:t>
                </a:r>
                <a:endParaRPr lang="zh-CN" altLang="en-US" sz="2900" spc="271" dirty="0">
                  <a:solidFill>
                    <a:schemeClr val="bg1"/>
                  </a:solidFill>
                  <a:ea typeface="微软雅黑" pitchFamily="34" charset="-122"/>
                </a:endParaRPr>
              </a:p>
            </p:txBody>
          </p:sp>
        </p:grpSp>
        <p:sp>
          <p:nvSpPr>
            <p:cNvPr id="164" name="矩形 39"/>
            <p:cNvSpPr>
              <a:spLocks noChangeArrowheads="1"/>
            </p:cNvSpPr>
            <p:nvPr/>
          </p:nvSpPr>
          <p:spPr bwMode="auto">
            <a:xfrm>
              <a:off x="5296596" y="404256"/>
              <a:ext cx="4453269" cy="9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smtClean="0">
                  <a:solidFill>
                    <a:schemeClr val="accent4"/>
                  </a:solidFill>
                  <a:latin typeface="Arial" pitchFamily="34" charset="0"/>
                  <a:ea typeface="微软雅黑" pitchFamily="34" charset="-122"/>
                  <a:cs typeface="Arial" pitchFamily="34" charset="0"/>
                </a:rPr>
                <a:t>hương lúa</a:t>
              </a:r>
              <a:endParaRPr lang="zh-CN" altLang="en-US" sz="4300" dirty="0">
                <a:solidFill>
                  <a:schemeClr val="accent4"/>
                </a:solidFill>
                <a:latin typeface="Arial" pitchFamily="34" charset="0"/>
                <a:ea typeface="微软雅黑" pitchFamily="34" charset="-122"/>
                <a:cs typeface="Arial" pitchFamily="34" charset="0"/>
              </a:endParaRPr>
            </a:p>
          </p:txBody>
        </p:sp>
      </p:grpSp>
      <p:grpSp>
        <p:nvGrpSpPr>
          <p:cNvPr id="167" name="组合 166"/>
          <p:cNvGrpSpPr/>
          <p:nvPr/>
        </p:nvGrpSpPr>
        <p:grpSpPr>
          <a:xfrm>
            <a:off x="4460432" y="4732856"/>
            <a:ext cx="4611414" cy="1045776"/>
            <a:chOff x="4441088" y="445206"/>
            <a:chExt cx="4612616" cy="1045778"/>
          </a:xfrm>
        </p:grpSpPr>
        <p:grpSp>
          <p:nvGrpSpPr>
            <p:cNvPr id="168" name="组合 167"/>
            <p:cNvGrpSpPr/>
            <p:nvPr/>
          </p:nvGrpSpPr>
          <p:grpSpPr>
            <a:xfrm>
              <a:off x="4441088" y="761746"/>
              <a:ext cx="727764" cy="729238"/>
              <a:chOff x="4339490" y="761746"/>
              <a:chExt cx="727764" cy="729238"/>
            </a:xfrm>
          </p:grpSpPr>
          <p:sp>
            <p:nvSpPr>
              <p:cNvPr id="171"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72" name="TextBox 171"/>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5</a:t>
                </a:r>
                <a:endParaRPr lang="zh-CN" altLang="en-US" sz="2900" spc="271" dirty="0">
                  <a:solidFill>
                    <a:schemeClr val="bg1"/>
                  </a:solidFill>
                  <a:ea typeface="微软雅黑" pitchFamily="34" charset="-122"/>
                </a:endParaRPr>
              </a:p>
            </p:txBody>
          </p:sp>
        </p:grpSp>
        <p:sp>
          <p:nvSpPr>
            <p:cNvPr id="170" name="矩形 39"/>
            <p:cNvSpPr>
              <a:spLocks noChangeArrowheads="1"/>
            </p:cNvSpPr>
            <p:nvPr/>
          </p:nvSpPr>
          <p:spPr bwMode="auto">
            <a:xfrm>
              <a:off x="5291326" y="445206"/>
              <a:ext cx="3762378" cy="9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smtClean="0">
                  <a:solidFill>
                    <a:schemeClr val="accent1"/>
                  </a:solidFill>
                  <a:latin typeface="Arial" pitchFamily="34" charset="0"/>
                  <a:ea typeface="微软雅黑" pitchFamily="34" charset="-122"/>
                  <a:cs typeface="Arial" pitchFamily="34" charset="0"/>
                </a:rPr>
                <a:t>H’mông</a:t>
              </a:r>
              <a:endParaRPr lang="zh-CN" altLang="en-US" sz="4300" dirty="0">
                <a:solidFill>
                  <a:schemeClr val="accent1"/>
                </a:solidFill>
                <a:latin typeface="Arial" pitchFamily="34" charset="0"/>
                <a:ea typeface="微软雅黑" pitchFamily="34" charset="-122"/>
                <a:cs typeface="Arial" pitchFamily="34" charset="0"/>
              </a:endParaRPr>
            </a:p>
          </p:txBody>
        </p:sp>
      </p:grpSp>
      <p:sp>
        <p:nvSpPr>
          <p:cNvPr id="3" name="Cloud Callout 2"/>
          <p:cNvSpPr/>
          <p:nvPr/>
        </p:nvSpPr>
        <p:spPr>
          <a:xfrm>
            <a:off x="218717" y="499512"/>
            <a:ext cx="2234618"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546604" y="895282"/>
            <a:ext cx="1578847" cy="557564"/>
          </a:xfrm>
          <a:prstGeom prst="rect">
            <a:avLst/>
          </a:prstGeom>
          <a:noFill/>
        </p:spPr>
        <p:txBody>
          <a:bodyPr wrap="none" lIns="110213" tIns="55106" rIns="110213" bIns="55106"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cxnSp>
        <p:nvCxnSpPr>
          <p:cNvPr id="31" name="Straight Connector 30"/>
          <p:cNvCxnSpPr/>
          <p:nvPr/>
        </p:nvCxnSpPr>
        <p:spPr>
          <a:xfrm flipH="1">
            <a:off x="5593275" y="1710462"/>
            <a:ext cx="5618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855174" y="2639746"/>
            <a:ext cx="561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098023" y="3742752"/>
            <a:ext cx="561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34670" y="4742705"/>
            <a:ext cx="13072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15635" y="5600700"/>
            <a:ext cx="5233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827933" y="1725474"/>
            <a:ext cx="8527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041896" y="3713604"/>
            <a:ext cx="561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05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9"/>
                                        </p:tgtEl>
                                        <p:attrNameLst>
                                          <p:attrName>style.visibility</p:attrName>
                                        </p:attrNameLst>
                                      </p:cBhvr>
                                      <p:to>
                                        <p:strVal val="visible"/>
                                      </p:to>
                                    </p:set>
                                    <p:anim calcmode="lin" valueType="num">
                                      <p:cBhvr additive="base">
                                        <p:cTn id="30" dur="500" fill="hold"/>
                                        <p:tgtEl>
                                          <p:spTgt spid="149"/>
                                        </p:tgtEl>
                                        <p:attrNameLst>
                                          <p:attrName>ppt_x</p:attrName>
                                        </p:attrNameLst>
                                      </p:cBhvr>
                                      <p:tavLst>
                                        <p:tav tm="0">
                                          <p:val>
                                            <p:strVal val="1+#ppt_w/2"/>
                                          </p:val>
                                        </p:tav>
                                        <p:tav tm="100000">
                                          <p:val>
                                            <p:strVal val="#ppt_x"/>
                                          </p:val>
                                        </p:tav>
                                      </p:tavLst>
                                    </p:anim>
                                    <p:anim calcmode="lin" valueType="num">
                                      <p:cBhvr additive="base">
                                        <p:cTn id="31"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anim calcmode="lin" valueType="num">
                                      <p:cBhvr additive="base">
                                        <p:cTn id="41" dur="500" fill="hold"/>
                                        <p:tgtEl>
                                          <p:spTgt spid="155"/>
                                        </p:tgtEl>
                                        <p:attrNameLst>
                                          <p:attrName>ppt_x</p:attrName>
                                        </p:attrNameLst>
                                      </p:cBhvr>
                                      <p:tavLst>
                                        <p:tav tm="0">
                                          <p:val>
                                            <p:strVal val="1+#ppt_w/2"/>
                                          </p:val>
                                        </p:tav>
                                        <p:tav tm="100000">
                                          <p:val>
                                            <p:strVal val="#ppt_x"/>
                                          </p:val>
                                        </p:tav>
                                      </p:tavLst>
                                    </p:anim>
                                    <p:anim calcmode="lin" valueType="num">
                                      <p:cBhvr additive="base">
                                        <p:cTn id="42"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additive="base">
                                        <p:cTn id="55" dur="500" fill="hold"/>
                                        <p:tgtEl>
                                          <p:spTgt spid="161"/>
                                        </p:tgtEl>
                                        <p:attrNameLst>
                                          <p:attrName>ppt_x</p:attrName>
                                        </p:attrNameLst>
                                      </p:cBhvr>
                                      <p:tavLst>
                                        <p:tav tm="0">
                                          <p:val>
                                            <p:strVal val="1+#ppt_w/2"/>
                                          </p:val>
                                        </p:tav>
                                        <p:tav tm="100000">
                                          <p:val>
                                            <p:strVal val="#ppt_x"/>
                                          </p:val>
                                        </p:tav>
                                      </p:tavLst>
                                    </p:anim>
                                    <p:anim calcmode="lin" valueType="num">
                                      <p:cBhvr additive="base">
                                        <p:cTn id="56"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67"/>
                                        </p:tgtEl>
                                        <p:attrNameLst>
                                          <p:attrName>style.visibility</p:attrName>
                                        </p:attrNameLst>
                                      </p:cBhvr>
                                      <p:to>
                                        <p:strVal val="visible"/>
                                      </p:to>
                                    </p:set>
                                    <p:anim calcmode="lin" valueType="num">
                                      <p:cBhvr additive="base">
                                        <p:cTn id="66" dur="500" fill="hold"/>
                                        <p:tgtEl>
                                          <p:spTgt spid="167"/>
                                        </p:tgtEl>
                                        <p:attrNameLst>
                                          <p:attrName>ppt_x</p:attrName>
                                        </p:attrNameLst>
                                      </p:cBhvr>
                                      <p:tavLst>
                                        <p:tav tm="0">
                                          <p:val>
                                            <p:strVal val="1+#ppt_w/2"/>
                                          </p:val>
                                        </p:tav>
                                        <p:tav tm="100000">
                                          <p:val>
                                            <p:strVal val="#ppt_x"/>
                                          </p:val>
                                        </p:tav>
                                      </p:tavLst>
                                    </p:anim>
                                    <p:anim calcmode="lin" valueType="num">
                                      <p:cBhvr additive="base">
                                        <p:cTn id="67"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76025" y="533400"/>
            <a:ext cx="11865637" cy="6173690"/>
            <a:chOff x="117764" y="86530"/>
            <a:chExt cx="8901546" cy="4630267"/>
          </a:xfrm>
          <a:solidFill>
            <a:schemeClr val="bg1"/>
          </a:solidFill>
        </p:grpSpPr>
        <p:sp>
          <p:nvSpPr>
            <p:cNvPr id="43" name="TextBox 42"/>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44" name="TextBox 43"/>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dâu 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tao 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grpSp>
        <p:nvGrpSpPr>
          <p:cNvPr id="45" name="Group 44"/>
          <p:cNvGrpSpPr/>
          <p:nvPr/>
        </p:nvGrpSpPr>
        <p:grpSpPr>
          <a:xfrm>
            <a:off x="172375" y="192003"/>
            <a:ext cx="11865637" cy="6596496"/>
            <a:chOff x="117764" y="173382"/>
            <a:chExt cx="8901546" cy="4947372"/>
          </a:xfrm>
          <a:solidFill>
            <a:schemeClr val="bg1"/>
          </a:solidFill>
        </p:grpSpPr>
        <p:sp>
          <p:nvSpPr>
            <p:cNvPr id="46" name="TextBox 45"/>
            <p:cNvSpPr txBox="1"/>
            <p:nvPr/>
          </p:nvSpPr>
          <p:spPr>
            <a:xfrm>
              <a:off x="1524000" y="173382"/>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47" name="TextBox 46"/>
            <p:cNvSpPr txBox="1"/>
            <p:nvPr/>
          </p:nvSpPr>
          <p:spPr>
            <a:xfrm>
              <a:off x="117764" y="608080"/>
              <a:ext cx="8901546" cy="4512674"/>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r>
                <a:rPr lang="en-US" sz="3500" smtClean="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Nhìn xa, chúng giống như những bậc thang khổng lồ</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r>
                <a:rPr lang="en-US" sz="3500" smtClean="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Từng bậc, từng bậc như nối mặt đất với bầu trời</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r>
                <a:rPr lang="en-US" sz="3500" smtClean="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endParaRPr lang="en-US" sz="3500" smtClean="0">
                <a:latin typeface="Arial" pitchFamily="34" charset="0"/>
                <a:ea typeface="Arial-Rounded" pitchFamily="34" charset="0"/>
                <a:cs typeface="Arial" pitchFamily="34" charset="0"/>
              </a:endParaRP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r>
                <a:rPr lang="en-US" sz="3500" smtClean="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r>
                <a:rPr lang="en-US" sz="3500" smtClean="0">
                  <a:latin typeface="Arial" pitchFamily="34" charset="0"/>
                  <a:ea typeface="Arial-Rounded" pitchFamily="34" charset="0"/>
                  <a:cs typeface="Arial" pitchFamily="34" charset="0"/>
                </a:rPr>
                <a:t>.</a:t>
              </a:r>
              <a:r>
                <a:rPr lang="en-US" sz="3500" smtClean="0">
                  <a:solidFill>
                    <a:srgbClr val="FF0000"/>
                  </a:solidFill>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5418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3386" y="655649"/>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3"/>
            <a:ext cx="11207028" cy="2142466"/>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3900" smtClean="0">
                <a:latin typeface="Arial" pitchFamily="34" charset="0"/>
                <a:ea typeface="Arial-Rounded" pitchFamily="34" charset="0"/>
                <a:cs typeface="Arial" pitchFamily="34" charset="0"/>
              </a:rPr>
              <a:t>Nhìn xa, chúng giống như </a:t>
            </a:r>
            <a:r>
              <a:rPr lang="en-US" sz="4400">
                <a:latin typeface="Arial" pitchFamily="34" charset="0"/>
                <a:ea typeface="Arial-Rounded" pitchFamily="34" charset="0"/>
                <a:cs typeface="Arial" pitchFamily="34" charset="0"/>
              </a:rPr>
              <a:t>những bậc thang khổng </a:t>
            </a:r>
            <a:r>
              <a:rPr lang="en-US" sz="4400">
                <a:latin typeface="Arial" pitchFamily="34" charset="0"/>
                <a:ea typeface="Arial-Rounded" pitchFamily="34" charset="0"/>
                <a:cs typeface="Arial" pitchFamily="34" charset="0"/>
              </a:rPr>
              <a:t>lồ</a:t>
            </a:r>
            <a:r>
              <a:rPr lang="en-US" sz="4400" smtClean="0">
                <a:latin typeface="Arial" pitchFamily="34" charset="0"/>
                <a:ea typeface="Arial-Rounded" pitchFamily="34" charset="0"/>
                <a:cs typeface="Arial" pitchFamily="34" charset="0"/>
              </a:rPr>
              <a:t>. </a:t>
            </a:r>
            <a:r>
              <a:rPr lang="en-US" sz="4400">
                <a:latin typeface="Arial" pitchFamily="34" charset="0"/>
                <a:ea typeface="Arial-Rounded" pitchFamily="34" charset="0"/>
                <a:cs typeface="Arial" pitchFamily="34" charset="0"/>
              </a:rPr>
              <a:t>Từng bậc, từng bậc như nối mặt đất với </a:t>
            </a:r>
            <a:r>
              <a:rPr lang="en-US" sz="4400">
                <a:latin typeface="Arial" pitchFamily="34" charset="0"/>
                <a:ea typeface="Arial-Rounded" pitchFamily="34" charset="0"/>
                <a:cs typeface="Arial" pitchFamily="34" charset="0"/>
              </a:rPr>
              <a:t>bầu </a:t>
            </a:r>
            <a:r>
              <a:rPr lang="en-US" sz="4400" smtClean="0">
                <a:latin typeface="Arial" pitchFamily="34" charset="0"/>
                <a:ea typeface="Arial-Rounded" pitchFamily="34" charset="0"/>
                <a:cs typeface="Arial" pitchFamily="34" charset="0"/>
              </a:rPr>
              <a:t>trời. </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4037012" y="243840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511654" y="3100512"/>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293458" y="310051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758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789612" y="3807779"/>
            <a:ext cx="131582" cy="580822"/>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33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05700" y="228600"/>
            <a:ext cx="11135962" cy="6712299"/>
            <a:chOff x="117764" y="86530"/>
            <a:chExt cx="8901546" cy="5034224"/>
          </a:xfrm>
          <a:solidFill>
            <a:schemeClr val="bg1"/>
          </a:solidFill>
        </p:grpSpPr>
        <p:sp>
          <p:nvSpPr>
            <p:cNvPr id="26" name="TextBox 25"/>
            <p:cNvSpPr txBox="1"/>
            <p:nvPr/>
          </p:nvSpPr>
          <p:spPr>
            <a:xfrm>
              <a:off x="1908114" y="86530"/>
              <a:ext cx="5947064" cy="484648"/>
            </a:xfrm>
            <a:prstGeom prst="rect">
              <a:avLst/>
            </a:prstGeom>
            <a:grpFill/>
          </p:spPr>
          <p:txBody>
            <a:bodyPr wrap="square" lIns="91305" tIns="45654" rIns="91305" bIns="45654" rtlCol="0">
              <a:spAutoFit/>
            </a:bodyPr>
            <a:lstStyle/>
            <a:p>
              <a:pPr algn="ctr"/>
              <a:r>
                <a:rPr lang="en-US" sz="3500" b="1" smtClean="0">
                  <a:latin typeface="Arial" pitchFamily="34" charset="0"/>
                  <a:ea typeface="Arial-Rounded" pitchFamily="34" charset="0"/>
                  <a:cs typeface="Arial" pitchFamily="34" charset="0"/>
                </a:rPr>
                <a:t>Ruộng bậc thang ở Sa Pa</a:t>
              </a:r>
              <a:endParaRPr lang="en-US" sz="3500" b="1">
                <a:latin typeface="Arial" pitchFamily="34" charset="0"/>
                <a:ea typeface="Arial-Rounded" pitchFamily="34" charset="0"/>
                <a:cs typeface="Arial" pitchFamily="34" charset="0"/>
              </a:endParaRPr>
            </a:p>
          </p:txBody>
        </p:sp>
        <p:sp>
          <p:nvSpPr>
            <p:cNvPr id="27" name="TextBox 26"/>
            <p:cNvSpPr txBox="1"/>
            <p:nvPr/>
          </p:nvSpPr>
          <p:spPr>
            <a:xfrm>
              <a:off x="117764" y="608080"/>
              <a:ext cx="8901546" cy="4512674"/>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a:t>
              </a:r>
              <a:r>
                <a:rPr lang="en-US" sz="3500">
                  <a:latin typeface="Arial" pitchFamily="34" charset="0"/>
                  <a:ea typeface="Arial-Rounded" pitchFamily="34" charset="0"/>
                  <a:cs typeface="Arial" pitchFamily="34" charset="0"/>
                </a:rPr>
                <a:t>đ</a:t>
              </a:r>
              <a:r>
                <a:rPr lang="en-US" sz="3500" smtClean="0">
                  <a:latin typeface="Arial" pitchFamily="34" charset="0"/>
                  <a:ea typeface="Arial-Rounded" pitchFamily="34" charset="0"/>
                  <a:cs typeface="Arial" pitchFamily="34" charset="0"/>
                </a:rPr>
                <a:t>âu </a:t>
              </a:r>
              <a:r>
                <a:rPr lang="en-US" sz="3500" smtClean="0">
                  <a:latin typeface="Arial" pitchFamily="34" charset="0"/>
                  <a:ea typeface="Arial-Rounded" pitchFamily="34" charset="0"/>
                  <a:cs typeface="Arial" pitchFamily="34" charset="0"/>
                </a:rPr>
                <a:t>cũng ngạt ngào hương lúa.</a:t>
              </a:r>
            </a:p>
            <a:p>
              <a:pPr algn="just"/>
              <a:r>
                <a:rPr lang="en-US" sz="3500">
                  <a:latin typeface="Arial" pitchFamily="34" charset="0"/>
                  <a:ea typeface="Arial-Rounded" pitchFamily="34" charset="0"/>
                  <a:cs typeface="Arial" pitchFamily="34" charset="0"/>
                </a:rPr>
                <a:t>	</a:t>
              </a:r>
              <a:r>
                <a:rPr lang="en-US" sz="3500" smtClean="0">
                  <a:latin typeface="Arial" pitchFamily="34" charset="0"/>
                  <a:ea typeface="Arial-Rounded" pitchFamily="34" charset="0"/>
                  <a:cs typeface="Arial" pitchFamily="34" charset="0"/>
                </a:rPr>
                <a:t>Những khu ruộng bậc thang ở Sa Pa đã có từ hàng trăm năm nay. Chúng được </a:t>
              </a:r>
              <a:r>
                <a:rPr lang="en-US" sz="3500" smtClean="0">
                  <a:latin typeface="Arial" pitchFamily="34" charset="0"/>
                  <a:ea typeface="Arial-Rounded" pitchFamily="34" charset="0"/>
                  <a:cs typeface="Arial" pitchFamily="34" charset="0"/>
                </a:rPr>
                <a:t>tạo </a:t>
              </a:r>
              <a:r>
                <a:rPr lang="en-US" sz="3500" smtClean="0">
                  <a:latin typeface="Arial" pitchFamily="34" charset="0"/>
                  <a:ea typeface="Arial-Rounded" pitchFamily="34" charset="0"/>
                  <a:cs typeface="Arial" pitchFamily="34" charset="0"/>
                </a:rPr>
                <a:t>nên bởi đôi bàn tay chăm chỉ, cần mẫn của những người H’mông, Dao, Hà Nhì, … sống ở đây.</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a:t>
              </a:r>
              <a:r>
                <a:rPr lang="en-US" sz="3500" i="1" smtClean="0">
                  <a:latin typeface="Arial" pitchFamily="34" charset="0"/>
                  <a:ea typeface="Arial-Rounded" pitchFamily="34" charset="0"/>
                  <a:cs typeface="Arial" pitchFamily="34" charset="0"/>
                </a:rPr>
                <a:t>vinhphuctc.vn</a:t>
              </a:r>
              <a:r>
                <a:rPr lang="en-US" sz="3500" smtClean="0">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25" y="3981800"/>
            <a:ext cx="702551" cy="203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26" y="228600"/>
            <a:ext cx="702551" cy="37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341812" y="3663145"/>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541962" y="5719617"/>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621" y="2209800"/>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87830" y="4953000"/>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spTree>
    <p:extLst>
      <p:ext uri="{BB962C8B-B14F-4D97-AF65-F5344CB8AC3E}">
        <p14:creationId xmlns:p14="http://schemas.microsoft.com/office/powerpoint/2010/main" val="37320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1461</TotalTime>
  <Words>462</Words>
  <Application>Microsoft Office PowerPoint</Application>
  <PresentationFormat>Custom</PresentationFormat>
  <Paragraphs>125</Paragraphs>
  <Slides>20</Slides>
  <Notes>13</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221</cp:revision>
  <dcterms:created xsi:type="dcterms:W3CDTF">2020-12-08T15:48:47Z</dcterms:created>
  <dcterms:modified xsi:type="dcterms:W3CDTF">2021-05-01T16:30:55Z</dcterms:modified>
</cp:coreProperties>
</file>