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302" r:id="rId4"/>
    <p:sldId id="301" r:id="rId5"/>
    <p:sldId id="304" r:id="rId6"/>
    <p:sldId id="305" r:id="rId7"/>
    <p:sldId id="306" r:id="rId8"/>
    <p:sldId id="307" r:id="rId9"/>
    <p:sldId id="258" r:id="rId10"/>
    <p:sldId id="311" r:id="rId11"/>
    <p:sldId id="299" r:id="rId12"/>
    <p:sldId id="308" r:id="rId13"/>
    <p:sldId id="309" r:id="rId14"/>
    <p:sldId id="310" r:id="rId15"/>
    <p:sldId id="272" r:id="rId16"/>
  </p:sldIdLst>
  <p:sldSz cx="12161838" cy="6858000"/>
  <p:notesSz cx="6858000" cy="9144000"/>
  <p:defaultTextStyle>
    <a:defPPr>
      <a:defRPr lang="en-US"/>
    </a:defPPr>
    <a:lvl1pPr marL="0" algn="l" defTabSz="12273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656" algn="l" defTabSz="12273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314" algn="l" defTabSz="12273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0970" algn="l" defTabSz="12273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4626" algn="l" defTabSz="12273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8282" algn="l" defTabSz="12273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1939" algn="l" defTabSz="12273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5596" algn="l" defTabSz="12273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09252" algn="l" defTabSz="12273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CFFF"/>
    <a:srgbClr val="AFEAFF"/>
    <a:srgbClr val="F7FCBC"/>
    <a:srgbClr val="8CF27E"/>
    <a:srgbClr val="B9EDFF"/>
    <a:srgbClr val="F9F9F9"/>
    <a:srgbClr val="F2EAED"/>
    <a:srgbClr val="F6D8F8"/>
    <a:srgbClr val="F3CEF6"/>
    <a:srgbClr val="75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81" autoAdjust="0"/>
  </p:normalViewPr>
  <p:slideViewPr>
    <p:cSldViewPr>
      <p:cViewPr>
        <p:scale>
          <a:sx n="66" d="100"/>
          <a:sy n="66" d="100"/>
        </p:scale>
        <p:origin x="-342" y="-12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3739" algn="l" defTabSz="122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7478" algn="l" defTabSz="122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41220" algn="l" defTabSz="122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54958" algn="l" defTabSz="122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68699" algn="l" defTabSz="122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82439" algn="l" defTabSz="122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96178" algn="l" defTabSz="122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09917" algn="l" defTabSz="122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55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55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 động</a:t>
            </a:r>
            <a:r>
              <a:rPr lang="en-US" baseline="0" smtClean="0"/>
              <a:t> đáp án của HS.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55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 động</a:t>
            </a:r>
            <a:r>
              <a:rPr lang="en-US" baseline="0" smtClean="0"/>
              <a:t> đáp án của HS.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55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 động</a:t>
            </a:r>
            <a:r>
              <a:rPr lang="en-US" baseline="0" smtClean="0"/>
              <a:t> đáp án của HS.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55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34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0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4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8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1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0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3" y="274643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4" y="274643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5"/>
            <a:ext cx="10337562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4"/>
            <a:ext cx="10337562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65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3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409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46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82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1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55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0925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5"/>
            <a:ext cx="5371478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5"/>
            <a:ext cx="5371478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4" y="1535117"/>
            <a:ext cx="537359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656" indent="0">
              <a:buNone/>
              <a:defRPr sz="2700" b="1"/>
            </a:lvl2pPr>
            <a:lvl3pPr marL="1227314" indent="0">
              <a:buNone/>
              <a:defRPr sz="2400" b="1"/>
            </a:lvl3pPr>
            <a:lvl4pPr marL="1840970" indent="0">
              <a:buNone/>
              <a:defRPr sz="2200" b="1"/>
            </a:lvl4pPr>
            <a:lvl5pPr marL="2454626" indent="0">
              <a:buNone/>
              <a:defRPr sz="2200" b="1"/>
            </a:lvl5pPr>
            <a:lvl6pPr marL="3068282" indent="0">
              <a:buNone/>
              <a:defRPr sz="2200" b="1"/>
            </a:lvl6pPr>
            <a:lvl7pPr marL="3681939" indent="0">
              <a:buNone/>
              <a:defRPr sz="2200" b="1"/>
            </a:lvl7pPr>
            <a:lvl8pPr marL="4295596" indent="0">
              <a:buNone/>
              <a:defRPr sz="2200" b="1"/>
            </a:lvl8pPr>
            <a:lvl9pPr marL="4909252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4" y="2174875"/>
            <a:ext cx="537359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52" y="1535117"/>
            <a:ext cx="537570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656" indent="0">
              <a:buNone/>
              <a:defRPr sz="2700" b="1"/>
            </a:lvl2pPr>
            <a:lvl3pPr marL="1227314" indent="0">
              <a:buNone/>
              <a:defRPr sz="2400" b="1"/>
            </a:lvl3pPr>
            <a:lvl4pPr marL="1840970" indent="0">
              <a:buNone/>
              <a:defRPr sz="2200" b="1"/>
            </a:lvl4pPr>
            <a:lvl5pPr marL="2454626" indent="0">
              <a:buNone/>
              <a:defRPr sz="2200" b="1"/>
            </a:lvl5pPr>
            <a:lvl6pPr marL="3068282" indent="0">
              <a:buNone/>
              <a:defRPr sz="2200" b="1"/>
            </a:lvl6pPr>
            <a:lvl7pPr marL="3681939" indent="0">
              <a:buNone/>
              <a:defRPr sz="2200" b="1"/>
            </a:lvl7pPr>
            <a:lvl8pPr marL="4295596" indent="0">
              <a:buNone/>
              <a:defRPr sz="2200" b="1"/>
            </a:lvl8pPr>
            <a:lvl9pPr marL="4909252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52" y="2174875"/>
            <a:ext cx="537570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00" y="273053"/>
            <a:ext cx="4001161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3" y="273056"/>
            <a:ext cx="6798805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100" y="1435109"/>
            <a:ext cx="4001161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13656" indent="0">
              <a:buNone/>
              <a:defRPr sz="1600"/>
            </a:lvl2pPr>
            <a:lvl3pPr marL="1227314" indent="0">
              <a:buNone/>
              <a:defRPr sz="1300"/>
            </a:lvl3pPr>
            <a:lvl4pPr marL="1840970" indent="0">
              <a:buNone/>
              <a:defRPr sz="1200"/>
            </a:lvl4pPr>
            <a:lvl5pPr marL="2454626" indent="0">
              <a:buNone/>
              <a:defRPr sz="1200"/>
            </a:lvl5pPr>
            <a:lvl6pPr marL="3068282" indent="0">
              <a:buNone/>
              <a:defRPr sz="1200"/>
            </a:lvl6pPr>
            <a:lvl7pPr marL="3681939" indent="0">
              <a:buNone/>
              <a:defRPr sz="1200"/>
            </a:lvl7pPr>
            <a:lvl8pPr marL="4295596" indent="0">
              <a:buNone/>
              <a:defRPr sz="1200"/>
            </a:lvl8pPr>
            <a:lvl9pPr marL="490925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8" y="4800604"/>
            <a:ext cx="7297103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8" y="612776"/>
            <a:ext cx="7297103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13656" indent="0">
              <a:buNone/>
              <a:defRPr sz="3800"/>
            </a:lvl2pPr>
            <a:lvl3pPr marL="1227314" indent="0">
              <a:buNone/>
              <a:defRPr sz="3200"/>
            </a:lvl3pPr>
            <a:lvl4pPr marL="1840970" indent="0">
              <a:buNone/>
              <a:defRPr sz="2700"/>
            </a:lvl4pPr>
            <a:lvl5pPr marL="2454626" indent="0">
              <a:buNone/>
              <a:defRPr sz="2700"/>
            </a:lvl5pPr>
            <a:lvl6pPr marL="3068282" indent="0">
              <a:buNone/>
              <a:defRPr sz="2700"/>
            </a:lvl6pPr>
            <a:lvl7pPr marL="3681939" indent="0">
              <a:buNone/>
              <a:defRPr sz="2700"/>
            </a:lvl7pPr>
            <a:lvl8pPr marL="4295596" indent="0">
              <a:buNone/>
              <a:defRPr sz="2700"/>
            </a:lvl8pPr>
            <a:lvl9pPr marL="4909252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8" y="5367346"/>
            <a:ext cx="7297103" cy="804863"/>
          </a:xfrm>
        </p:spPr>
        <p:txBody>
          <a:bodyPr/>
          <a:lstStyle>
            <a:lvl1pPr marL="0" indent="0">
              <a:buNone/>
              <a:defRPr sz="1900"/>
            </a:lvl1pPr>
            <a:lvl2pPr marL="613656" indent="0">
              <a:buNone/>
              <a:defRPr sz="1600"/>
            </a:lvl2pPr>
            <a:lvl3pPr marL="1227314" indent="0">
              <a:buNone/>
              <a:defRPr sz="1300"/>
            </a:lvl3pPr>
            <a:lvl4pPr marL="1840970" indent="0">
              <a:buNone/>
              <a:defRPr sz="1200"/>
            </a:lvl4pPr>
            <a:lvl5pPr marL="2454626" indent="0">
              <a:buNone/>
              <a:defRPr sz="1200"/>
            </a:lvl5pPr>
            <a:lvl6pPr marL="3068282" indent="0">
              <a:buNone/>
              <a:defRPr sz="1200"/>
            </a:lvl6pPr>
            <a:lvl7pPr marL="3681939" indent="0">
              <a:buNone/>
              <a:defRPr sz="1200"/>
            </a:lvl7pPr>
            <a:lvl8pPr marL="4295596" indent="0">
              <a:buNone/>
              <a:defRPr sz="1200"/>
            </a:lvl8pPr>
            <a:lvl9pPr marL="490925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  <a:prstGeom prst="rect">
            <a:avLst/>
          </a:prstGeom>
        </p:spPr>
        <p:txBody>
          <a:bodyPr vert="horz" lIns="122730" tIns="61367" rIns="122730" bIns="6136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5"/>
            <a:ext cx="10945654" cy="4525963"/>
          </a:xfrm>
          <a:prstGeom prst="rect">
            <a:avLst/>
          </a:prstGeom>
        </p:spPr>
        <p:txBody>
          <a:bodyPr vert="horz" lIns="122730" tIns="61367" rIns="122730" bIns="613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5"/>
            <a:ext cx="2837762" cy="365125"/>
          </a:xfrm>
          <a:prstGeom prst="rect">
            <a:avLst/>
          </a:prstGeom>
        </p:spPr>
        <p:txBody>
          <a:bodyPr vert="horz" lIns="122730" tIns="61367" rIns="122730" bIns="6136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5"/>
            <a:ext cx="3851249" cy="365125"/>
          </a:xfrm>
          <a:prstGeom prst="rect">
            <a:avLst/>
          </a:prstGeom>
        </p:spPr>
        <p:txBody>
          <a:bodyPr vert="horz" lIns="122730" tIns="61367" rIns="122730" bIns="6136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5"/>
            <a:ext cx="2837762" cy="365125"/>
          </a:xfrm>
          <a:prstGeom prst="rect">
            <a:avLst/>
          </a:prstGeom>
        </p:spPr>
        <p:txBody>
          <a:bodyPr vert="horz" lIns="122730" tIns="61367" rIns="122730" bIns="6136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314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242" indent="-460242" algn="l" defTabSz="122731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192" indent="-383536" algn="l" defTabSz="1227314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141" indent="-306830" algn="l" defTabSz="122731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7798" indent="-306830" algn="l" defTabSz="122731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1455" indent="-306830" algn="l" defTabSz="122731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5111" indent="-306830" algn="l" defTabSz="122731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88766" indent="-306830" algn="l" defTabSz="122731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2425" indent="-306830" algn="l" defTabSz="122731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6080" indent="-306830" algn="l" defTabSz="122731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656" algn="l" defTabSz="1227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314" algn="l" defTabSz="1227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0970" algn="l" defTabSz="1227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4626" algn="l" defTabSz="1227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8282" algn="l" defTabSz="1227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1939" algn="l" defTabSz="1227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5596" algn="l" defTabSz="1227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09252" algn="l" defTabSz="1227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672" y="-19522"/>
            <a:ext cx="12306334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48" tIns="61375" rIns="122748" bIns="61375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57455" y="14344"/>
            <a:ext cx="12306334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48" tIns="61375" rIns="122748" bIns="61375"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23319" y="8610604"/>
            <a:ext cx="1317532" cy="1278095"/>
          </a:xfrm>
          <a:prstGeom prst="rect">
            <a:avLst/>
          </a:prstGeom>
          <a:noFill/>
        </p:spPr>
        <p:txBody>
          <a:bodyPr wrap="square" lIns="122730" tIns="61367" rIns="122730" bIns="61367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43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01002" y="5003912"/>
            <a:ext cx="7151749" cy="1290697"/>
            <a:chOff x="1619544" y="2348169"/>
            <a:chExt cx="5377114" cy="968023"/>
          </a:xfrm>
        </p:grpSpPr>
        <p:grpSp>
          <p:nvGrpSpPr>
            <p:cNvPr id="8" name="Group 7"/>
            <p:cNvGrpSpPr/>
            <p:nvPr/>
          </p:nvGrpSpPr>
          <p:grpSpPr>
            <a:xfrm>
              <a:off x="1619544" y="2348169"/>
              <a:ext cx="5377114" cy="968023"/>
              <a:chOff x="1070514" y="2348169"/>
              <a:chExt cx="6506307" cy="968023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 flipV="1">
                <a:off x="1070514" y="2348169"/>
                <a:ext cx="4504281" cy="9680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Rectangle 10"/>
              <p:cNvSpPr/>
              <p:nvPr/>
            </p:nvSpPr>
            <p:spPr>
              <a:xfrm>
                <a:off x="2895600" y="2348169"/>
                <a:ext cx="4681221" cy="968023"/>
              </a:xfrm>
              <a:custGeom>
                <a:avLst/>
                <a:gdLst>
                  <a:gd name="connsiteX0" fmla="*/ 0 w 5334000"/>
                  <a:gd name="connsiteY0" fmla="*/ 0 h 724766"/>
                  <a:gd name="connsiteX1" fmla="*/ 5334000 w 5334000"/>
                  <a:gd name="connsiteY1" fmla="*/ 0 h 724766"/>
                  <a:gd name="connsiteX2" fmla="*/ 5334000 w 5334000"/>
                  <a:gd name="connsiteY2" fmla="*/ 724766 h 724766"/>
                  <a:gd name="connsiteX3" fmla="*/ 0 w 5334000"/>
                  <a:gd name="connsiteY3" fmla="*/ 724766 h 724766"/>
                  <a:gd name="connsiteX4" fmla="*/ 0 w 5334000"/>
                  <a:gd name="connsiteY4" fmla="*/ 0 h 724766"/>
                  <a:gd name="connsiteX0" fmla="*/ 0 w 5334002"/>
                  <a:gd name="connsiteY0" fmla="*/ 0 h 724766"/>
                  <a:gd name="connsiteX1" fmla="*/ 5334000 w 5334002"/>
                  <a:gd name="connsiteY1" fmla="*/ 0 h 724766"/>
                  <a:gd name="connsiteX2" fmla="*/ 4869873 w 5334002"/>
                  <a:gd name="connsiteY2" fmla="*/ 506124 h 724766"/>
                  <a:gd name="connsiteX3" fmla="*/ 5334000 w 5334002"/>
                  <a:gd name="connsiteY3" fmla="*/ 724766 h 724766"/>
                  <a:gd name="connsiteX4" fmla="*/ 0 w 5334002"/>
                  <a:gd name="connsiteY4" fmla="*/ 724766 h 724766"/>
                  <a:gd name="connsiteX5" fmla="*/ 0 w 5334002"/>
                  <a:gd name="connsiteY5" fmla="*/ 0 h 724766"/>
                  <a:gd name="connsiteX0" fmla="*/ 0 w 5334002"/>
                  <a:gd name="connsiteY0" fmla="*/ 0 h 724766"/>
                  <a:gd name="connsiteX1" fmla="*/ 5334000 w 5334002"/>
                  <a:gd name="connsiteY1" fmla="*/ 0 h 724766"/>
                  <a:gd name="connsiteX2" fmla="*/ 4849092 w 5334002"/>
                  <a:gd name="connsiteY2" fmla="*/ 454170 h 724766"/>
                  <a:gd name="connsiteX3" fmla="*/ 5334000 w 5334002"/>
                  <a:gd name="connsiteY3" fmla="*/ 724766 h 724766"/>
                  <a:gd name="connsiteX4" fmla="*/ 0 w 5334002"/>
                  <a:gd name="connsiteY4" fmla="*/ 724766 h 724766"/>
                  <a:gd name="connsiteX5" fmla="*/ 0 w 5334002"/>
                  <a:gd name="connsiteY5" fmla="*/ 0 h 724766"/>
                  <a:gd name="connsiteX0" fmla="*/ 0 w 5333999"/>
                  <a:gd name="connsiteY0" fmla="*/ 0 h 724766"/>
                  <a:gd name="connsiteX1" fmla="*/ 5334000 w 5333999"/>
                  <a:gd name="connsiteY1" fmla="*/ 0 h 724766"/>
                  <a:gd name="connsiteX2" fmla="*/ 3970191 w 5333999"/>
                  <a:gd name="connsiteY2" fmla="*/ 513468 h 724766"/>
                  <a:gd name="connsiteX3" fmla="*/ 5334000 w 5333999"/>
                  <a:gd name="connsiteY3" fmla="*/ 724766 h 724766"/>
                  <a:gd name="connsiteX4" fmla="*/ 0 w 5333999"/>
                  <a:gd name="connsiteY4" fmla="*/ 724766 h 724766"/>
                  <a:gd name="connsiteX5" fmla="*/ 0 w 5333999"/>
                  <a:gd name="connsiteY5" fmla="*/ 0 h 724766"/>
                  <a:gd name="connsiteX0" fmla="*/ 0 w 5334002"/>
                  <a:gd name="connsiteY0" fmla="*/ 0 h 724766"/>
                  <a:gd name="connsiteX1" fmla="*/ 5334000 w 5334002"/>
                  <a:gd name="connsiteY1" fmla="*/ 0 h 724766"/>
                  <a:gd name="connsiteX2" fmla="*/ 4572681 w 5334002"/>
                  <a:gd name="connsiteY2" fmla="*/ 409907 h 724766"/>
                  <a:gd name="connsiteX3" fmla="*/ 5334000 w 5334002"/>
                  <a:gd name="connsiteY3" fmla="*/ 724766 h 724766"/>
                  <a:gd name="connsiteX4" fmla="*/ 0 w 5334002"/>
                  <a:gd name="connsiteY4" fmla="*/ 724766 h 724766"/>
                  <a:gd name="connsiteX5" fmla="*/ 0 w 5334002"/>
                  <a:gd name="connsiteY5" fmla="*/ 0 h 724766"/>
                  <a:gd name="connsiteX0" fmla="*/ 0 w 5649495"/>
                  <a:gd name="connsiteY0" fmla="*/ 0 h 724766"/>
                  <a:gd name="connsiteX1" fmla="*/ 5649496 w 5649495"/>
                  <a:gd name="connsiteY1" fmla="*/ 27302 h 724766"/>
                  <a:gd name="connsiteX2" fmla="*/ 4572681 w 5649495"/>
                  <a:gd name="connsiteY2" fmla="*/ 409907 h 724766"/>
                  <a:gd name="connsiteX3" fmla="*/ 5334000 w 5649495"/>
                  <a:gd name="connsiteY3" fmla="*/ 724766 h 724766"/>
                  <a:gd name="connsiteX4" fmla="*/ 0 w 5649495"/>
                  <a:gd name="connsiteY4" fmla="*/ 724766 h 724766"/>
                  <a:gd name="connsiteX5" fmla="*/ 0 w 5649495"/>
                  <a:gd name="connsiteY5" fmla="*/ 0 h 724766"/>
                  <a:gd name="connsiteX0" fmla="*/ -1 w 5673840"/>
                  <a:gd name="connsiteY0" fmla="*/ 152873 h 697464"/>
                  <a:gd name="connsiteX1" fmla="*/ 5673841 w 5673840"/>
                  <a:gd name="connsiteY1" fmla="*/ 0 h 697464"/>
                  <a:gd name="connsiteX2" fmla="*/ 4597026 w 5673840"/>
                  <a:gd name="connsiteY2" fmla="*/ 382605 h 697464"/>
                  <a:gd name="connsiteX3" fmla="*/ 5358345 w 5673840"/>
                  <a:gd name="connsiteY3" fmla="*/ 697464 h 697464"/>
                  <a:gd name="connsiteX4" fmla="*/ 24345 w 5673840"/>
                  <a:gd name="connsiteY4" fmla="*/ 697464 h 697464"/>
                  <a:gd name="connsiteX5" fmla="*/ -1 w 5673840"/>
                  <a:gd name="connsiteY5" fmla="*/ 152873 h 697464"/>
                  <a:gd name="connsiteX0" fmla="*/ -1 w 5673840"/>
                  <a:gd name="connsiteY0" fmla="*/ 152873 h 697464"/>
                  <a:gd name="connsiteX1" fmla="*/ 5673841 w 5673840"/>
                  <a:gd name="connsiteY1" fmla="*/ 0 h 697464"/>
                  <a:gd name="connsiteX2" fmla="*/ 4597026 w 5673840"/>
                  <a:gd name="connsiteY2" fmla="*/ 382605 h 697464"/>
                  <a:gd name="connsiteX3" fmla="*/ 5358345 w 5673840"/>
                  <a:gd name="connsiteY3" fmla="*/ 697464 h 697464"/>
                  <a:gd name="connsiteX4" fmla="*/ 6831 w 5673840"/>
                  <a:gd name="connsiteY4" fmla="*/ 568730 h 697464"/>
                  <a:gd name="connsiteX5" fmla="*/ -1 w 5673840"/>
                  <a:gd name="connsiteY5" fmla="*/ 152873 h 697464"/>
                  <a:gd name="connsiteX0" fmla="*/ -1 w 5673840"/>
                  <a:gd name="connsiteY0" fmla="*/ 152873 h 661803"/>
                  <a:gd name="connsiteX1" fmla="*/ 5673841 w 5673840"/>
                  <a:gd name="connsiteY1" fmla="*/ 0 h 661803"/>
                  <a:gd name="connsiteX2" fmla="*/ 4597026 w 5673840"/>
                  <a:gd name="connsiteY2" fmla="*/ 382605 h 661803"/>
                  <a:gd name="connsiteX3" fmla="*/ 5253439 w 5673840"/>
                  <a:gd name="connsiteY3" fmla="*/ 661803 h 661803"/>
                  <a:gd name="connsiteX4" fmla="*/ 6831 w 5673840"/>
                  <a:gd name="connsiteY4" fmla="*/ 568730 h 661803"/>
                  <a:gd name="connsiteX5" fmla="*/ -1 w 5673840"/>
                  <a:gd name="connsiteY5" fmla="*/ 152873 h 661803"/>
                  <a:gd name="connsiteX0" fmla="*/ 1 w 5673843"/>
                  <a:gd name="connsiteY0" fmla="*/ 152873 h 669742"/>
                  <a:gd name="connsiteX1" fmla="*/ 5673843 w 5673843"/>
                  <a:gd name="connsiteY1" fmla="*/ 0 h 669742"/>
                  <a:gd name="connsiteX2" fmla="*/ 4597028 w 5673843"/>
                  <a:gd name="connsiteY2" fmla="*/ 382605 h 669742"/>
                  <a:gd name="connsiteX3" fmla="*/ 5253441 w 5673843"/>
                  <a:gd name="connsiteY3" fmla="*/ 661803 h 669742"/>
                  <a:gd name="connsiteX4" fmla="*/ 138686 w 5673843"/>
                  <a:gd name="connsiteY4" fmla="*/ 660787 h 669742"/>
                  <a:gd name="connsiteX5" fmla="*/ 6833 w 5673843"/>
                  <a:gd name="connsiteY5" fmla="*/ 568730 h 669742"/>
                  <a:gd name="connsiteX6" fmla="*/ 1 w 5673843"/>
                  <a:gd name="connsiteY6" fmla="*/ 152873 h 669742"/>
                  <a:gd name="connsiteX0" fmla="*/ -1 w 6061281"/>
                  <a:gd name="connsiteY0" fmla="*/ 152873 h 739648"/>
                  <a:gd name="connsiteX1" fmla="*/ 5673841 w 6061281"/>
                  <a:gd name="connsiteY1" fmla="*/ 0 h 739648"/>
                  <a:gd name="connsiteX2" fmla="*/ 4597026 w 6061281"/>
                  <a:gd name="connsiteY2" fmla="*/ 382605 h 739648"/>
                  <a:gd name="connsiteX3" fmla="*/ 6061281 w 6061281"/>
                  <a:gd name="connsiteY3" fmla="*/ 739648 h 739648"/>
                  <a:gd name="connsiteX4" fmla="*/ 138684 w 6061281"/>
                  <a:gd name="connsiteY4" fmla="*/ 660787 h 739648"/>
                  <a:gd name="connsiteX5" fmla="*/ 6831 w 6061281"/>
                  <a:gd name="connsiteY5" fmla="*/ 568730 h 739648"/>
                  <a:gd name="connsiteX6" fmla="*/ -1 w 6061281"/>
                  <a:gd name="connsiteY6" fmla="*/ 152873 h 739648"/>
                  <a:gd name="connsiteX0" fmla="*/ 1 w 5859322"/>
                  <a:gd name="connsiteY0" fmla="*/ 152873 h 726674"/>
                  <a:gd name="connsiteX1" fmla="*/ 5673843 w 5859322"/>
                  <a:gd name="connsiteY1" fmla="*/ 0 h 726674"/>
                  <a:gd name="connsiteX2" fmla="*/ 4597028 w 5859322"/>
                  <a:gd name="connsiteY2" fmla="*/ 382605 h 726674"/>
                  <a:gd name="connsiteX3" fmla="*/ 5859322 w 5859322"/>
                  <a:gd name="connsiteY3" fmla="*/ 726674 h 726674"/>
                  <a:gd name="connsiteX4" fmla="*/ 138686 w 5859322"/>
                  <a:gd name="connsiteY4" fmla="*/ 660787 h 726674"/>
                  <a:gd name="connsiteX5" fmla="*/ 6833 w 5859322"/>
                  <a:gd name="connsiteY5" fmla="*/ 568730 h 726674"/>
                  <a:gd name="connsiteX6" fmla="*/ 1 w 5859322"/>
                  <a:gd name="connsiteY6" fmla="*/ 152873 h 726674"/>
                  <a:gd name="connsiteX0" fmla="*/ -1 w 5859320"/>
                  <a:gd name="connsiteY0" fmla="*/ 191796 h 765597"/>
                  <a:gd name="connsiteX1" fmla="*/ 5500733 w 5859320"/>
                  <a:gd name="connsiteY1" fmla="*/ 0 h 765597"/>
                  <a:gd name="connsiteX2" fmla="*/ 4597026 w 5859320"/>
                  <a:gd name="connsiteY2" fmla="*/ 421528 h 765597"/>
                  <a:gd name="connsiteX3" fmla="*/ 5859320 w 5859320"/>
                  <a:gd name="connsiteY3" fmla="*/ 765597 h 765597"/>
                  <a:gd name="connsiteX4" fmla="*/ 138684 w 5859320"/>
                  <a:gd name="connsiteY4" fmla="*/ 699710 h 765597"/>
                  <a:gd name="connsiteX5" fmla="*/ 6831 w 5859320"/>
                  <a:gd name="connsiteY5" fmla="*/ 607653 h 765597"/>
                  <a:gd name="connsiteX6" fmla="*/ -1 w 5859320"/>
                  <a:gd name="connsiteY6" fmla="*/ 191796 h 765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59320" h="765597">
                    <a:moveTo>
                      <a:pt x="-1" y="191796"/>
                    </a:moveTo>
                    <a:lnTo>
                      <a:pt x="5500733" y="0"/>
                    </a:lnTo>
                    <a:cubicBezTo>
                      <a:pt x="5501887" y="102899"/>
                      <a:pt x="4595872" y="318629"/>
                      <a:pt x="4597026" y="421528"/>
                    </a:cubicBezTo>
                    <a:lnTo>
                      <a:pt x="5859320" y="765597"/>
                    </a:lnTo>
                    <a:lnTo>
                      <a:pt x="138684" y="699710"/>
                    </a:lnTo>
                    <a:lnTo>
                      <a:pt x="6831" y="607653"/>
                    </a:lnTo>
                    <a:lnTo>
                      <a:pt x="-1" y="19179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spcCol="0"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290310" y="2367219"/>
              <a:ext cx="4095134" cy="901700"/>
              <a:chOff x="2667802" y="3790950"/>
              <a:chExt cx="5137935" cy="901700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21"/>
              <a:stretch/>
            </p:blipFill>
            <p:spPr bwMode="auto">
              <a:xfrm>
                <a:off x="3924300" y="3790950"/>
                <a:ext cx="3881437" cy="901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21"/>
              <a:stretch/>
            </p:blipFill>
            <p:spPr bwMode="auto">
              <a:xfrm flipH="1">
                <a:off x="2667802" y="3790950"/>
                <a:ext cx="3881437" cy="901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23" y="303294"/>
            <a:ext cx="9575337" cy="208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47" y="2859729"/>
            <a:ext cx="6534878" cy="216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194" y="4725458"/>
            <a:ext cx="5189894" cy="208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065134"/>
              </p:ext>
            </p:extLst>
          </p:nvPr>
        </p:nvGraphicFramePr>
        <p:xfrm>
          <a:off x="1127919" y="228600"/>
          <a:ext cx="96012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3319" y="3795486"/>
            <a:ext cx="7943354" cy="3140143"/>
          </a:xfrm>
          <a:prstGeom prst="rect">
            <a:avLst/>
          </a:prstGeom>
          <a:noFill/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Nghỉ hè trường lớp vắng teo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  Nhớ bạn đành ngủ chẳng theo được về.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Khai trường thì lại vui ghê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  Mới bừng tỉnh dậy theo nghề như xưa.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Tiếng vang như sấm sớm trưa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  Nhắc khi học tập nắng mưa chuyên cần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Là cái gì?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4131" y="256733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1591" y="256733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>
                <a:latin typeface="Arial" pitchFamily="34" charset="0"/>
                <a:ea typeface="Arial-Rounded" pitchFamily="34" charset="0"/>
                <a:cs typeface="Arial" pitchFamily="34" charset="0"/>
              </a:rPr>
              <a:t>R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2058" y="256733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Ố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6119" y="256733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9321" y="256733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7005" y="256733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81119" y="256733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90719" y="256733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>
                <a:latin typeface="Arial" pitchFamily="34" charset="0"/>
                <a:ea typeface="Arial-Rounded" pitchFamily="34" charset="0"/>
                <a:cs typeface="Arial" pitchFamily="34" charset="0"/>
              </a:rPr>
              <a:t>Ư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76519" y="256733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Ờ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03683" y="256733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14780" y="256733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09565" y="4495800"/>
            <a:ext cx="7943354" cy="985707"/>
          </a:xfrm>
          <a:prstGeom prst="rect">
            <a:avLst/>
          </a:prstGeom>
          <a:solidFill>
            <a:schemeClr val="bg1"/>
          </a:solidFill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Con gì đẹp nhất loài chim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   Đuôi xoè rực rỡ như nghìn cánh hoa?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25700" y="704061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44131" y="704061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>
                <a:latin typeface="Arial" pitchFamily="34" charset="0"/>
                <a:ea typeface="Arial-Rounded" pitchFamily="34" charset="0"/>
                <a:cs typeface="Arial" pitchFamily="34" charset="0"/>
              </a:rPr>
              <a:t>Ô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57025" y="704061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31086" y="704061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6919" y="4495800"/>
            <a:ext cx="10287000" cy="554820"/>
          </a:xfrm>
          <a:prstGeom prst="rect">
            <a:avLst/>
          </a:prstGeom>
          <a:solidFill>
            <a:schemeClr val="bg1"/>
          </a:solidFill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Nơi nào bạn có thể thoả sức bơi lội, xây lâu đài cát?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28861" y="1172028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47292" y="1172028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I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60186" y="1172028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Ể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34247" y="1172028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519" y="4495800"/>
            <a:ext cx="10287000" cy="554820"/>
          </a:xfrm>
          <a:prstGeom prst="rect">
            <a:avLst/>
          </a:prstGeom>
          <a:solidFill>
            <a:schemeClr val="bg1"/>
          </a:solidFill>
        </p:spPr>
        <p:txBody>
          <a:bodyPr wrap="square" lIns="122730" tIns="61367" rIns="122730" bIns="61367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Ngày 28 tháng 6 hằng năm là ngày gì?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18390" y="1641125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>
                <a:latin typeface="Arial" pitchFamily="34" charset="0"/>
                <a:ea typeface="Arial-Rounded" pitchFamily="34" charset="0"/>
                <a:cs typeface="Arial" pitchFamily="34" charset="0"/>
              </a:rPr>
              <a:t>G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65850" y="1641125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I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76317" y="1641125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50378" y="1641125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>
                <a:latin typeface="Arial" pitchFamily="34" charset="0"/>
                <a:ea typeface="Arial-Rounded" pitchFamily="34" charset="0"/>
                <a:cs typeface="Arial" pitchFamily="34" charset="0"/>
              </a:rPr>
              <a:t>Đ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93580" y="1641125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>
                <a:latin typeface="Arial" pitchFamily="34" charset="0"/>
                <a:ea typeface="Arial-Rounded" pitchFamily="34" charset="0"/>
                <a:cs typeface="Arial" pitchFamily="34" charset="0"/>
              </a:rPr>
              <a:t>Ì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31264" y="1641125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55378" y="1641125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64978" y="1641125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50778" y="1641125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I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99806" y="1626610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Ệ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37490" y="1626610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61604" y="1626610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571204" y="1626610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257004" y="1626610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0719" y="4495800"/>
            <a:ext cx="10287000" cy="985707"/>
          </a:xfrm>
          <a:prstGeom prst="rect">
            <a:avLst/>
          </a:prstGeom>
          <a:solidFill>
            <a:schemeClr val="bg1"/>
          </a:solidFill>
        </p:spPr>
        <p:txBody>
          <a:bodyPr wrap="square" lIns="122730" tIns="61367" rIns="122730" bIns="61367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Cái gì chiếu sáng nhẹ nhàng</a:t>
            </a:r>
          </a:p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Xuyên qua kẽ lá chẳng làm lá rung?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12183" y="2070961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>
                <a:latin typeface="Arial" pitchFamily="34" charset="0"/>
                <a:ea typeface="Arial-Rounded" pitchFamily="34" charset="0"/>
                <a:cs typeface="Arial" pitchFamily="34" charset="0"/>
              </a:rPr>
              <a:t>T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59643" y="2070961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I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70110" y="2070961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44171" y="2070961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7373" y="2070961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Ắ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25057" y="2070961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49171" y="2070961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04673" y="4557766"/>
            <a:ext cx="3841835" cy="2278369"/>
          </a:xfrm>
          <a:prstGeom prst="rect">
            <a:avLst/>
          </a:prstGeom>
          <a:solidFill>
            <a:schemeClr val="bg1"/>
          </a:solidFill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Ai ai cũng có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Chẳng nặng là bao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Bạn ơi đi đâu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Nhớ mang theo nhé.</a:t>
            </a:r>
            <a:endParaRPr lang="en-US" sz="280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84453" y="2532746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>
                <a:latin typeface="Arial" pitchFamily="34" charset="0"/>
                <a:ea typeface="Arial-Rounded" pitchFamily="34" charset="0"/>
                <a:cs typeface="Arial" pitchFamily="34" charset="0"/>
              </a:rPr>
              <a:t>L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31913" y="2532746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Ờ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42380" y="2532746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I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16441" y="2532746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59643" y="2532746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97327" y="2532746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>
                <a:latin typeface="Arial" pitchFamily="34" charset="0"/>
                <a:ea typeface="Arial-Rounded" pitchFamily="34" charset="0"/>
                <a:cs typeface="Arial" pitchFamily="34" charset="0"/>
              </a:rPr>
              <a:t>À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89649" y="2532746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O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6919" y="4389635"/>
            <a:ext cx="10287000" cy="985707"/>
          </a:xfrm>
          <a:prstGeom prst="rect">
            <a:avLst/>
          </a:prstGeom>
          <a:solidFill>
            <a:schemeClr val="bg1"/>
          </a:solidFill>
        </p:spPr>
        <p:txBody>
          <a:bodyPr wrap="square" lIns="122730" tIns="61367" rIns="122730" bIns="61367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Lá gì xoè ô che nắng</a:t>
            </a:r>
          </a:p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Râm mát đường trên đồi vắng em đi?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14347" y="3000828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>
                <a:latin typeface="Arial" pitchFamily="34" charset="0"/>
                <a:ea typeface="Arial-Rounded" pitchFamily="34" charset="0"/>
                <a:cs typeface="Arial" pitchFamily="34" charset="0"/>
              </a:rPr>
              <a:t>C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61807" y="3000828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>
                <a:latin typeface="Arial" pitchFamily="34" charset="0"/>
                <a:ea typeface="Arial-Rounded" pitchFamily="34" charset="0"/>
                <a:cs typeface="Arial" pitchFamily="34" charset="0"/>
              </a:rPr>
              <a:t>Ọ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3873" y="4711243"/>
            <a:ext cx="10287000" cy="554820"/>
          </a:xfrm>
          <a:prstGeom prst="rect">
            <a:avLst/>
          </a:prstGeom>
          <a:solidFill>
            <a:schemeClr val="bg1"/>
          </a:solidFill>
        </p:spPr>
        <p:txBody>
          <a:bodyPr wrap="square" lIns="122730" tIns="61367" rIns="122730" bIns="61367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Ăn quả nhớ kẻ trồng (…).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57216" y="3452682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04676" y="3452682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>
                <a:latin typeface="Arial" pitchFamily="34" charset="0"/>
                <a:ea typeface="Arial-Rounded" pitchFamily="34" charset="0"/>
                <a:cs typeface="Arial" pitchFamily="34" charset="0"/>
              </a:rPr>
              <a:t>Â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15143" y="3452682"/>
            <a:ext cx="33077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Y</a:t>
            </a:r>
            <a:endParaRPr lang="en-US" sz="2000" b="1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890777" y="248951"/>
            <a:ext cx="659822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383355" y="710604"/>
            <a:ext cx="659822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357377" y="1141249"/>
            <a:ext cx="659822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54341" y="1602902"/>
            <a:ext cx="659822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49297" y="2025959"/>
            <a:ext cx="659822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(5)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519" y="2494702"/>
            <a:ext cx="659822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(6)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237645" y="2956355"/>
            <a:ext cx="659822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(7)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35097" y="3418008"/>
            <a:ext cx="659822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(8)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3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6" grpId="1" animBg="1"/>
      <p:bldP spid="17" grpId="0"/>
      <p:bldP spid="18" grpId="0"/>
      <p:bldP spid="19" grpId="0"/>
      <p:bldP spid="20" grpId="0"/>
      <p:bldP spid="21" grpId="0" animBg="1"/>
      <p:bldP spid="21" grpId="1" animBg="1"/>
      <p:bldP spid="22" grpId="0"/>
      <p:bldP spid="23" grpId="0"/>
      <p:bldP spid="24" grpId="0"/>
      <p:bldP spid="25" grpId="0"/>
      <p:bldP spid="26" grpId="0" animBg="1"/>
      <p:bldP spid="26" grpId="1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1" grpId="1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49" grpId="1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7" grpId="1" animBg="1"/>
      <p:bldP spid="58" grpId="0"/>
      <p:bldP spid="59" grpId="0"/>
      <p:bldP spid="60" grpId="0" animBg="1"/>
      <p:bldP spid="60" grpId="1" animBg="1"/>
      <p:bldP spid="61" grpId="0"/>
      <p:bldP spid="62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6020" y="18736"/>
            <a:ext cx="11629864" cy="1108818"/>
          </a:xfrm>
          <a:prstGeom prst="rect">
            <a:avLst/>
          </a:prstGeom>
          <a:noFill/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Nói tên các tháng trong năm. Dùng từ ngữ phù hợp để hoàn thiện câu.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4" y="45416"/>
            <a:ext cx="781230" cy="90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7" t="21371" r="20314" b="22177"/>
          <a:stretch/>
        </p:blipFill>
        <p:spPr bwMode="auto">
          <a:xfrm>
            <a:off x="3185319" y="1127554"/>
            <a:ext cx="5021011" cy="557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6020" y="18736"/>
            <a:ext cx="11629864" cy="1108818"/>
          </a:xfrm>
          <a:prstGeom prst="rect">
            <a:avLst/>
          </a:prstGeom>
          <a:noFill/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Nói tên các tháng trong năm. Dùng từ ngữ phù hợp để hoàn thiện câu.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4" y="45416"/>
            <a:ext cx="781230" cy="90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17" t="21371" r="20314" b="65114"/>
          <a:stretch/>
        </p:blipFill>
        <p:spPr bwMode="auto">
          <a:xfrm>
            <a:off x="594518" y="1137078"/>
            <a:ext cx="11195797" cy="297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8381" y="4191000"/>
            <a:ext cx="2681748" cy="11088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Tôi được bố mẹ cho (…). 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8381" y="4191000"/>
            <a:ext cx="2681748" cy="16012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Tôi được bố mẹ cho đi chơi. 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6798" y="4191000"/>
            <a:ext cx="2520400" cy="1601260"/>
          </a:xfrm>
          <a:prstGeom prst="rect">
            <a:avLst/>
          </a:prstGeom>
          <a:solidFill>
            <a:srgbClr val="8CF27E"/>
          </a:solidFill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Cây lá (…).</a:t>
            </a:r>
          </a:p>
          <a:p>
            <a:pPr algn="just"/>
            <a:endParaRPr lang="en-US" sz="320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6798" y="4191000"/>
            <a:ext cx="2520400" cy="1601260"/>
          </a:xfrm>
          <a:prstGeom prst="rect">
            <a:avLst/>
          </a:prstGeom>
          <a:solidFill>
            <a:srgbClr val="8CF27E"/>
          </a:solidFill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Cây lá đâm chồi nảy lộc.</a:t>
            </a:r>
          </a:p>
          <a:p>
            <a:pPr algn="just"/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5334" y="4191000"/>
            <a:ext cx="2548461" cy="1601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Ong đi tìm (…).</a:t>
            </a:r>
          </a:p>
          <a:p>
            <a:pPr algn="just"/>
            <a:endParaRPr lang="en-US" sz="320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66523" y="4191000"/>
            <a:ext cx="2681748" cy="1601260"/>
          </a:xfrm>
          <a:prstGeom prst="rect">
            <a:avLst/>
          </a:prstGeom>
          <a:solidFill>
            <a:srgbClr val="F7FCBC"/>
          </a:solidFill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Chim (…) líu lo.</a:t>
            </a:r>
          </a:p>
          <a:p>
            <a:pPr algn="just"/>
            <a:endParaRPr lang="en-US" sz="320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5334" y="4191000"/>
            <a:ext cx="2548461" cy="1601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Ong đi tìm mật.</a:t>
            </a:r>
          </a:p>
          <a:p>
            <a:pPr algn="just"/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66523" y="4191000"/>
            <a:ext cx="2681748" cy="1601260"/>
          </a:xfrm>
          <a:prstGeom prst="rect">
            <a:avLst/>
          </a:prstGeom>
          <a:solidFill>
            <a:srgbClr val="F7FCBC"/>
          </a:solidFill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Chim hót líu lo.</a:t>
            </a:r>
          </a:p>
          <a:p>
            <a:pPr algn="just"/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3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7" grpId="0" animBg="1"/>
      <p:bldP spid="10" grpId="0" animBg="1"/>
      <p:bldP spid="12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6020" y="18736"/>
            <a:ext cx="11629864" cy="1108818"/>
          </a:xfrm>
          <a:prstGeom prst="rect">
            <a:avLst/>
          </a:prstGeom>
          <a:noFill/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Nói tên các tháng trong năm. Dùng từ ngữ phù hợp để hoàn thiện câu.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4" y="45416"/>
            <a:ext cx="781230" cy="90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17" t="39602" r="20014" b="47485"/>
          <a:stretch/>
        </p:blipFill>
        <p:spPr bwMode="auto">
          <a:xfrm>
            <a:off x="594518" y="1137078"/>
            <a:ext cx="11195797" cy="284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8381" y="4191000"/>
            <a:ext cx="2681748" cy="16012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Cuối tháng, tôi được (…).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020" y="4191000"/>
            <a:ext cx="2681748" cy="16012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Cuối tháng, tôi được nghỉ hè.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4594" y="4194629"/>
            <a:ext cx="2520400" cy="1601260"/>
          </a:xfrm>
          <a:prstGeom prst="rect">
            <a:avLst/>
          </a:prstGeom>
          <a:solidFill>
            <a:srgbClr val="8CF27E"/>
          </a:solidFill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Tôi được đi (…).</a:t>
            </a:r>
          </a:p>
          <a:p>
            <a:pPr algn="just"/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4771" y="4191000"/>
            <a:ext cx="2548461" cy="1601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Chiếc ô là (…) của tôi.</a:t>
            </a:r>
          </a:p>
          <a:p>
            <a:pPr algn="just"/>
            <a:endParaRPr lang="en-US" sz="320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66523" y="4194629"/>
            <a:ext cx="2681748" cy="1601260"/>
          </a:xfrm>
          <a:prstGeom prst="rect">
            <a:avLst/>
          </a:prstGeom>
          <a:solidFill>
            <a:srgbClr val="F7FCBC"/>
          </a:solidFill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Tôi chuẩn bị vào (…) mới.</a:t>
            </a:r>
          </a:p>
          <a:p>
            <a:pPr algn="just"/>
            <a:endParaRPr lang="en-US" sz="320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3855" y="4191000"/>
            <a:ext cx="2520400" cy="1601260"/>
          </a:xfrm>
          <a:prstGeom prst="rect">
            <a:avLst/>
          </a:prstGeom>
          <a:solidFill>
            <a:srgbClr val="8CF27E"/>
          </a:solidFill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Tôi được đi tắm biển.</a:t>
            </a:r>
          </a:p>
          <a:p>
            <a:pPr algn="just"/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4771" y="4194629"/>
            <a:ext cx="2548461" cy="20937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Chiếc ô là người bạn che mưa của tôi.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66523" y="4191000"/>
            <a:ext cx="2681748" cy="1601260"/>
          </a:xfrm>
          <a:prstGeom prst="rect">
            <a:avLst/>
          </a:prstGeom>
          <a:solidFill>
            <a:srgbClr val="F7FCBC"/>
          </a:solidFill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Tôi chuẩn bị vào năm học mới.</a:t>
            </a:r>
          </a:p>
        </p:txBody>
      </p:sp>
    </p:spTree>
    <p:extLst>
      <p:ext uri="{BB962C8B-B14F-4D97-AF65-F5344CB8AC3E}">
        <p14:creationId xmlns:p14="http://schemas.microsoft.com/office/powerpoint/2010/main" val="137505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  <p:bldP spid="7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6020" y="18736"/>
            <a:ext cx="11629864" cy="1108818"/>
          </a:xfrm>
          <a:prstGeom prst="rect">
            <a:avLst/>
          </a:prstGeom>
          <a:noFill/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Nói tên các tháng trong năm. Dùng từ ngữ phù hợp để hoàn thiện câu.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4" y="45416"/>
            <a:ext cx="781230" cy="90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17" t="57257" r="19914" b="29830"/>
          <a:stretch/>
        </p:blipFill>
        <p:spPr bwMode="auto">
          <a:xfrm>
            <a:off x="594518" y="1137078"/>
            <a:ext cx="11195797" cy="284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8381" y="4191000"/>
            <a:ext cx="2681748" cy="16012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Tôi đi (…)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</a:p>
          <a:p>
            <a:pPr algn="just"/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9671" y="4194629"/>
            <a:ext cx="2681748" cy="16012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Tôi đi học.</a:t>
            </a:r>
          </a:p>
          <a:p>
            <a:pPr algn="just"/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3855" y="4194628"/>
            <a:ext cx="2520400" cy="2093703"/>
          </a:xfrm>
          <a:prstGeom prst="rect">
            <a:avLst/>
          </a:prstGeom>
          <a:solidFill>
            <a:srgbClr val="8CF27E"/>
          </a:solidFill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Thời tiết không nóng và </a:t>
            </a:r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không (…).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4771" y="4191000"/>
            <a:ext cx="2548461" cy="20937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Mẹ mua cho tôi chiếc (…) mới.</a:t>
            </a:r>
          </a:p>
          <a:p>
            <a:pPr algn="just"/>
            <a:endParaRPr lang="en-US" sz="320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66523" y="4194629"/>
            <a:ext cx="2681748" cy="1601260"/>
          </a:xfrm>
          <a:prstGeom prst="rect">
            <a:avLst/>
          </a:prstGeom>
          <a:solidFill>
            <a:srgbClr val="F7FCBC"/>
          </a:solidFill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Đôi khi, tay tôi bị (…) cóng.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4422" y="4191000"/>
            <a:ext cx="2520400" cy="2093703"/>
          </a:xfrm>
          <a:prstGeom prst="rect">
            <a:avLst/>
          </a:prstGeom>
          <a:solidFill>
            <a:srgbClr val="8CF27E"/>
          </a:solidFill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Thời tiết không nóng và không lạnh.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3233" y="4194629"/>
            <a:ext cx="2548461" cy="20937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Mẹ mua cho tôi chiếc áo mới.</a:t>
            </a:r>
          </a:p>
          <a:p>
            <a:pPr algn="just"/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66523" y="4191000"/>
            <a:ext cx="2681748" cy="1601260"/>
          </a:xfrm>
          <a:prstGeom prst="rect">
            <a:avLst/>
          </a:prstGeom>
          <a:solidFill>
            <a:srgbClr val="F7FCBC"/>
          </a:solidFill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Đôi khi, tay tôi bị lạnh cóng.</a:t>
            </a:r>
          </a:p>
        </p:txBody>
      </p:sp>
    </p:spTree>
    <p:extLst>
      <p:ext uri="{BB962C8B-B14F-4D97-AF65-F5344CB8AC3E}">
        <p14:creationId xmlns:p14="http://schemas.microsoft.com/office/powerpoint/2010/main" val="97142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  <p:bldP spid="7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405395" y="381000"/>
            <a:ext cx="11521315" cy="58928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95" tIns="61448" rIns="122895" bIns="61448" rtlCol="0" anchor="ctr"/>
          <a:lstStyle/>
          <a:p>
            <a:pPr algn="ctr"/>
            <a:r>
              <a:rPr lang="en-US"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614477" indent="-614477" algn="just">
              <a:buFontTx/>
              <a:buChar char="-"/>
            </a:pPr>
            <a:r>
              <a:rPr lang="en-US" sz="43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lại bài từ trang </a:t>
            </a:r>
            <a:r>
              <a:rPr lang="en-US" sz="43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166 </a:t>
            </a:r>
            <a:r>
              <a:rPr lang="en-US" sz="43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đến trang </a:t>
            </a:r>
            <a:r>
              <a:rPr lang="en-US" sz="43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167.</a:t>
            </a:r>
            <a:endParaRPr lang="en-US" sz="43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14477" indent="-614477" algn="just">
              <a:buFontTx/>
              <a:buChar char="-"/>
            </a:pPr>
            <a:r>
              <a:rPr lang="en-US" sz="43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</a:t>
            </a:r>
            <a:r>
              <a:rPr lang="en-US" sz="43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bị bài mới: </a:t>
            </a:r>
            <a:r>
              <a:rPr lang="en-US" sz="43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Ôn tập - Bài 2</a:t>
            </a:r>
            <a:r>
              <a:rPr lang="en-US" sz="43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(trang </a:t>
            </a:r>
            <a:r>
              <a:rPr lang="en-US" sz="43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168).</a:t>
            </a:r>
            <a:endParaRPr lang="en-US" sz="43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5510" y="347663"/>
            <a:ext cx="9830819" cy="1108818"/>
          </a:xfrm>
          <a:prstGeom prst="rect">
            <a:avLst/>
          </a:prstGeom>
          <a:noFill/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Chọn tranh phù hợp với từng chủ điểm đã học và cho biết lí do em chọn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2" y="254533"/>
            <a:ext cx="859353" cy="99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0" t="22917" r="54466" b="25521"/>
          <a:stretch/>
        </p:blipFill>
        <p:spPr bwMode="auto">
          <a:xfrm>
            <a:off x="150969" y="1928655"/>
            <a:ext cx="4753228" cy="460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9" t="27697" r="32357" b="46354"/>
          <a:stretch/>
        </p:blipFill>
        <p:spPr bwMode="auto">
          <a:xfrm>
            <a:off x="4975269" y="1928656"/>
            <a:ext cx="2291403" cy="221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0" t="22575" r="16764" b="25033"/>
          <a:stretch/>
        </p:blipFill>
        <p:spPr bwMode="auto">
          <a:xfrm>
            <a:off x="7280979" y="1908671"/>
            <a:ext cx="4906198" cy="464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3" t="27697" r="17203" b="46354"/>
          <a:stretch/>
        </p:blipFill>
        <p:spPr bwMode="auto">
          <a:xfrm>
            <a:off x="4917486" y="4257437"/>
            <a:ext cx="2363492" cy="228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624" y="76204"/>
            <a:ext cx="9950595" cy="645193"/>
          </a:xfrm>
          <a:solidFill>
            <a:srgbClr val="8FCFFF"/>
          </a:solidFill>
        </p:spPr>
        <p:txBody>
          <a:bodyPr>
            <a:noAutofit/>
          </a:bodyPr>
          <a:lstStyle/>
          <a:p>
            <a:r>
              <a:rPr lang="en-US" sz="4300" b="1">
                <a:solidFill>
                  <a:srgbClr val="FF0000"/>
                </a:solidFill>
                <a:latin typeface="Arial "/>
              </a:rPr>
              <a:t>8 chủ điểm đã học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05624" y="819665"/>
            <a:ext cx="9950595" cy="6451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122730" tIns="61367" rIns="122730" bIns="61367" rtlCol="0" anchor="ctr">
            <a:normAutofit fontScale="92500" lnSpcReduction="20000"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300">
                <a:solidFill>
                  <a:srgbClr val="FF0000"/>
                </a:solidFill>
                <a:latin typeface="Arial "/>
              </a:rPr>
              <a:t>		1. Tôi và các bạn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05624" y="1548780"/>
            <a:ext cx="9950595" cy="6451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122730" tIns="61367" rIns="122730" bIns="61367" rtlCol="0" anchor="ctr">
            <a:normAutofit fontScale="92500" lnSpcReduction="20000"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300">
                <a:solidFill>
                  <a:srgbClr val="FF0000"/>
                </a:solidFill>
                <a:latin typeface="Arial "/>
              </a:rPr>
              <a:t>		2. Mái ấm gia đình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05624" y="2297060"/>
            <a:ext cx="9950595" cy="6451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122730" tIns="61367" rIns="122730" bIns="61367" rtlCol="0" anchor="ctr">
            <a:normAutofit fontScale="92500" lnSpcReduction="20000"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300">
                <a:solidFill>
                  <a:srgbClr val="FF0000"/>
                </a:solidFill>
                <a:latin typeface="Arial "/>
              </a:rPr>
              <a:t>		3. Mái trường mến yêu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05624" y="3038140"/>
            <a:ext cx="9950595" cy="645193"/>
          </a:xfrm>
          <a:prstGeom prst="rect">
            <a:avLst/>
          </a:prstGeom>
          <a:solidFill>
            <a:srgbClr val="F9F9F9"/>
          </a:solidFill>
          <a:ln>
            <a:solidFill>
              <a:srgbClr val="F9F9F9"/>
            </a:solidFill>
          </a:ln>
        </p:spPr>
        <p:txBody>
          <a:bodyPr vert="horz" lIns="122730" tIns="61367" rIns="122730" bIns="61367" rtlCol="0" anchor="ctr">
            <a:normAutofit fontScale="92500" lnSpcReduction="20000"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300">
                <a:solidFill>
                  <a:srgbClr val="FF0000"/>
                </a:solidFill>
                <a:latin typeface="Arial "/>
              </a:rPr>
              <a:t>		4. Điều em cần biết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05624" y="3793563"/>
            <a:ext cx="9950595" cy="645193"/>
          </a:xfrm>
          <a:prstGeom prst="rect">
            <a:avLst/>
          </a:prstGeom>
          <a:solidFill>
            <a:schemeClr val="bg2"/>
          </a:solidFill>
        </p:spPr>
        <p:txBody>
          <a:bodyPr vert="horz" lIns="122730" tIns="61367" rIns="122730" bIns="61367" rtlCol="0" anchor="ctr">
            <a:normAutofit fontScale="92500" lnSpcReduction="20000"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300">
                <a:solidFill>
                  <a:srgbClr val="FF0000"/>
                </a:solidFill>
                <a:latin typeface="Arial "/>
              </a:rPr>
              <a:t>		5. Bài học từ cuộc sống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05624" y="4534644"/>
            <a:ext cx="9950595" cy="645193"/>
          </a:xfrm>
          <a:prstGeom prst="rect">
            <a:avLst/>
          </a:prstGeom>
          <a:solidFill>
            <a:srgbClr val="F6D8F8"/>
          </a:solidFill>
        </p:spPr>
        <p:txBody>
          <a:bodyPr vert="horz" lIns="122730" tIns="61367" rIns="122730" bIns="61367" rtlCol="0" anchor="ctr">
            <a:normAutofit fontScale="92500" lnSpcReduction="20000"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300">
                <a:solidFill>
                  <a:srgbClr val="FF0000"/>
                </a:solidFill>
                <a:latin typeface="Arial "/>
              </a:rPr>
              <a:t>		6. Thiên nhiên kì thú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05624" y="5291556"/>
            <a:ext cx="9950595" cy="645193"/>
          </a:xfrm>
          <a:prstGeom prst="rect">
            <a:avLst/>
          </a:prstGeom>
          <a:solidFill>
            <a:srgbClr val="F7FCBC"/>
          </a:solidFill>
        </p:spPr>
        <p:txBody>
          <a:bodyPr vert="horz" lIns="122730" tIns="61367" rIns="122730" bIns="61367" rtlCol="0" anchor="ctr">
            <a:normAutofit fontScale="92500" lnSpcReduction="20000"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300">
                <a:solidFill>
                  <a:srgbClr val="FF0000"/>
                </a:solidFill>
                <a:latin typeface="Arial "/>
              </a:rPr>
              <a:t>		7. Thế giới trong mắt em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05624" y="6035011"/>
            <a:ext cx="9950595" cy="645193"/>
          </a:xfrm>
          <a:prstGeom prst="rect">
            <a:avLst/>
          </a:prstGeom>
          <a:solidFill>
            <a:srgbClr val="F2EAED"/>
          </a:solidFill>
        </p:spPr>
        <p:txBody>
          <a:bodyPr vert="horz" lIns="122730" tIns="61367" rIns="122730" bIns="61367" rtlCol="0" anchor="ctr">
            <a:normAutofit fontScale="92500" lnSpcReduction="20000"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300">
                <a:solidFill>
                  <a:srgbClr val="FF0000"/>
                </a:solidFill>
                <a:latin typeface="Arial "/>
              </a:rPr>
              <a:t>		8. Đất nước và con người</a:t>
            </a:r>
          </a:p>
        </p:txBody>
      </p:sp>
    </p:spTree>
    <p:extLst>
      <p:ext uri="{BB962C8B-B14F-4D97-AF65-F5344CB8AC3E}">
        <p14:creationId xmlns:p14="http://schemas.microsoft.com/office/powerpoint/2010/main" val="186416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0" t="22917" r="54466" b="51302"/>
          <a:stretch/>
        </p:blipFill>
        <p:spPr bwMode="auto">
          <a:xfrm>
            <a:off x="1317534" y="569557"/>
            <a:ext cx="9863582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19920" y="4851400"/>
            <a:ext cx="4560689" cy="1143000"/>
          </a:xfrm>
        </p:spPr>
        <p:txBody>
          <a:bodyPr>
            <a:noAutofit/>
          </a:bodyPr>
          <a:lstStyle/>
          <a:p>
            <a:r>
              <a:rPr lang="en-US" sz="4800">
                <a:latin typeface="Arial "/>
              </a:rPr>
              <a:t>Tôi và các bạn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283618" y="4851400"/>
            <a:ext cx="4763387" cy="1143000"/>
          </a:xfrm>
          <a:prstGeom prst="rect">
            <a:avLst/>
          </a:prstGeom>
        </p:spPr>
        <p:txBody>
          <a:bodyPr vert="horz" lIns="122730" tIns="61367" rIns="122730" bIns="61367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latin typeface="Arial "/>
              </a:rPr>
              <a:t>Mái ấm gia đình</a:t>
            </a:r>
          </a:p>
        </p:txBody>
      </p:sp>
    </p:spTree>
    <p:extLst>
      <p:ext uri="{BB962C8B-B14F-4D97-AF65-F5344CB8AC3E}">
        <p14:creationId xmlns:p14="http://schemas.microsoft.com/office/powerpoint/2010/main" val="325082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9" t="48691" r="54867" b="25528"/>
          <a:stretch/>
        </p:blipFill>
        <p:spPr bwMode="auto">
          <a:xfrm>
            <a:off x="1317534" y="569557"/>
            <a:ext cx="9863582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19920" y="5130800"/>
            <a:ext cx="4560689" cy="1143000"/>
          </a:xfrm>
        </p:spPr>
        <p:txBody>
          <a:bodyPr>
            <a:noAutofit/>
          </a:bodyPr>
          <a:lstStyle/>
          <a:p>
            <a:r>
              <a:rPr lang="en-US" sz="4800">
                <a:latin typeface="Arial "/>
              </a:rPr>
              <a:t>Mái trường mến yêu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283618" y="5145144"/>
            <a:ext cx="4763387" cy="1143000"/>
          </a:xfrm>
          <a:prstGeom prst="rect">
            <a:avLst/>
          </a:prstGeom>
        </p:spPr>
        <p:txBody>
          <a:bodyPr vert="horz" lIns="122730" tIns="61367" rIns="122730" bIns="61367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latin typeface="Arial "/>
              </a:rPr>
              <a:t>Điều em </a:t>
            </a:r>
          </a:p>
          <a:p>
            <a:r>
              <a:rPr lang="en-US" sz="4800">
                <a:latin typeface="Arial "/>
              </a:rPr>
              <a:t>cần biết</a:t>
            </a:r>
          </a:p>
        </p:txBody>
      </p:sp>
    </p:spTree>
    <p:extLst>
      <p:ext uri="{BB962C8B-B14F-4D97-AF65-F5344CB8AC3E}">
        <p14:creationId xmlns:p14="http://schemas.microsoft.com/office/powerpoint/2010/main" val="312362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19920" y="5118101"/>
            <a:ext cx="4560689" cy="1257300"/>
          </a:xfrm>
        </p:spPr>
        <p:txBody>
          <a:bodyPr>
            <a:noAutofit/>
          </a:bodyPr>
          <a:lstStyle/>
          <a:p>
            <a:r>
              <a:rPr lang="en-US" sz="4800">
                <a:latin typeface="Arial "/>
              </a:rPr>
              <a:t>Bài học </a:t>
            </a:r>
            <a:br>
              <a:rPr lang="en-US" sz="4800">
                <a:latin typeface="Arial "/>
              </a:rPr>
            </a:br>
            <a:r>
              <a:rPr lang="en-US" sz="4800">
                <a:latin typeface="Arial "/>
              </a:rPr>
              <a:t>từ cuộc sống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283618" y="5232400"/>
            <a:ext cx="4763387" cy="1143000"/>
          </a:xfrm>
          <a:prstGeom prst="rect">
            <a:avLst/>
          </a:prstGeom>
        </p:spPr>
        <p:txBody>
          <a:bodyPr vert="horz" lIns="122730" tIns="61367" rIns="122730" bIns="61367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latin typeface="Arial "/>
              </a:rPr>
              <a:t>Thiên nhiên </a:t>
            </a:r>
          </a:p>
          <a:p>
            <a:r>
              <a:rPr lang="en-US" sz="4800">
                <a:latin typeface="Arial "/>
              </a:rPr>
              <a:t>kì thú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9" t="27697" r="32357" b="46354"/>
          <a:stretch/>
        </p:blipFill>
        <p:spPr bwMode="auto">
          <a:xfrm>
            <a:off x="1317265" y="737618"/>
            <a:ext cx="4465300" cy="430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3" t="27697" r="17203" b="46354"/>
          <a:stretch/>
        </p:blipFill>
        <p:spPr bwMode="auto">
          <a:xfrm>
            <a:off x="6362424" y="602038"/>
            <a:ext cx="4605779" cy="444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3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49726" y="5118101"/>
            <a:ext cx="4560689" cy="1257300"/>
          </a:xfrm>
        </p:spPr>
        <p:txBody>
          <a:bodyPr>
            <a:noAutofit/>
          </a:bodyPr>
          <a:lstStyle/>
          <a:p>
            <a:r>
              <a:rPr lang="en-US" sz="4800">
                <a:latin typeface="Arial "/>
              </a:rPr>
              <a:t>Thế giới </a:t>
            </a:r>
            <a:br>
              <a:rPr lang="en-US" sz="4800">
                <a:latin typeface="Arial "/>
              </a:rPr>
            </a:br>
            <a:r>
              <a:rPr lang="en-US" sz="4800">
                <a:latin typeface="Arial "/>
              </a:rPr>
              <a:t>trong mắt em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283618" y="5232400"/>
            <a:ext cx="4763387" cy="1143000"/>
          </a:xfrm>
          <a:prstGeom prst="rect">
            <a:avLst/>
          </a:prstGeom>
        </p:spPr>
        <p:txBody>
          <a:bodyPr vert="horz" lIns="122730" tIns="61367" rIns="122730" bIns="61367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latin typeface="Arial "/>
              </a:rPr>
              <a:t>Đất nước </a:t>
            </a:r>
          </a:p>
          <a:p>
            <a:r>
              <a:rPr lang="en-US" sz="4800">
                <a:latin typeface="Arial "/>
              </a:rPr>
              <a:t>và con người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0" t="22575" r="16764" b="52731"/>
          <a:stretch/>
        </p:blipFill>
        <p:spPr bwMode="auto">
          <a:xfrm>
            <a:off x="1317532" y="381004"/>
            <a:ext cx="9560792" cy="426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1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49726" y="5118101"/>
            <a:ext cx="4560689" cy="1257300"/>
          </a:xfrm>
        </p:spPr>
        <p:txBody>
          <a:bodyPr>
            <a:noAutofit/>
          </a:bodyPr>
          <a:lstStyle/>
          <a:p>
            <a:r>
              <a:rPr lang="en-US" sz="4800">
                <a:latin typeface="Arial "/>
              </a:rPr>
              <a:t>Thiên nhiên </a:t>
            </a:r>
            <a:br>
              <a:rPr lang="en-US" sz="4800">
                <a:latin typeface="Arial "/>
              </a:rPr>
            </a:br>
            <a:r>
              <a:rPr lang="en-US" sz="4800">
                <a:latin typeface="Arial "/>
              </a:rPr>
              <a:t>kì thú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283618" y="5232400"/>
            <a:ext cx="4763387" cy="1143000"/>
          </a:xfrm>
          <a:prstGeom prst="rect">
            <a:avLst/>
          </a:prstGeom>
        </p:spPr>
        <p:txBody>
          <a:bodyPr vert="horz" lIns="122730" tIns="61367" rIns="122730" bIns="61367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latin typeface="Arial "/>
              </a:rPr>
              <a:t>Đất nước </a:t>
            </a:r>
          </a:p>
          <a:p>
            <a:r>
              <a:rPr lang="en-US" sz="4800">
                <a:latin typeface="Arial "/>
              </a:rPr>
              <a:t>và con người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6" t="49085" r="16618" b="26221"/>
          <a:stretch/>
        </p:blipFill>
        <p:spPr bwMode="auto">
          <a:xfrm>
            <a:off x="1317532" y="381004"/>
            <a:ext cx="9560792" cy="426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87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6020" y="114361"/>
            <a:ext cx="11629864" cy="677930"/>
          </a:xfrm>
          <a:prstGeom prst="rect">
            <a:avLst/>
          </a:prstGeom>
          <a:noFill/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3600" b="1">
                <a:latin typeface="Arial" pitchFamily="34" charset="0"/>
                <a:ea typeface="Arial-Rounded" pitchFamily="34" charset="0"/>
                <a:cs typeface="Arial" pitchFamily="34" charset="0"/>
              </a:rPr>
              <a:t>Giải ô </a:t>
            </a:r>
            <a:r>
              <a:rPr lang="en-US" sz="36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chữ</a:t>
            </a:r>
            <a:endParaRPr lang="en-US" sz="36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4" y="40488"/>
            <a:ext cx="710209" cy="8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70719" y="823912"/>
            <a:ext cx="11049000" cy="1416594"/>
          </a:xfrm>
          <a:prstGeom prst="rect">
            <a:avLst/>
          </a:prstGeom>
          <a:noFill/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Dựa vào các bài đã học (</a:t>
            </a:r>
            <a:r>
              <a:rPr lang="en-US" sz="28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Bác trống trường, Cuộc thi tài năng rừng xanh, Du lịch biển Việt Nam, Bữa cơm gia đình, Tia nắng đi đâu?, Lời chào, Đi học, Nhớ ơn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) và gợi ý dưới đây, tìm ô chữ hàng ngang.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0719" y="2164806"/>
            <a:ext cx="11629864" cy="554820"/>
          </a:xfrm>
          <a:prstGeom prst="rect">
            <a:avLst/>
          </a:prstGeom>
          <a:noFill/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Đọc câu xuất hiện ở hàng dọc màu vàng.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414692"/>
              </p:ext>
            </p:extLst>
          </p:nvPr>
        </p:nvGraphicFramePr>
        <p:xfrm>
          <a:off x="1813719" y="2819400"/>
          <a:ext cx="810789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526"/>
                <a:gridCol w="540526"/>
                <a:gridCol w="540526"/>
                <a:gridCol w="540526"/>
                <a:gridCol w="540526"/>
                <a:gridCol w="540526"/>
                <a:gridCol w="540526"/>
                <a:gridCol w="540526"/>
                <a:gridCol w="540526"/>
                <a:gridCol w="540526"/>
                <a:gridCol w="540526"/>
                <a:gridCol w="540526"/>
                <a:gridCol w="540526"/>
                <a:gridCol w="540526"/>
                <a:gridCol w="540526"/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39897" y="2819400"/>
            <a:ext cx="659822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2475" y="3281053"/>
            <a:ext cx="659822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6497" y="3711698"/>
            <a:ext cx="659822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9919" y="4173351"/>
            <a:ext cx="659822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6765" y="4596408"/>
            <a:ext cx="659822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(5)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0097" y="5065151"/>
            <a:ext cx="659822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(6)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6765" y="5526804"/>
            <a:ext cx="659822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(7)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897" y="5988457"/>
            <a:ext cx="659822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(8)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576</Words>
  <Application>Microsoft Office PowerPoint</Application>
  <PresentationFormat>Custom</PresentationFormat>
  <Paragraphs>158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8 chủ điểm đã học</vt:lpstr>
      <vt:lpstr>Tôi và các bạn</vt:lpstr>
      <vt:lpstr>Mái trường mến yêu</vt:lpstr>
      <vt:lpstr>Bài học  từ cuộc sống</vt:lpstr>
      <vt:lpstr>Thế giới  trong mắt em</vt:lpstr>
      <vt:lpstr>Thiên nhiên  kì thú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314</cp:revision>
  <dcterms:created xsi:type="dcterms:W3CDTF">2020-12-08T15:48:47Z</dcterms:created>
  <dcterms:modified xsi:type="dcterms:W3CDTF">2021-05-03T03:03:09Z</dcterms:modified>
</cp:coreProperties>
</file>