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3" r:id="rId3"/>
    <p:sldId id="257" r:id="rId4"/>
    <p:sldId id="258" r:id="rId5"/>
    <p:sldId id="259" r:id="rId6"/>
    <p:sldId id="264" r:id="rId7"/>
    <p:sldId id="266" r:id="rId8"/>
    <p:sldId id="268" r:id="rId9"/>
    <p:sldId id="271" r:id="rId10"/>
    <p:sldId id="272" r:id="rId11"/>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395"/>
    <a:srgbClr val="EBF6F9"/>
    <a:srgbClr val="FBD6B7"/>
    <a:srgbClr val="E824B5"/>
    <a:srgbClr val="00DA63"/>
    <a:srgbClr val="0DFF7A"/>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0"/>
      </p:cViewPr>
      <p:guideLst>
        <p:guide orient="horz" pos="162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126722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‘dỏng tai”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Từ khó mỗi vùng miền sẽ khác nhau nên GV cần linh động so với bài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Chỗ</a:t>
            </a:r>
            <a:r>
              <a:rPr lang="en-US" baseline="0" smtClean="0"/>
              <a:t> này GV linh động tổ chức HĐ dạy học phù hợp với ĐK lớp học. Nhưng GV cũng cần nhìn lại bản thân xem đã làm được gì cho các con sau một học kì, liệu có quá thô lỗ hay chưa xây dựng được các phương pháp học tập tích cực, thú vị hay chưa. Hãy biến lớp học thành một sân chơi nhé các thầy cô.</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1/11/2021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ĐÔI TAI XẤU XÍ</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2</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133350"/>
            <a:ext cx="71628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Xem lại bài trang 8      trang 11</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Bạn của gió </a:t>
            </a:r>
            <a:r>
              <a:rPr lang="en-US" sz="2800" b="1" smtClean="0">
                <a:latin typeface="Arial-Rounded" pitchFamily="34" charset="0"/>
                <a:ea typeface="Arial-Rounded" pitchFamily="34" charset="0"/>
                <a:cs typeface="Arial-Rounded" pitchFamily="34" charset="0"/>
              </a:rPr>
              <a:t>(trang 12 </a:t>
            </a:r>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13)</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80363"/>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37536"/>
          <a:stretch/>
        </p:blipFill>
        <p:spPr>
          <a:xfrm>
            <a:off x="7038109" y="2458831"/>
            <a:ext cx="2459182" cy="1658987"/>
          </a:xfrm>
          <a:prstGeom prst="rect">
            <a:avLst/>
          </a:prstGeom>
        </p:spPr>
      </p:pic>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5905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67530"/>
            <a:ext cx="6781800" cy="584763"/>
          </a:xfrm>
          <a:prstGeom prst="rect">
            <a:avLst/>
          </a:prstGeom>
          <a:solidFill>
            <a:srgbClr val="BEE395"/>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		mới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152400" y="2458831"/>
            <a:ext cx="88392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Chú mèo  (……….)  nghe tiếng chi chít của lũ chuột.</a:t>
            </a:r>
            <a:endParaRPr lang="en-US" sz="2800" b="1">
              <a:latin typeface="Arial-Rounded" pitchFamily="34" charset="0"/>
              <a:ea typeface="Arial-Rounded" pitchFamily="34" charset="0"/>
              <a:cs typeface="Arial-Rounded" pitchFamily="34" charset="0"/>
            </a:endParaRPr>
          </a:p>
        </p:txBody>
      </p:sp>
      <p:sp>
        <p:nvSpPr>
          <p:cNvPr id="12" name="TextBox 11"/>
          <p:cNvSpPr txBox="1"/>
          <p:nvPr/>
        </p:nvSpPr>
        <p:spPr>
          <a:xfrm>
            <a:off x="3581399" y="1489048"/>
            <a:ext cx="1548245" cy="523208"/>
          </a:xfrm>
          <a:prstGeom prst="rect">
            <a:avLst/>
          </a:prstGeom>
          <a:solidFill>
            <a:srgbClr val="BEE395"/>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dỏng tai</a:t>
            </a:r>
            <a:endParaRPr lang="en-US" sz="2800" b="1">
              <a:latin typeface="Arial-Rounded" pitchFamily="34" charset="0"/>
              <a:ea typeface="Arial-Rounded" pitchFamily="34" charset="0"/>
              <a:cs typeface="Arial-Rounded" pitchFamily="34" charset="0"/>
            </a:endParaRPr>
          </a:p>
        </p:txBody>
      </p:sp>
      <p:sp>
        <p:nvSpPr>
          <p:cNvPr id="13" name="TextBox 12"/>
          <p:cNvSpPr txBox="1"/>
          <p:nvPr/>
        </p:nvSpPr>
        <p:spPr>
          <a:xfrm>
            <a:off x="904009" y="1513696"/>
            <a:ext cx="2459182" cy="523208"/>
          </a:xfrm>
          <a:prstGeom prst="rect">
            <a:avLst/>
          </a:prstGeom>
          <a:solidFill>
            <a:srgbClr val="BEE395"/>
          </a:solid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chạy nhanh</a:t>
            </a:r>
            <a:endParaRPr lang="en-US" sz="2800" b="1">
              <a:latin typeface="Arial-Rounded" pitchFamily="34" charset="0"/>
              <a:ea typeface="Arial-Rounded" pitchFamily="34" charset="0"/>
              <a:cs typeface="Arial-Rounded" pitchFamily="34" charset="0"/>
            </a:endParaRPr>
          </a:p>
        </p:txBody>
      </p:sp>
      <p:sp>
        <p:nvSpPr>
          <p:cNvPr id="10" name="TextBox 9"/>
          <p:cNvSpPr txBox="1"/>
          <p:nvPr/>
        </p:nvSpPr>
        <p:spPr>
          <a:xfrm>
            <a:off x="5715000" y="1513696"/>
            <a:ext cx="1905000" cy="523208"/>
          </a:xfrm>
          <a:prstGeom prst="rect">
            <a:avLst/>
          </a:prstGeom>
          <a:solidFill>
            <a:srgbClr val="BEE395"/>
          </a:solidFill>
          <a:ln>
            <a:noFill/>
          </a:ln>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thính tai</a:t>
            </a:r>
            <a:endParaRPr lang="en-US" sz="2800" b="1">
              <a:latin typeface="Arial-Rounded" pitchFamily="34" charset="0"/>
              <a:ea typeface="Arial-Rounded" pitchFamily="34" charset="0"/>
              <a:cs typeface="Arial-Rounded" pitchFamily="34" charset="0"/>
            </a:endParaRPr>
          </a:p>
        </p:txBody>
      </p:sp>
      <p:grpSp>
        <p:nvGrpSpPr>
          <p:cNvPr id="6" name="Group 5"/>
          <p:cNvGrpSpPr/>
          <p:nvPr/>
        </p:nvGrpSpPr>
        <p:grpSpPr>
          <a:xfrm>
            <a:off x="-84741" y="3503807"/>
            <a:ext cx="9087099" cy="2147323"/>
            <a:chOff x="-84741" y="3503807"/>
            <a:chExt cx="9087099" cy="2147323"/>
          </a:xfrm>
        </p:grpSpPr>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84741" y="3971178"/>
              <a:ext cx="9087099" cy="584775"/>
            </a:xfrm>
            <a:prstGeom prst="rect">
              <a:avLst/>
            </a:prstGeom>
          </p:spPr>
          <p:txBody>
            <a:bodyPr wrap="square">
              <a:spAutoFit/>
            </a:bodyPr>
            <a:lstStyle/>
            <a:p>
              <a:pPr algn="ctr"/>
              <a:r>
                <a:rPr lang="en-US" sz="3200" b="1">
                  <a:solidFill>
                    <a:srgbClr val="7030A0"/>
                  </a:solidFill>
                  <a:latin typeface="HP001 4 hàng" pitchFamily="34" charset="0"/>
                  <a:ea typeface="Arial-Rounded" pitchFamily="34" charset="0"/>
                  <a:cs typeface="Arial-Rounded" pitchFamily="34" charset="0"/>
                </a:rPr>
                <a:t> Chú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o dŝg Ǉai w</a:t>
              </a:r>
              <a:r>
                <a:rPr lang="el-GR" sz="3200" b="1">
                  <a:solidFill>
                    <a:srgbClr val="7030A0"/>
                  </a:solidFill>
                  <a:latin typeface="HP001 4 hàng" pitchFamily="34" charset="0"/>
                  <a:ea typeface="Arial-Rounded" pitchFamily="34" charset="0"/>
                  <a:cs typeface="Arial-Rounded" pitchFamily="34" charset="0"/>
                </a:rPr>
                <a:t>Ή; </a:t>
              </a:r>
              <a:r>
                <a:rPr lang="en-US" sz="3200" b="1">
                  <a:solidFill>
                    <a:srgbClr val="7030A0"/>
                  </a:solidFill>
                  <a:latin typeface="HP001 4 hàng" pitchFamily="34" charset="0"/>
                  <a:ea typeface="Arial-Rounded" pitchFamily="34" charset="0"/>
                  <a:cs typeface="Arial-Rounded" pitchFamily="34" charset="0"/>
                </a:rPr>
                <a:t>Ǉ</a:t>
              </a:r>
              <a:r>
                <a:rPr lang="el-GR" sz="3200" b="1">
                  <a:solidFill>
                    <a:srgbClr val="7030A0"/>
                  </a:solidFill>
                  <a:latin typeface="HP001 4 hàng" pitchFamily="34" charset="0"/>
                  <a:ea typeface="Arial-Rounded" pitchFamily="34" charset="0"/>
                  <a:cs typeface="Arial-Rounded" pitchFamily="34" charset="0"/>
                </a:rPr>
                <a:t>Η</a:t>
              </a:r>
              <a:r>
                <a:rPr lang="en-US" sz="3200" b="1">
                  <a:solidFill>
                    <a:srgbClr val="7030A0"/>
                  </a:solidFill>
                  <a:latin typeface="HP001 4 hàng" pitchFamily="34" charset="0"/>
                  <a:ea typeface="Arial-Rounded" pitchFamily="34" charset="0"/>
                  <a:cs typeface="Arial-Rounded" pitchFamily="34" charset="0"/>
                </a:rPr>
                <a:t>Ğng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i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ít của lũ </a:t>
              </a:r>
              <a:r>
                <a:rPr lang="el-GR" sz="3200" b="1">
                  <a:solidFill>
                    <a:srgbClr val="7030A0"/>
                  </a:solidFill>
                  <a:latin typeface="HP001 4 hàng" pitchFamily="34" charset="0"/>
                  <a:ea typeface="Arial-Rounded" pitchFamily="34" charset="0"/>
                  <a:cs typeface="Arial-Rounded" pitchFamily="34" charset="0"/>
                </a:rPr>
                <a:t>ε</a:t>
              </a:r>
              <a:r>
                <a:rPr lang="en-US" sz="3200" b="1" smtClean="0">
                  <a:solidFill>
                    <a:srgbClr val="7030A0"/>
                  </a:solidFill>
                  <a:latin typeface="HP001 4 hàng" pitchFamily="34" charset="0"/>
                  <a:ea typeface="Arial-Rounded" pitchFamily="34" charset="0"/>
                  <a:cs typeface="Arial-Rounded" pitchFamily="34" charset="0"/>
                </a:rPr>
                <a:t>uŎ.</a:t>
              </a:r>
              <a:endParaRPr lang="en-US" sz="3200" b="1">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0"/>
                                        </p:tgtEl>
                                        <p:attrNameLst>
                                          <p:attrName>r</p:attrName>
                                        </p:attrNameLst>
                                      </p:cBhvr>
                                    </p:animRot>
                                    <p:animRot by="-240000">
                                      <p:cBhvr>
                                        <p:cTn id="22" dur="200" fill="hold">
                                          <p:stCondLst>
                                            <p:cond delay="200"/>
                                          </p:stCondLst>
                                        </p:cTn>
                                        <p:tgtEl>
                                          <p:spTgt spid="10"/>
                                        </p:tgtEl>
                                        <p:attrNameLst>
                                          <p:attrName>r</p:attrName>
                                        </p:attrNameLst>
                                      </p:cBhvr>
                                    </p:animRot>
                                    <p:animRot by="240000">
                                      <p:cBhvr>
                                        <p:cTn id="23" dur="200" fill="hold">
                                          <p:stCondLst>
                                            <p:cond delay="400"/>
                                          </p:stCondLst>
                                        </p:cTn>
                                        <p:tgtEl>
                                          <p:spTgt spid="10"/>
                                        </p:tgtEl>
                                        <p:attrNameLst>
                                          <p:attrName>r</p:attrName>
                                        </p:attrNameLst>
                                      </p:cBhvr>
                                    </p:animRot>
                                    <p:animRot by="-240000">
                                      <p:cBhvr>
                                        <p:cTn id="24" dur="200" fill="hold">
                                          <p:stCondLst>
                                            <p:cond delay="600"/>
                                          </p:stCondLst>
                                        </p:cTn>
                                        <p:tgtEl>
                                          <p:spTgt spid="10"/>
                                        </p:tgtEl>
                                        <p:attrNameLst>
                                          <p:attrName>r</p:attrName>
                                        </p:attrNameLst>
                                      </p:cBhvr>
                                    </p:animRot>
                                    <p:animRot by="120000">
                                      <p:cBhvr>
                                        <p:cTn id="25" dur="200" fill="hold">
                                          <p:stCondLst>
                                            <p:cond delay="800"/>
                                          </p:stCondLst>
                                        </p:cTn>
                                        <p:tgtEl>
                                          <p:spTgt spid="10"/>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72222E-6 2.79716E-6 L -0.20955 0.18925 " pathEditMode="relative" rAng="0" ptsTypes="AA">
                                      <p:cBhvr>
                                        <p:cTn id="30" dur="2000" fill="hold"/>
                                        <p:tgtEl>
                                          <p:spTgt spid="12"/>
                                        </p:tgtEl>
                                        <p:attrNameLst>
                                          <p:attrName>ppt_x</p:attrName>
                                          <p:attrName>ppt_y</p:attrName>
                                        </p:attrNameLst>
                                      </p:cBhvr>
                                      <p:rCtr x="-10486" y="9447"/>
                                    </p:animMotion>
                                  </p:childTnLst>
                                </p:cTn>
                              </p:par>
                            </p:childTnLst>
                          </p:cTn>
                        </p:par>
                      </p:childTnLst>
                    </p:cTn>
                  </p:par>
                </p:childTnLst>
              </p:cTn>
              <p:nextCondLst>
                <p:cond evt="onClick" delay="0">
                  <p:tgtEl>
                    <p:spTgt spid="12"/>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8094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kể lại câu chuyện </a:t>
            </a:r>
            <a:r>
              <a:rPr lang="en-US" sz="2800" b="1" i="1" smtClean="0">
                <a:latin typeface="Arial-Rounded" pitchFamily="34" charset="0"/>
                <a:ea typeface="Arial-Rounded" pitchFamily="34" charset="0"/>
                <a:cs typeface="Arial-Rounded" pitchFamily="34" charset="0"/>
              </a:rPr>
              <a:t>Đôi tai xấu xí</a:t>
            </a:r>
            <a:endParaRPr lang="en-US" sz="2800" b="1">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846" t="19531" r="34261" b="21875"/>
          <a:stretch/>
        </p:blipFill>
        <p:spPr bwMode="auto">
          <a:xfrm>
            <a:off x="2534516" y="919884"/>
            <a:ext cx="3648075" cy="3890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22564" y="1352549"/>
            <a:ext cx="8131461" cy="2963141"/>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37406" y="1741143"/>
              <a:ext cx="7421671" cy="2531189"/>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2170980 w 7920841"/>
                <a:gd name="connsiteY7" fmla="*/ 2825518 h 2895600"/>
                <a:gd name="connsiteX8" fmla="*/ 64538 w 7920841"/>
                <a:gd name="connsiteY8" fmla="*/ 2895600 h 2895600"/>
                <a:gd name="connsiteX9" fmla="*/ 55156 w 7920841"/>
                <a:gd name="connsiteY9" fmla="*/ 1625991 h 2895600"/>
                <a:gd name="connsiteX10" fmla="*/ 223527 w 7920841"/>
                <a:gd name="connsiteY10" fmla="*/ 1016020 h 2895600"/>
                <a:gd name="connsiteX11" fmla="*/ 55155 w 7920841"/>
                <a:gd name="connsiteY11" fmla="*/ 448384 h 2895600"/>
                <a:gd name="connsiteX12" fmla="*/ 64538 w 7920841"/>
                <a:gd name="connsiteY12" fmla="*/ 0 h 2895600"/>
                <a:gd name="connsiteX0" fmla="*/ 64538 w 7920841"/>
                <a:gd name="connsiteY0" fmla="*/ 0 h 2935998"/>
                <a:gd name="connsiteX1" fmla="*/ 7873883 w 7920841"/>
                <a:gd name="connsiteY1" fmla="*/ 0 h 2935998"/>
                <a:gd name="connsiteX2" fmla="*/ 7741859 w 7920841"/>
                <a:gd name="connsiteY2" fmla="*/ 510363 h 2935998"/>
                <a:gd name="connsiteX3" fmla="*/ 7888552 w 7920841"/>
                <a:gd name="connsiteY3" fmla="*/ 928723 h 2935998"/>
                <a:gd name="connsiteX4" fmla="*/ 7628503 w 7920841"/>
                <a:gd name="connsiteY4" fmla="*/ 1908771 h 2935998"/>
                <a:gd name="connsiteX5" fmla="*/ 7917889 w 7920841"/>
                <a:gd name="connsiteY5" fmla="*/ 2462711 h 2935998"/>
                <a:gd name="connsiteX6" fmla="*/ 7873883 w 7920841"/>
                <a:gd name="connsiteY6" fmla="*/ 2895600 h 2935998"/>
                <a:gd name="connsiteX7" fmla="*/ 5482815 w 7920841"/>
                <a:gd name="connsiteY7" fmla="*/ 2917717 h 2935998"/>
                <a:gd name="connsiteX8" fmla="*/ 2170980 w 7920841"/>
                <a:gd name="connsiteY8" fmla="*/ 2825518 h 2935998"/>
                <a:gd name="connsiteX9" fmla="*/ 64538 w 7920841"/>
                <a:gd name="connsiteY9" fmla="*/ 2895600 h 2935998"/>
                <a:gd name="connsiteX10" fmla="*/ 55156 w 7920841"/>
                <a:gd name="connsiteY10" fmla="*/ 1625991 h 2935998"/>
                <a:gd name="connsiteX11" fmla="*/ 223527 w 7920841"/>
                <a:gd name="connsiteY11" fmla="*/ 1016020 h 2935998"/>
                <a:gd name="connsiteX12" fmla="*/ 55155 w 7920841"/>
                <a:gd name="connsiteY12" fmla="*/ 448384 h 2935998"/>
                <a:gd name="connsiteX13" fmla="*/ 64538 w 7920841"/>
                <a:gd name="connsiteY13" fmla="*/ 0 h 2935998"/>
                <a:gd name="connsiteX0" fmla="*/ 64538 w 7920841"/>
                <a:gd name="connsiteY0" fmla="*/ 0 h 2935998"/>
                <a:gd name="connsiteX1" fmla="*/ 3195815 w 7920841"/>
                <a:gd name="connsiteY1" fmla="*/ 59544 h 2935998"/>
                <a:gd name="connsiteX2" fmla="*/ 7873883 w 7920841"/>
                <a:gd name="connsiteY2" fmla="*/ 0 h 2935998"/>
                <a:gd name="connsiteX3" fmla="*/ 7741859 w 7920841"/>
                <a:gd name="connsiteY3" fmla="*/ 510363 h 2935998"/>
                <a:gd name="connsiteX4" fmla="*/ 7888552 w 7920841"/>
                <a:gd name="connsiteY4" fmla="*/ 928723 h 2935998"/>
                <a:gd name="connsiteX5" fmla="*/ 7628503 w 7920841"/>
                <a:gd name="connsiteY5" fmla="*/ 1908771 h 2935998"/>
                <a:gd name="connsiteX6" fmla="*/ 7917889 w 7920841"/>
                <a:gd name="connsiteY6" fmla="*/ 2462711 h 2935998"/>
                <a:gd name="connsiteX7" fmla="*/ 7873883 w 7920841"/>
                <a:gd name="connsiteY7" fmla="*/ 2895600 h 2935998"/>
                <a:gd name="connsiteX8" fmla="*/ 5482815 w 7920841"/>
                <a:gd name="connsiteY8" fmla="*/ 2917717 h 2935998"/>
                <a:gd name="connsiteX9" fmla="*/ 2170980 w 7920841"/>
                <a:gd name="connsiteY9" fmla="*/ 2825518 h 2935998"/>
                <a:gd name="connsiteX10" fmla="*/ 64538 w 7920841"/>
                <a:gd name="connsiteY10" fmla="*/ 2895600 h 2935998"/>
                <a:gd name="connsiteX11" fmla="*/ 55156 w 7920841"/>
                <a:gd name="connsiteY11" fmla="*/ 1625991 h 2935998"/>
                <a:gd name="connsiteX12" fmla="*/ 223527 w 7920841"/>
                <a:gd name="connsiteY12" fmla="*/ 1016020 h 2935998"/>
                <a:gd name="connsiteX13" fmla="*/ 55155 w 7920841"/>
                <a:gd name="connsiteY13" fmla="*/ 448384 h 2935998"/>
                <a:gd name="connsiteX14" fmla="*/ 64538 w 7920841"/>
                <a:gd name="connsiteY14" fmla="*/ 0 h 2935998"/>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628503 w 7920841"/>
                <a:gd name="connsiteY6" fmla="*/ 1941426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806586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69913 h 2968653"/>
                <a:gd name="connsiteX15" fmla="*/ 64538 w 7928667"/>
                <a:gd name="connsiteY15" fmla="*/ 32655 h 2968653"/>
                <a:gd name="connsiteX0" fmla="*/ 196241 w 8060370"/>
                <a:gd name="connsiteY0" fmla="*/ 32655 h 2968653"/>
                <a:gd name="connsiteX1" fmla="*/ 3327518 w 8060370"/>
                <a:gd name="connsiteY1" fmla="*/ 92199 h 2968653"/>
                <a:gd name="connsiteX2" fmla="*/ 5582154 w 8060370"/>
                <a:gd name="connsiteY2" fmla="*/ 0 h 2968653"/>
                <a:gd name="connsiteX3" fmla="*/ 8005586 w 8060370"/>
                <a:gd name="connsiteY3" fmla="*/ 32655 h 2968653"/>
                <a:gd name="connsiteX4" fmla="*/ 7938289 w 8060370"/>
                <a:gd name="connsiteY4" fmla="*/ 543018 h 2968653"/>
                <a:gd name="connsiteX5" fmla="*/ 8020255 w 8060370"/>
                <a:gd name="connsiteY5" fmla="*/ 961378 h 2968653"/>
                <a:gd name="connsiteX6" fmla="*/ 7900446 w 8060370"/>
                <a:gd name="connsiteY6" fmla="*/ 1908049 h 2968653"/>
                <a:gd name="connsiteX7" fmla="*/ 8049592 w 8060370"/>
                <a:gd name="connsiteY7" fmla="*/ 2495366 h 2968653"/>
                <a:gd name="connsiteX8" fmla="*/ 8005586 w 8060370"/>
                <a:gd name="connsiteY8" fmla="*/ 2928255 h 2968653"/>
                <a:gd name="connsiteX9" fmla="*/ 5614518 w 8060370"/>
                <a:gd name="connsiteY9" fmla="*/ 2950372 h 2968653"/>
                <a:gd name="connsiteX10" fmla="*/ 2302683 w 8060370"/>
                <a:gd name="connsiteY10" fmla="*/ 2858173 h 2968653"/>
                <a:gd name="connsiteX11" fmla="*/ 196241 w 8060370"/>
                <a:gd name="connsiteY11" fmla="*/ 2928255 h 2968653"/>
                <a:gd name="connsiteX12" fmla="*/ 176071 w 8060370"/>
                <a:gd name="connsiteY12" fmla="*/ 1814402 h 2968653"/>
                <a:gd name="connsiteX13" fmla="*/ 312079 w 8060370"/>
                <a:gd name="connsiteY13" fmla="*/ 1048675 h 2968653"/>
                <a:gd name="connsiteX14" fmla="*/ 196241 w 8060370"/>
                <a:gd name="connsiteY14" fmla="*/ 32655 h 2968653"/>
                <a:gd name="connsiteX0" fmla="*/ 20335 w 7884464"/>
                <a:gd name="connsiteY0" fmla="*/ 32655 h 2968653"/>
                <a:gd name="connsiteX1" fmla="*/ 3151612 w 7884464"/>
                <a:gd name="connsiteY1" fmla="*/ 92199 h 2968653"/>
                <a:gd name="connsiteX2" fmla="*/ 5406248 w 7884464"/>
                <a:gd name="connsiteY2" fmla="*/ 0 h 2968653"/>
                <a:gd name="connsiteX3" fmla="*/ 7829680 w 7884464"/>
                <a:gd name="connsiteY3" fmla="*/ 32655 h 2968653"/>
                <a:gd name="connsiteX4" fmla="*/ 7762383 w 7884464"/>
                <a:gd name="connsiteY4" fmla="*/ 543018 h 2968653"/>
                <a:gd name="connsiteX5" fmla="*/ 7844349 w 7884464"/>
                <a:gd name="connsiteY5" fmla="*/ 961378 h 2968653"/>
                <a:gd name="connsiteX6" fmla="*/ 7724540 w 7884464"/>
                <a:gd name="connsiteY6" fmla="*/ 1908049 h 2968653"/>
                <a:gd name="connsiteX7" fmla="*/ 7873686 w 7884464"/>
                <a:gd name="connsiteY7" fmla="*/ 2495366 h 2968653"/>
                <a:gd name="connsiteX8" fmla="*/ 7829680 w 7884464"/>
                <a:gd name="connsiteY8" fmla="*/ 2928255 h 2968653"/>
                <a:gd name="connsiteX9" fmla="*/ 5438612 w 7884464"/>
                <a:gd name="connsiteY9" fmla="*/ 2950372 h 2968653"/>
                <a:gd name="connsiteX10" fmla="*/ 2126777 w 7884464"/>
                <a:gd name="connsiteY10" fmla="*/ 2858173 h 2968653"/>
                <a:gd name="connsiteX11" fmla="*/ 20335 w 7884464"/>
                <a:gd name="connsiteY11" fmla="*/ 2928255 h 2968653"/>
                <a:gd name="connsiteX12" fmla="*/ 165 w 7884464"/>
                <a:gd name="connsiteY12" fmla="*/ 1814402 h 2968653"/>
                <a:gd name="connsiteX13" fmla="*/ 136173 w 7884464"/>
                <a:gd name="connsiteY13" fmla="*/ 1048675 h 2968653"/>
                <a:gd name="connsiteX14" fmla="*/ 20335 w 7884464"/>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3686" h="2968653">
                  <a:moveTo>
                    <a:pt x="20335" y="32655"/>
                  </a:moveTo>
                  <a:cubicBezTo>
                    <a:pt x="1060498" y="33295"/>
                    <a:pt x="2111449" y="91559"/>
                    <a:pt x="3151612" y="92199"/>
                  </a:cubicBezTo>
                  <a:cubicBezTo>
                    <a:pt x="3903157" y="80674"/>
                    <a:pt x="4654703" y="11525"/>
                    <a:pt x="5406248" y="0"/>
                  </a:cubicBezTo>
                  <a:lnTo>
                    <a:pt x="7829680" y="32655"/>
                  </a:lnTo>
                  <a:cubicBezTo>
                    <a:pt x="7824790" y="202776"/>
                    <a:pt x="7767273" y="372897"/>
                    <a:pt x="7762383" y="543018"/>
                  </a:cubicBezTo>
                  <a:cubicBezTo>
                    <a:pt x="7757493" y="666977"/>
                    <a:pt x="7805232" y="759944"/>
                    <a:pt x="7844349" y="961378"/>
                  </a:cubicBezTo>
                  <a:cubicBezTo>
                    <a:pt x="7868798" y="1281605"/>
                    <a:pt x="7758771" y="1525843"/>
                    <a:pt x="7724540" y="1908049"/>
                  </a:cubicBezTo>
                  <a:cubicBezTo>
                    <a:pt x="7778327" y="2279925"/>
                    <a:pt x="7815363" y="2189838"/>
                    <a:pt x="7873686" y="2495366"/>
                  </a:cubicBezTo>
                  <a:cubicBezTo>
                    <a:pt x="7867584" y="2766412"/>
                    <a:pt x="7844349" y="2783959"/>
                    <a:pt x="7829680" y="2928255"/>
                  </a:cubicBezTo>
                  <a:cubicBezTo>
                    <a:pt x="7423834" y="2994485"/>
                    <a:pt x="6389096" y="2962052"/>
                    <a:pt x="5438612" y="2950372"/>
                  </a:cubicBezTo>
                  <a:cubicBezTo>
                    <a:pt x="4488128" y="2938692"/>
                    <a:pt x="3029823" y="2852255"/>
                    <a:pt x="2126777" y="2858173"/>
                  </a:cubicBezTo>
                  <a:cubicBezTo>
                    <a:pt x="1273601" y="2858484"/>
                    <a:pt x="873511" y="2927944"/>
                    <a:pt x="20335" y="2928255"/>
                  </a:cubicBezTo>
                  <a:cubicBezTo>
                    <a:pt x="318610" y="2494562"/>
                    <a:pt x="-8353" y="2127665"/>
                    <a:pt x="165" y="1814402"/>
                  </a:cubicBezTo>
                  <a:cubicBezTo>
                    <a:pt x="8683" y="1501139"/>
                    <a:pt x="103495" y="1317252"/>
                    <a:pt x="136173" y="1048675"/>
                  </a:cubicBezTo>
                  <a:cubicBezTo>
                    <a:pt x="139535" y="751717"/>
                    <a:pt x="100299" y="425703"/>
                    <a:pt x="20335" y="326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962150"/>
            <a:ext cx="1920875"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117764" y="589744"/>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676942"/>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47800" y="2051722"/>
            <a:ext cx="5297717"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Các bạn cùng thỏ đi theo hướng</a:t>
            </a:r>
            <a:endParaRPr lang="en-US" sz="2800">
              <a:latin typeface="Arial-Rounded" pitchFamily="34" charset="0"/>
              <a:ea typeface="Arial-Rounded" pitchFamily="34" charset="0"/>
              <a:cs typeface="Arial-Rounded" pitchFamily="34" charset="0"/>
            </a:endParaRPr>
          </a:p>
        </p:txBody>
      </p:sp>
      <p:sp>
        <p:nvSpPr>
          <p:cNvPr id="11" name="TextBox 10"/>
          <p:cNvSpPr txBox="1"/>
          <p:nvPr/>
        </p:nvSpPr>
        <p:spPr>
          <a:xfrm>
            <a:off x="1026883"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26883" y="221857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17" name="Straight Connector 16"/>
          <p:cNvCxnSpPr/>
          <p:nvPr/>
        </p:nvCxnSpPr>
        <p:spPr>
          <a:xfrm>
            <a:off x="1501487" y="2526931"/>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6341920" y="287655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895600" y="2861085"/>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cxnSp>
        <p:nvCxnSpPr>
          <p:cNvPr id="28" name="Straight Connector 27"/>
          <p:cNvCxnSpPr/>
          <p:nvPr/>
        </p:nvCxnSpPr>
        <p:spPr>
          <a:xfrm>
            <a:off x="5347854" y="2532126"/>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108364" y="2614948"/>
            <a:ext cx="5769313" cy="523208"/>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có tiếng gọi. Cả nhóm về được </a:t>
            </a:r>
            <a:r>
              <a:rPr lang="en-US" sz="2800" smtClean="0">
                <a:latin typeface="Arial-Rounded" pitchFamily="34" charset="0"/>
                <a:ea typeface="Arial-Rounded" pitchFamily="34" charset="0"/>
                <a:cs typeface="Arial-Rounded" pitchFamily="34" charset="0"/>
              </a:rPr>
              <a:t>nhà.</a:t>
            </a:r>
            <a:endParaRPr lang="en-US" sz="2800">
              <a:latin typeface="Arial-Rounded" pitchFamily="34" charset="0"/>
              <a:ea typeface="Arial-Rounded" pitchFamily="34" charset="0"/>
              <a:cs typeface="Arial-Rounded" pitchFamily="34" charset="0"/>
            </a:endParaRPr>
          </a:p>
        </p:txBody>
      </p:sp>
      <p:cxnSp>
        <p:nvCxnSpPr>
          <p:cNvPr id="31" name="Straight Connector 30"/>
          <p:cNvCxnSpPr/>
          <p:nvPr/>
        </p:nvCxnSpPr>
        <p:spPr>
          <a:xfrm>
            <a:off x="1622715" y="3105154"/>
            <a:ext cx="7325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17209" y="3086201"/>
            <a:ext cx="7325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82638" y="3073977"/>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500"/>
                            </p:stCondLst>
                            <p:childTnLst>
                              <p:par>
                                <p:cTn id="59" presetID="8" presetClass="emph" presetSubtype="0" fill="hold" grpId="1" nodeType="afterEffect">
                                  <p:stCondLst>
                                    <p:cond delay="0"/>
                                  </p:stCondLst>
                                  <p:childTnLst>
                                    <p:animRot by="21600000">
                                      <p:cBhvr>
                                        <p:cTn id="60" dur="2500" fill="hold"/>
                                        <p:tgtEl>
                                          <p:spTgt spid="26"/>
                                        </p:tgtEl>
                                        <p:attrNameLst>
                                          <p:attrName>r</p:attrName>
                                        </p:attrNameLst>
                                      </p:cBhvr>
                                    </p:animRot>
                                  </p:childTnLst>
                                </p:cTn>
                              </p:par>
                              <p:par>
                                <p:cTn id="61" presetID="8" presetClass="emph" presetSubtype="0" fill="hold" grpId="1" nodeType="withEffect">
                                  <p:stCondLst>
                                    <p:cond delay="0"/>
                                  </p:stCondLst>
                                  <p:childTnLst>
                                    <p:animRot by="21600000">
                                      <p:cBhvr>
                                        <p:cTn id="62" dur="2500" fill="hold"/>
                                        <p:tgtEl>
                                          <p:spTgt spid="20"/>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10" presetClass="entr" presetSubtype="0"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572"/>
          <a:stretch/>
        </p:blipFill>
        <p:spPr bwMode="auto">
          <a:xfrm>
            <a:off x="237075" y="1625755"/>
            <a:ext cx="8465862" cy="261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75899" y="2199952"/>
            <a:ext cx="9067800" cy="707886"/>
          </a:xfrm>
          <a:prstGeom prst="rect">
            <a:avLst/>
          </a:prstGeom>
        </p:spPr>
        <p:txBody>
          <a:bodyPr wrap="square">
            <a:spAutoFit/>
          </a:bodyPr>
          <a:lstStyle/>
          <a:p>
            <a:pPr algn="just"/>
            <a:r>
              <a:rPr lang="vi-VN" sz="4000" b="1">
                <a:solidFill>
                  <a:srgbClr val="7030A0"/>
                </a:solidFill>
                <a:latin typeface="HP001 4 hàng" pitchFamily="34" charset="0"/>
              </a:rPr>
              <a:t> Các bạn cùng </a:t>
            </a:r>
            <a:r>
              <a:rPr lang="el-GR" sz="4000" b="1">
                <a:solidFill>
                  <a:srgbClr val="7030A0"/>
                </a:solidFill>
                <a:latin typeface="HP001 4 hàng" pitchFamily="34" charset="0"/>
              </a:rPr>
              <a:t>κ</a:t>
            </a:r>
            <a:r>
              <a:rPr lang="vi-VN" sz="4000" b="1">
                <a:solidFill>
                  <a:srgbClr val="7030A0"/>
                </a:solidFill>
                <a:latin typeface="HP001 4 hàng" pitchFamily="34" charset="0"/>
              </a:rPr>
              <a:t>ỏ đi </a:t>
            </a:r>
            <a:r>
              <a:rPr lang="el-GR" sz="4000" b="1">
                <a:solidFill>
                  <a:srgbClr val="7030A0"/>
                </a:solidFill>
                <a:latin typeface="HP001 4 hàng" pitchFamily="34" charset="0"/>
              </a:rPr>
              <a:t>Ό;</a:t>
            </a:r>
            <a:r>
              <a:rPr lang="vi-VN" sz="4000" b="1">
                <a:solidFill>
                  <a:srgbClr val="7030A0"/>
                </a:solidFill>
                <a:latin typeface="HP001 4 hàng" pitchFamily="34" charset="0"/>
              </a:rPr>
              <a:t>o hưņg</a:t>
            </a:r>
            <a:endParaRPr lang="en-US" sz="4000" b="1">
              <a:solidFill>
                <a:srgbClr val="7030A0"/>
              </a:solidFill>
              <a:latin typeface="HP001 4 hàng" pitchFamily="34" charset="0"/>
            </a:endParaRPr>
          </a:p>
        </p:txBody>
      </p:sp>
      <p:sp>
        <p:nvSpPr>
          <p:cNvPr id="14" name="Rectangle 13"/>
          <p:cNvSpPr/>
          <p:nvPr/>
        </p:nvSpPr>
        <p:spPr>
          <a:xfrm>
            <a:off x="172526" y="3006157"/>
            <a:ext cx="9067800" cy="707886"/>
          </a:xfrm>
          <a:prstGeom prst="rect">
            <a:avLst/>
          </a:prstGeom>
        </p:spPr>
        <p:txBody>
          <a:bodyPr wrap="square">
            <a:spAutoFit/>
          </a:bodyPr>
          <a:lstStyle/>
          <a:p>
            <a:pPr algn="just"/>
            <a:r>
              <a:rPr lang="vi-VN" sz="4000" b="1">
                <a:solidFill>
                  <a:srgbClr val="7030A0"/>
                </a:solidFill>
                <a:latin typeface="HP001 4 hàng" pitchFamily="34" charset="0"/>
              </a:rPr>
              <a:t>có ǇΗĞng </a:t>
            </a:r>
            <a:r>
              <a:rPr lang="vi-VN" sz="4000" b="1" smtClean="0">
                <a:solidFill>
                  <a:srgbClr val="7030A0"/>
                </a:solidFill>
                <a:latin typeface="HP001 4 hàng" pitchFamily="34" charset="0"/>
              </a:rPr>
              <a:t>gĊ. Cả </a:t>
            </a:r>
            <a:r>
              <a:rPr lang="vi-VN" sz="4000" b="1">
                <a:solidFill>
                  <a:srgbClr val="7030A0"/>
                </a:solidFill>
                <a:latin typeface="HP001 4 hàng" pitchFamily="34" charset="0"/>
              </a:rPr>
              <a:t>ηĪ ωϙ đưϑ </a:t>
            </a:r>
            <a:r>
              <a:rPr lang="vi-VN" sz="4000" b="1" smtClean="0">
                <a:solidFill>
                  <a:srgbClr val="7030A0"/>
                </a:solidFill>
                <a:latin typeface="HP001 4 hàng" pitchFamily="34" charset="0"/>
              </a:rPr>
              <a:t>ηà</a:t>
            </a:r>
            <a:r>
              <a:rPr lang="en-US" sz="4000" b="1" smtClean="0">
                <a:solidFill>
                  <a:srgbClr val="7030A0"/>
                </a:solidFill>
                <a:latin typeface="HP001 4 hàng" pitchFamily="34" charset="0"/>
              </a:rPr>
              <a:t>.</a:t>
            </a:r>
            <a:endParaRPr lang="en-US" sz="40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6" y="89526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6" y="895350"/>
            <a:ext cx="8251825" cy="1077206"/>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Tìm trong hoặc ngoài bài đọc </a:t>
            </a:r>
            <a:r>
              <a:rPr lang="en-US" sz="3200" b="1" i="1" smtClean="0">
                <a:latin typeface="Arial-Rounded" pitchFamily="34" charset="0"/>
                <a:ea typeface="Arial-Rounded" pitchFamily="34" charset="0"/>
                <a:cs typeface="Arial-Rounded" pitchFamily="34" charset="0"/>
              </a:rPr>
              <a:t>Đôi tai xấu xí </a:t>
            </a:r>
            <a:r>
              <a:rPr lang="en-US" sz="3200" b="1" smtClean="0">
                <a:latin typeface="Arial-Rounded" pitchFamily="34" charset="0"/>
                <a:ea typeface="Arial-Rounded" pitchFamily="34" charset="0"/>
                <a:cs typeface="Arial-Rounded" pitchFamily="34" charset="0"/>
              </a:rPr>
              <a:t>từ ngữ có tiếng chứa vần </a:t>
            </a:r>
            <a:r>
              <a:rPr lang="en-US" sz="3200" b="1" i="1" smtClean="0">
                <a:latin typeface="Arial-Rounded" pitchFamily="34" charset="0"/>
                <a:ea typeface="Arial-Rounded" pitchFamily="34" charset="0"/>
                <a:cs typeface="Arial-Rounded" pitchFamily="34" charset="0"/>
              </a:rPr>
              <a:t>uyt, it, uyết, iêt</a:t>
            </a:r>
            <a:endParaRPr lang="en-US" sz="3200" b="1">
              <a:latin typeface="Arial-Rounded" pitchFamily="34" charset="0"/>
              <a:ea typeface="Arial-Rounded" pitchFamily="34" charset="0"/>
              <a:cs typeface="Arial-Rounded" pitchFamily="34" charset="0"/>
            </a:endParaRPr>
          </a:p>
        </p:txBody>
      </p:sp>
      <p:sp>
        <p:nvSpPr>
          <p:cNvPr id="2" name="Explosion 1 1"/>
          <p:cNvSpPr/>
          <p:nvPr/>
        </p:nvSpPr>
        <p:spPr>
          <a:xfrm>
            <a:off x="2057400" y="2190750"/>
            <a:ext cx="4572000" cy="2286000"/>
          </a:xfrm>
          <a:prstGeom prst="irregularSeal1">
            <a:avLst/>
          </a:prstGeom>
          <a:solidFill>
            <a:srgbClr val="BEE39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Thi đua</a:t>
            </a:r>
            <a:endParaRPr lang="en-US" sz="32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8146473" cy="1077206"/>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Vẽ con vật mà em yêu thích và đặt tên cho bức tranh em vẽ</a:t>
            </a:r>
            <a:endParaRPr lang="en-US" sz="3200" b="1">
              <a:latin typeface="Arial-Rounded" pitchFamily="34" charset="0"/>
              <a:ea typeface="Arial-Rounded" pitchFamily="34" charset="0"/>
              <a:cs typeface="Arial-Rounded"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3809" b="13738"/>
          <a:stretch/>
        </p:blipFill>
        <p:spPr>
          <a:xfrm>
            <a:off x="2315066" y="1485859"/>
            <a:ext cx="4901793" cy="3354604"/>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5018" t="10496" r="13856" b="14756"/>
          <a:stretch/>
        </p:blipFill>
        <p:spPr>
          <a:xfrm>
            <a:off x="7391400" y="2678173"/>
            <a:ext cx="1295728" cy="1470611"/>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10912" t="18299" r="15324" b="25492"/>
          <a:stretch/>
        </p:blipFill>
        <p:spPr>
          <a:xfrm>
            <a:off x="330777" y="2402089"/>
            <a:ext cx="1849582" cy="1522143"/>
          </a:xfrm>
          <a:prstGeom prst="rect">
            <a:avLst/>
          </a:prstGeom>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96937"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grpSp>
        <p:nvGrpSpPr>
          <p:cNvPr id="3" name="Group 2"/>
          <p:cNvGrpSpPr/>
          <p:nvPr/>
        </p:nvGrpSpPr>
        <p:grpSpPr>
          <a:xfrm>
            <a:off x="2815937" y="1538035"/>
            <a:ext cx="1143000" cy="732560"/>
            <a:chOff x="-10391" y="474426"/>
            <a:chExt cx="1143000" cy="732560"/>
          </a:xfrm>
        </p:grpSpPr>
        <p:sp>
          <p:nvSpPr>
            <p:cNvPr id="5" name="Oval 4"/>
            <p:cNvSpPr/>
            <p:nvPr/>
          </p:nvSpPr>
          <p:spPr>
            <a:xfrm>
              <a:off x="205220" y="474426"/>
              <a:ext cx="732560" cy="73256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solidFill>
                  <a:schemeClr val="bg1"/>
                </a:solidFill>
                <a:latin typeface="Arial Rounded MT Bold" pitchFamily="34" charset="0"/>
                <a:cs typeface="Times New Roman" pitchFamily="18" charset="0"/>
              </a:endParaRPr>
            </a:p>
          </p:txBody>
        </p:sp>
        <p:sp>
          <p:nvSpPr>
            <p:cNvPr id="6" name="TextBox 5"/>
            <p:cNvSpPr txBox="1"/>
            <p:nvPr/>
          </p:nvSpPr>
          <p:spPr>
            <a:xfrm>
              <a:off x="-10391" y="542558"/>
              <a:ext cx="1143000" cy="584763"/>
            </a:xfrm>
            <a:prstGeom prst="rect">
              <a:avLst/>
            </a:prstGeom>
            <a:noFill/>
          </p:spPr>
          <p:txBody>
            <a:bodyPr wrap="square" lIns="91428" tIns="45714" rIns="91428" bIns="45714" rtlCol="0">
              <a:spAutoFit/>
            </a:bodyPr>
            <a:lstStyle/>
            <a:p>
              <a:pPr algn="ctr"/>
              <a:r>
                <a:rPr lang="en-US" sz="3200" b="1">
                  <a:solidFill>
                    <a:schemeClr val="bg1"/>
                  </a:solidFill>
                  <a:latin typeface="Arial Rounded MT Bold" pitchFamily="34" charset="0"/>
                  <a:cs typeface="Times New Roman" pitchFamily="18" charset="0"/>
                </a:rPr>
                <a:t>10</a:t>
              </a:r>
            </a:p>
          </p:txBody>
        </p:sp>
      </p:gr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419</Words>
  <Application>Microsoft Office PowerPoint</Application>
  <PresentationFormat>On-screen Show (16:9)</PresentationFormat>
  <Paragraphs>46</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124</cp:revision>
  <dcterms:created xsi:type="dcterms:W3CDTF">2020-12-08T15:48:47Z</dcterms:created>
  <dcterms:modified xsi:type="dcterms:W3CDTF">2021-01-11T13:38:08Z</dcterms:modified>
</cp:coreProperties>
</file>