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5" r:id="rId6"/>
    <p:sldId id="274"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24/01/2022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24/01/2022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24/01/2022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24/01/2022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24/01/2022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63138" y="8656"/>
            <a:ext cx="5653834" cy="477005"/>
          </a:xfrm>
          <a:prstGeom prst="rect">
            <a:avLst/>
          </a:prstGeom>
          <a:noFill/>
        </p:spPr>
        <p:txBody>
          <a:bodyPr wrap="square" lIns="91391" tIns="45696" rIns="91391" bIns="45696" rtlCol="0">
            <a:spAutoFit/>
          </a:bodyPr>
          <a:lstStyle/>
          <a:p>
            <a:pPr algn="ctr"/>
            <a:r>
              <a:rPr lang="en-US" sz="2400" b="1" smtClean="0">
                <a:latin typeface="Arial-Rounded" pitchFamily="34" charset="0"/>
                <a:ea typeface="Arial-Rounded" pitchFamily="34" charset="0"/>
                <a:cs typeface="Arial-Rounded" pitchFamily="34" charset="0"/>
              </a:rPr>
              <a:t>Bữa cơm gia đình</a:t>
            </a:r>
            <a:endParaRPr lang="en-US" sz="2400" b="1">
              <a:latin typeface="Arial Rounded MT Bold" pitchFamily="34" charset="0"/>
              <a:ea typeface="Arial-Rounded" pitchFamily="34" charset="0"/>
              <a:cs typeface="Arial-Rounded" pitchFamily="34" charset="0"/>
            </a:endParaRPr>
          </a:p>
        </p:txBody>
      </p:sp>
      <p:sp>
        <p:nvSpPr>
          <p:cNvPr id="17" name="TextBox 16"/>
          <p:cNvSpPr txBox="1"/>
          <p:nvPr/>
        </p:nvSpPr>
        <p:spPr>
          <a:xfrm>
            <a:off x="536863" y="353153"/>
            <a:ext cx="8548254" cy="4154935"/>
          </a:xfrm>
          <a:prstGeom prst="rect">
            <a:avLst/>
          </a:prstGeom>
          <a:noFill/>
        </p:spPr>
        <p:txBody>
          <a:bodyPr wrap="square" lIns="91391" tIns="45696" rIns="91391" bIns="45696" rtlCol="0">
            <a:spAutoFit/>
          </a:bodyPr>
          <a:lstStyle/>
          <a:p>
            <a:pPr marL="0" lvl="1" algn="just"/>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chợ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về</a:t>
            </a:r>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hỏi</a:t>
            </a:r>
            <a:r>
              <a:rPr lang="en-US" sz="2400" dirty="0" smtClean="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Sao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mua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nhiều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đồ</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ăn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thế</a:t>
            </a:r>
            <a:r>
              <a:rPr lang="en-US" sz="2400" dirty="0" smtClean="0">
                <a:latin typeface="Arial-Rounded" pitchFamily="34" charset="0"/>
                <a:ea typeface="Arial-Rounded" pitchFamily="34" charset="0"/>
                <a:cs typeface="Arial-Rounded" pitchFamily="34" charset="0"/>
              </a:rPr>
              <a:t>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Đố</a:t>
            </a:r>
            <a:r>
              <a:rPr lang="en-US" sz="2400" dirty="0" smtClean="0">
                <a:latin typeface="Arial-Rounded" pitchFamily="34" charset="0"/>
                <a:ea typeface="Arial-Rounded" pitchFamily="34" charset="0"/>
                <a:cs typeface="Arial-Rounded" pitchFamily="34" charset="0"/>
              </a:rPr>
              <a:t> con </a:t>
            </a:r>
            <a:r>
              <a:rPr lang="en-US" sz="2400" dirty="0" err="1" smtClean="0">
                <a:latin typeface="Arial-Rounded" pitchFamily="34" charset="0"/>
                <a:ea typeface="Arial-Rounded" pitchFamily="34" charset="0"/>
                <a:cs typeface="Arial-Rounded" pitchFamily="34" charset="0"/>
              </a:rPr>
              <a:t>hôm</a:t>
            </a:r>
            <a:r>
              <a:rPr lang="en-US" sz="2400" dirty="0" smtClean="0">
                <a:latin typeface="Arial-Rounded" pitchFamily="34" charset="0"/>
                <a:ea typeface="Arial-Rounded" pitchFamily="34" charset="0"/>
                <a:cs typeface="Arial-Rounded" pitchFamily="34" charset="0"/>
              </a:rPr>
              <a:t> nay </a:t>
            </a:r>
            <a:r>
              <a:rPr lang="en-US" sz="2400" dirty="0" err="1" smtClean="0">
                <a:latin typeface="Arial-Rounded" pitchFamily="34" charset="0"/>
                <a:ea typeface="Arial-Rounded" pitchFamily="34" charset="0"/>
                <a:cs typeface="Arial-Rounded" pitchFamily="34" charset="0"/>
              </a:rPr>
              <a:t>là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gì</a:t>
            </a:r>
            <a:r>
              <a:rPr lang="en-US" sz="2400" dirty="0" smtClean="0">
                <a:latin typeface="Arial-Rounded" pitchFamily="34" charset="0"/>
                <a:ea typeface="Arial-Rounded" pitchFamily="34" charset="0"/>
                <a:cs typeface="Arial-Rounded" pitchFamily="34" charset="0"/>
              </a:rPr>
              <a:t>?</a:t>
            </a:r>
          </a:p>
          <a:p>
            <a:pPr marL="0" lvl="1" algn="just"/>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chạy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lại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xem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lịch</a:t>
            </a:r>
            <a:r>
              <a:rPr lang="en-US" sz="2400" dirty="0" smtClean="0">
                <a:latin typeface="Arial-Rounded" pitchFamily="34" charset="0"/>
                <a:ea typeface="Arial-Rounded" pitchFamily="34" charset="0"/>
                <a:cs typeface="Arial-Rounded" pitchFamily="34" charset="0"/>
              </a:rPr>
              <a:t>:</a:t>
            </a:r>
          </a:p>
          <a:p>
            <a:pPr marL="0" lvl="1" algn="just"/>
            <a:r>
              <a:rPr lang="en-US" sz="2400" dirty="0" smtClean="0">
                <a:latin typeface="Arial-Rounded" pitchFamily="34" charset="0"/>
                <a:ea typeface="Arial-Rounded" pitchFamily="34" charset="0"/>
                <a:cs typeface="Arial-Rounded" pitchFamily="34" charset="0"/>
              </a:rPr>
              <a:t>	- A,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28 </a:t>
            </a:r>
            <a:r>
              <a:rPr lang="en-US" sz="2400" dirty="0" err="1" smtClean="0">
                <a:latin typeface="Arial-Rounded" pitchFamily="34" charset="0"/>
                <a:ea typeface="Arial-Rounded" pitchFamily="34" charset="0"/>
                <a:cs typeface="Arial-Rounded" pitchFamily="34" charset="0"/>
              </a:rPr>
              <a:t>tháng</a:t>
            </a:r>
            <a:r>
              <a:rPr lang="en-US" sz="2400" dirty="0" smtClean="0">
                <a:latin typeface="Arial-Rounded" pitchFamily="34" charset="0"/>
                <a:ea typeface="Arial-Rounded" pitchFamily="34" charset="0"/>
                <a:cs typeface="Arial-Rounded" pitchFamily="34" charset="0"/>
              </a:rPr>
              <a:t> 6,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Việt</a:t>
            </a:r>
            <a:r>
              <a:rPr lang="en-US" sz="2400" dirty="0" smtClean="0">
                <a:latin typeface="Arial-Rounded" pitchFamily="34" charset="0"/>
                <a:ea typeface="Arial-Rounded" pitchFamily="34" charset="0"/>
                <a:cs typeface="Arial-Rounded" pitchFamily="34" charset="0"/>
              </a:rPr>
              <a: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Đúng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rồi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Vì</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thế</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hôm</a:t>
            </a:r>
            <a:r>
              <a:rPr lang="en-US" sz="2400" dirty="0" smtClean="0">
                <a:latin typeface="Arial-Rounded" pitchFamily="34" charset="0"/>
                <a:ea typeface="Arial-Rounded" pitchFamily="34" charset="0"/>
                <a:cs typeface="Arial-Rounded" pitchFamily="34" charset="0"/>
              </a:rPr>
              <a:t> nay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liên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hoan</a:t>
            </a:r>
            <a:r>
              <a:rPr lang="en-US" sz="2400" dirty="0" smtClean="0">
                <a:latin typeface="Arial-Rounded" pitchFamily="34" charset="0"/>
                <a:ea typeface="Arial-Rounded" pitchFamily="34" charset="0"/>
                <a:cs typeface="Arial-Rounded" pitchFamily="34" charset="0"/>
              </a:rPr>
              <a:t> con ạ.</a:t>
            </a:r>
          </a:p>
          <a:p>
            <a:pPr marL="0" lvl="1" algn="just"/>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vui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lắm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nhặt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rau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giúp</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Bố</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dọn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rửa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xoong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nồi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cốc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chén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trông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bé</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để</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nấu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cơm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quây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quần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bên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nhau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Bữa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cơm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thật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tuyệt</a:t>
            </a:r>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thích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nào</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cũng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là</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Việt</a:t>
            </a:r>
            <a:r>
              <a:rPr lang="en-US" sz="2400" dirty="0" smtClean="0">
                <a:latin typeface="Arial-Rounded" pitchFamily="34" charset="0"/>
                <a:ea typeface="Arial-Rounded" pitchFamily="34" charset="0"/>
                <a:cs typeface="Arial-Rounded" pitchFamily="34" charset="0"/>
              </a:rPr>
              <a:t> Nam.</a:t>
            </a:r>
            <a:r>
              <a:rPr lang="en-US" sz="2400" dirty="0">
                <a:latin typeface="Arial-Rounded" pitchFamily="34" charset="0"/>
                <a:ea typeface="Arial-Rounded" pitchFamily="34" charset="0"/>
                <a:cs typeface="Arial-Rounded" pitchFamily="34" charset="0"/>
              </a:rPr>
              <a:t>	</a:t>
            </a:r>
          </a:p>
          <a:p>
            <a:pPr algn="just"/>
            <a:r>
              <a:rPr lang="en-US" sz="2000" dirty="0" smtClean="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a:t>
            </a:r>
            <a:r>
              <a:rPr lang="en-US" sz="2400" dirty="0" err="1" smtClean="0">
                <a:latin typeface="Arial-Rounded" pitchFamily="34" charset="0"/>
                <a:ea typeface="Arial-Rounded" pitchFamily="34" charset="0"/>
                <a:cs typeface="Arial-Rounded" pitchFamily="34" charset="0"/>
              </a:rPr>
              <a:t>Châu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Anh</a:t>
            </a:r>
            <a:r>
              <a:rPr lang="en-US" sz="2400" dirty="0" smtClean="0">
                <a:latin typeface="Arial-Rounded" pitchFamily="34" charset="0"/>
                <a:ea typeface="Arial-Rounded" pitchFamily="34" charset="0"/>
                <a:cs typeface="Arial-Rounded" pitchFamily="34" charset="0"/>
              </a:rPr>
              <a:t>)</a:t>
            </a:r>
            <a:endParaRPr lang="en-US" sz="2400" dirty="0">
              <a:latin typeface="Arial Rounded MT Bold" pitchFamily="34" charset="0"/>
              <a:ea typeface="Arial-Rounded" pitchFamily="34" charset="0"/>
              <a:cs typeface="Arial-Rounded" pitchFamily="34" charset="0"/>
            </a:endParaRPr>
          </a:p>
        </p:txBody>
      </p:sp>
      <p:sp>
        <p:nvSpPr>
          <p:cNvPr id="12" name="TextBox 11"/>
          <p:cNvSpPr txBox="1"/>
          <p:nvPr/>
        </p:nvSpPr>
        <p:spPr>
          <a:xfrm>
            <a:off x="962891" y="4598897"/>
            <a:ext cx="7086600" cy="584739"/>
          </a:xfrm>
          <a:prstGeom prst="rect">
            <a:avLst/>
          </a:prstGeom>
          <a:solidFill>
            <a:srgbClr val="FFD347"/>
          </a:solidFill>
        </p:spPr>
        <p:txBody>
          <a:bodyPr wrap="square" lIns="91403" tIns="45702" rIns="91403" bIns="45702" rtlCol="0">
            <a:spAutoFit/>
          </a:bodyPr>
          <a:lstStyle/>
          <a:p>
            <a:pPr algn="ctr"/>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đoạn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1452329" y="4758024"/>
            <a:ext cx="6096000"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toàn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bài</a:t>
            </a:r>
            <a:endParaRPr lang="en-US" sz="2400" dirty="0">
              <a:latin typeface="Arial-Rounded" pitchFamily="34" charset="0"/>
              <a:ea typeface="Arial-Rounded" pitchFamily="34" charset="0"/>
              <a:cs typeface="Arial-Rounded" pitchFamily="34" charset="0"/>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0050"/>
            <a:ext cx="527050" cy="330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11570"/>
            <a:ext cx="527050" cy="228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1+#ppt_w/2"/>
                                          </p:val>
                                        </p:tav>
                                        <p:tav tm="100000">
                                          <p:val>
                                            <p:strVal val="#ppt_x"/>
                                          </p:val>
                                        </p:tav>
                                      </p:tavLst>
                                    </p:anim>
                                    <p:anim calcmode="lin" valueType="num">
                                      <p:cBhvr additive="base">
                                        <p:cTn id="3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3671455" y="4324350"/>
            <a:ext cx="272934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488621" y="-19052"/>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7" name="TextBox 6"/>
          <p:cNvSpPr txBox="1"/>
          <p:nvPr/>
        </p:nvSpPr>
        <p:spPr>
          <a:xfrm>
            <a:off x="62346" y="325445"/>
            <a:ext cx="8991600" cy="4708933"/>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Thấy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về</a:t>
            </a:r>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hỏi</a:t>
            </a:r>
            <a:r>
              <a:rPr lang="en-US" sz="2500" dirty="0" smtClean="0">
                <a:latin typeface="Arial-Rounded" pitchFamily="34" charset="0"/>
                <a:ea typeface="Arial-Rounded" pitchFamily="34" charset="0"/>
                <a:cs typeface="Arial-Rounded" pitchFamily="34" charset="0"/>
              </a:rPr>
              <a:t>:</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Sao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mua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nhiều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đồ</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ăn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thế</a:t>
            </a:r>
            <a:r>
              <a:rPr lang="en-US" sz="2500" dirty="0" smtClean="0">
                <a:latin typeface="Arial-Rounded" pitchFamily="34" charset="0"/>
                <a:ea typeface="Arial-Rounded" pitchFamily="34" charset="0"/>
                <a:cs typeface="Arial-Rounded" pitchFamily="34" charset="0"/>
              </a:rPr>
              <a:t> ạ?</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Đố</a:t>
            </a:r>
            <a:r>
              <a:rPr lang="en-US" sz="2500" dirty="0" smtClean="0">
                <a:latin typeface="Arial-Rounded" pitchFamily="34" charset="0"/>
                <a:ea typeface="Arial-Rounded" pitchFamily="34" charset="0"/>
                <a:cs typeface="Arial-Rounded" pitchFamily="34" charset="0"/>
              </a:rPr>
              <a:t> con </a:t>
            </a:r>
            <a:r>
              <a:rPr lang="en-US" sz="2500" dirty="0" err="1" smtClean="0">
                <a:latin typeface="Arial-Rounded" pitchFamily="34" charset="0"/>
                <a:ea typeface="Arial-Rounded" pitchFamily="34" charset="0"/>
                <a:cs typeface="Arial-Rounded" pitchFamily="34" charset="0"/>
              </a:rPr>
              <a:t>hôm</a:t>
            </a:r>
            <a:r>
              <a:rPr lang="en-US" sz="2500" dirty="0" smtClean="0">
                <a:latin typeface="Arial-Rounded" pitchFamily="34" charset="0"/>
                <a:ea typeface="Arial-Rounded" pitchFamily="34" charset="0"/>
                <a:cs typeface="Arial-Rounded" pitchFamily="34" charset="0"/>
              </a:rPr>
              <a:t> nay </a:t>
            </a:r>
            <a:r>
              <a:rPr lang="en-US" sz="2500" dirty="0" err="1" smtClean="0">
                <a:latin typeface="Arial-Rounded" pitchFamily="34" charset="0"/>
                <a:ea typeface="Arial-Rounded" pitchFamily="34" charset="0"/>
                <a:cs typeface="Arial-Rounded" pitchFamily="34" charset="0"/>
              </a:rPr>
              <a:t>là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gì</a:t>
            </a:r>
            <a:r>
              <a:rPr lang="en-US" sz="2500" dirty="0" smtClean="0">
                <a:latin typeface="Arial-Rounded" pitchFamily="34" charset="0"/>
                <a:ea typeface="Arial-Rounded" pitchFamily="34" charset="0"/>
                <a:cs typeface="Arial-Rounded" pitchFamily="34" charset="0"/>
              </a:rPr>
              <a:t>?</a:t>
            </a:r>
          </a:p>
          <a:p>
            <a:pPr marL="0" lvl="1" algn="just"/>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chạy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lại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lịch</a:t>
            </a:r>
            <a:r>
              <a:rPr lang="en-US" sz="2500" dirty="0" smtClean="0">
                <a:latin typeface="Arial-Rounded" pitchFamily="34" charset="0"/>
                <a:ea typeface="Arial-Rounded" pitchFamily="34" charset="0"/>
                <a:cs typeface="Arial-Rounded" pitchFamily="34" charset="0"/>
              </a:rPr>
              <a:t>:</a:t>
            </a:r>
          </a:p>
          <a:p>
            <a:pPr marL="0" lvl="1" algn="just"/>
            <a:r>
              <a:rPr lang="en-US" sz="2500" dirty="0" smtClean="0">
                <a:latin typeface="Arial-Rounded" pitchFamily="34" charset="0"/>
                <a:ea typeface="Arial-Rounded" pitchFamily="34" charset="0"/>
                <a:cs typeface="Arial-Rounded" pitchFamily="34" charset="0"/>
              </a:rPr>
              <a:t>	- A,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28 </a:t>
            </a:r>
            <a:r>
              <a:rPr lang="en-US" sz="2500" dirty="0" err="1" smtClean="0">
                <a:latin typeface="Arial-Rounded" pitchFamily="34" charset="0"/>
                <a:ea typeface="Arial-Rounded" pitchFamily="34" charset="0"/>
                <a:cs typeface="Arial-Rounded" pitchFamily="34" charset="0"/>
              </a:rPr>
              <a:t>tháng</a:t>
            </a:r>
            <a:r>
              <a:rPr lang="en-US" sz="2500" dirty="0" smtClean="0">
                <a:latin typeface="Arial-Rounded" pitchFamily="34" charset="0"/>
                <a:ea typeface="Arial-Rounded" pitchFamily="34" charset="0"/>
                <a:cs typeface="Arial-Rounded" pitchFamily="34" charset="0"/>
              </a:rPr>
              <a:t> 6,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Việt</a:t>
            </a:r>
            <a:r>
              <a:rPr lang="en-US" sz="2500" dirty="0" smtClean="0">
                <a:latin typeface="Arial-Rounded" pitchFamily="34" charset="0"/>
                <a:ea typeface="Arial-Rounded" pitchFamily="34" charset="0"/>
                <a:cs typeface="Arial-Rounded" pitchFamily="34" charset="0"/>
              </a:rPr>
              <a:t> Nam.</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Đúng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Vì</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thế</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hôm</a:t>
            </a:r>
            <a:r>
              <a:rPr lang="en-US" sz="2500" dirty="0" smtClean="0">
                <a:latin typeface="Arial-Rounded" pitchFamily="34" charset="0"/>
                <a:ea typeface="Arial-Rounded" pitchFamily="34" charset="0"/>
                <a:cs typeface="Arial-Rounded" pitchFamily="34" charset="0"/>
              </a:rPr>
              <a:t> nay </a:t>
            </a:r>
            <a:r>
              <a:rPr lang="en-US" sz="2500" dirty="0" err="1" smtClean="0">
                <a:latin typeface="Arial-Rounded" pitchFamily="34" charset="0"/>
                <a:ea typeface="Arial-Rounded" pitchFamily="34" charset="0"/>
                <a:cs typeface="Arial-Rounded" pitchFamily="34" charset="0"/>
              </a:rPr>
              <a:t>cả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liên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hoan</a:t>
            </a:r>
            <a:r>
              <a:rPr lang="en-US" sz="2500" dirty="0" smtClean="0">
                <a:latin typeface="Arial-Rounded" pitchFamily="34" charset="0"/>
                <a:ea typeface="Arial-Rounded" pitchFamily="34" charset="0"/>
                <a:cs typeface="Arial-Rounded" pitchFamily="34" charset="0"/>
              </a:rPr>
              <a:t> con ạ.</a:t>
            </a:r>
          </a:p>
          <a:p>
            <a:pPr marL="0" lvl="1" algn="just"/>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vui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lắm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nhặt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rau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giúp</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Bố</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dọn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rửa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xoong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cốc</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chén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Ông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trông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bé</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để</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nấu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cơm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quây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quần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nhau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Bữa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cơm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thật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tuyệt</a:t>
            </a:r>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thích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nào</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cũng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Việt</a:t>
            </a:r>
            <a:r>
              <a:rPr lang="en-US" sz="2500" dirty="0" smtClean="0">
                <a:latin typeface="Arial-Rounded" pitchFamily="34" charset="0"/>
                <a:ea typeface="Arial-Rounded" pitchFamily="34" charset="0"/>
                <a:cs typeface="Arial-Rounded" pitchFamily="34" charset="0"/>
              </a:rPr>
              <a:t> Nam.</a:t>
            </a:r>
            <a:r>
              <a:rPr lang="en-US" sz="2500" dirty="0">
                <a:latin typeface="Arial-Rounded" pitchFamily="34" charset="0"/>
                <a:ea typeface="Arial-Rounded" pitchFamily="34" charset="0"/>
                <a:cs typeface="Arial-Rounded" pitchFamily="34" charset="0"/>
              </a:rPr>
              <a:t>	</a:t>
            </a:r>
          </a:p>
          <a:p>
            <a:pPr algn="just"/>
            <a:r>
              <a:rPr lang="en-US" sz="2400" dirty="0" smtClean="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a:t>
            </a:r>
            <a:r>
              <a:rPr lang="en-US" sz="2500" dirty="0" err="1" smtClean="0">
                <a:latin typeface="Arial-Rounded" pitchFamily="34" charset="0"/>
                <a:ea typeface="Arial-Rounded" pitchFamily="34" charset="0"/>
                <a:cs typeface="Arial-Rounded" pitchFamily="34" charset="0"/>
              </a:rPr>
              <a:t>Châu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Anh</a:t>
            </a:r>
            <a:r>
              <a:rPr lang="en-US" sz="2500" dirty="0" smtClean="0">
                <a:latin typeface="Arial-Rounded" pitchFamily="34" charset="0"/>
                <a:ea typeface="Arial-Rounded" pitchFamily="34" charset="0"/>
                <a:cs typeface="Arial-Rounded" pitchFamily="34" charset="0"/>
              </a:rPr>
              <a:t>)</a:t>
            </a:r>
            <a:endParaRPr lang="en-US" sz="25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
        <p:nvSpPr>
          <p:cNvPr id="9" name="TextBox 8"/>
          <p:cNvSpPr txBox="1"/>
          <p:nvPr/>
        </p:nvSpPr>
        <p:spPr>
          <a:xfrm>
            <a:off x="1488621" y="488505"/>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10" name="TextBox 9"/>
          <p:cNvSpPr txBox="1"/>
          <p:nvPr/>
        </p:nvSpPr>
        <p:spPr>
          <a:xfrm>
            <a:off x="62346" y="833002"/>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Trong “Ngày Gia đình Việt Nam, chữ nào được viết hoa?</a:t>
            </a:r>
            <a:endParaRPr lang="en-US" sz="280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a:t>
            </a:r>
            <a:r>
              <a:rPr lang="en-US" sz="3200" smtClean="0">
                <a:latin typeface="Arial-Rounded" pitchFamily="34" charset="0"/>
                <a:ea typeface="Arial-Rounded" pitchFamily="34" charset="0"/>
                <a:cs typeface="Arial-Rounded" pitchFamily="34" charset="0"/>
              </a:rPr>
              <a:t>Bố </a:t>
            </a:r>
            <a:r>
              <a:rPr lang="en-US" sz="320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smtClean="0">
                  <a:solidFill>
                    <a:srgbClr val="7030A0"/>
                  </a:solidFill>
                  <a:latin typeface="HP001 4 hàng" pitchFamily="34" charset="0"/>
                  <a:ea typeface="Arial-Rounded" pitchFamily="34" charset="0"/>
                  <a:cs typeface="Arial-Rounded" pitchFamily="34" charset="0"/>
                </a:rPr>
                <a:t>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b ở </a:t>
            </a:r>
            <a:r>
              <a:rPr lang="en-US" sz="2400" b="1">
                <a:latin typeface="Arial-Rounded" pitchFamily="34" charset="0"/>
                <a:ea typeface="Arial-Rounded" pitchFamily="34" charset="0"/>
                <a:cs typeface="Arial-Rounded" pitchFamily="34" charset="0"/>
              </a:rPr>
              <a:t>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Vào ngày này, gia đình Chi (…).</a:t>
            </a:r>
            <a:endParaRPr lang="en-US" sz="320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4357483"/>
            <a:ext cx="8134436" cy="584739"/>
          </a:xfrm>
          <a:prstGeom prst="rect">
            <a:avLst/>
          </a:prstGeom>
          <a:solidFill>
            <a:srgbClr val="FFD347"/>
          </a:solidFill>
        </p:spPr>
        <p:txBody>
          <a:bodyPr wrap="square" lIns="91403" tIns="45702" rIns="91403" bIns="45702"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19532" y="0"/>
            <a:ext cx="8101013" cy="4448492"/>
            <a:chOff x="419532" y="0"/>
            <a:chExt cx="8101013" cy="444849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80809" y="2646612"/>
              <a:ext cx="138545" cy="267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Liên hoan</a:t>
            </a:r>
            <a:r>
              <a:rPr lang="en-US" smtClean="0">
                <a:latin typeface="Arial-Rounded" pitchFamily="34" charset="0"/>
                <a:ea typeface="Arial-Rounded" pitchFamily="34" charset="0"/>
                <a:cs typeface="Arial-Rounded" pitchFamily="34" charset="0"/>
              </a:rPr>
              <a:t>: cuộc vui chung có nhiều người tham gia nhân một dịp gì đó.</a:t>
            </a:r>
            <a:endParaRPr lang="en-US">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smtClean="0">
                <a:latin typeface="Arial-Rounded" pitchFamily="34" charset="0"/>
                <a:ea typeface="Arial-Rounded" pitchFamily="34" charset="0"/>
                <a:cs typeface="Arial-Rounded" pitchFamily="34" charset="0"/>
              </a:rPr>
              <a:t>oong</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xoong nồi</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Quây quần</a:t>
            </a:r>
            <a:r>
              <a:rPr lang="en-US" smtClean="0">
                <a:latin typeface="Arial-Rounded" pitchFamily="34" charset="0"/>
                <a:ea typeface="Arial-Rounded" pitchFamily="34" charset="0"/>
                <a:cs typeface="Arial-Rounded" pitchFamily="34" charset="0"/>
              </a:rPr>
              <a:t>: tụ tập lại trong một không khí thân mật, đầm ấm.</a:t>
            </a:r>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355684"/>
            <a:ext cx="6324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 y="4355685"/>
            <a:ext cx="6324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8" name="TextBox 7"/>
          <p:cNvSpPr txBox="1"/>
          <p:nvPr/>
        </p:nvSpPr>
        <p:spPr>
          <a:xfrm>
            <a:off x="1488621" y="31301"/>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9" name="TextBox 8"/>
          <p:cNvSpPr txBox="1"/>
          <p:nvPr/>
        </p:nvSpPr>
        <p:spPr>
          <a:xfrm>
            <a:off x="62346" y="375798"/>
            <a:ext cx="8991600" cy="4708933"/>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Thấy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về</a:t>
            </a:r>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hỏi</a:t>
            </a:r>
            <a:r>
              <a:rPr lang="en-US" sz="2500" dirty="0" smtClean="0">
                <a:latin typeface="Arial-Rounded" pitchFamily="34" charset="0"/>
                <a:ea typeface="Arial-Rounded" pitchFamily="34" charset="0"/>
                <a:cs typeface="Arial-Rounded" pitchFamily="34" charset="0"/>
              </a:rPr>
              <a:t>:</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Sao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mua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nhiều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đồ</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ăn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thế</a:t>
            </a:r>
            <a:r>
              <a:rPr lang="en-US" sz="2500" dirty="0" smtClean="0">
                <a:latin typeface="Arial-Rounded" pitchFamily="34" charset="0"/>
                <a:ea typeface="Arial-Rounded" pitchFamily="34" charset="0"/>
                <a:cs typeface="Arial-Rounded" pitchFamily="34" charset="0"/>
              </a:rPr>
              <a:t> ạ?</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Đố</a:t>
            </a:r>
            <a:r>
              <a:rPr lang="en-US" sz="2500" dirty="0" smtClean="0">
                <a:latin typeface="Arial-Rounded" pitchFamily="34" charset="0"/>
                <a:ea typeface="Arial-Rounded" pitchFamily="34" charset="0"/>
                <a:cs typeface="Arial-Rounded" pitchFamily="34" charset="0"/>
              </a:rPr>
              <a:t> con </a:t>
            </a:r>
            <a:r>
              <a:rPr lang="en-US" sz="2500" dirty="0" err="1" smtClean="0">
                <a:latin typeface="Arial-Rounded" pitchFamily="34" charset="0"/>
                <a:ea typeface="Arial-Rounded" pitchFamily="34" charset="0"/>
                <a:cs typeface="Arial-Rounded" pitchFamily="34" charset="0"/>
              </a:rPr>
              <a:t>hôm</a:t>
            </a:r>
            <a:r>
              <a:rPr lang="en-US" sz="2500" dirty="0" smtClean="0">
                <a:latin typeface="Arial-Rounded" pitchFamily="34" charset="0"/>
                <a:ea typeface="Arial-Rounded" pitchFamily="34" charset="0"/>
                <a:cs typeface="Arial-Rounded" pitchFamily="34" charset="0"/>
              </a:rPr>
              <a:t> nay </a:t>
            </a:r>
            <a:r>
              <a:rPr lang="en-US" sz="2500" dirty="0" err="1" smtClean="0">
                <a:latin typeface="Arial-Rounded" pitchFamily="34" charset="0"/>
                <a:ea typeface="Arial-Rounded" pitchFamily="34" charset="0"/>
                <a:cs typeface="Arial-Rounded" pitchFamily="34" charset="0"/>
              </a:rPr>
              <a:t>là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gì</a:t>
            </a:r>
            <a:r>
              <a:rPr lang="en-US" sz="2500" dirty="0" smtClean="0">
                <a:latin typeface="Arial-Rounded" pitchFamily="34" charset="0"/>
                <a:ea typeface="Arial-Rounded" pitchFamily="34" charset="0"/>
                <a:cs typeface="Arial-Rounded" pitchFamily="34" charset="0"/>
              </a:rPr>
              <a:t>?</a:t>
            </a:r>
          </a:p>
          <a:p>
            <a:pPr marL="0" lvl="1" algn="just"/>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chạy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lại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lịch</a:t>
            </a:r>
            <a:r>
              <a:rPr lang="en-US" sz="2500" dirty="0" smtClean="0">
                <a:latin typeface="Arial-Rounded" pitchFamily="34" charset="0"/>
                <a:ea typeface="Arial-Rounded" pitchFamily="34" charset="0"/>
                <a:cs typeface="Arial-Rounded" pitchFamily="34" charset="0"/>
              </a:rPr>
              <a:t>:</a:t>
            </a:r>
          </a:p>
          <a:p>
            <a:pPr marL="0" lvl="1" algn="just"/>
            <a:r>
              <a:rPr lang="en-US" sz="2500" dirty="0" smtClean="0">
                <a:latin typeface="Arial-Rounded" pitchFamily="34" charset="0"/>
                <a:ea typeface="Arial-Rounded" pitchFamily="34" charset="0"/>
                <a:cs typeface="Arial-Rounded" pitchFamily="34" charset="0"/>
              </a:rPr>
              <a:t>	- A,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28 </a:t>
            </a:r>
            <a:r>
              <a:rPr lang="en-US" sz="2500" dirty="0" err="1" smtClean="0">
                <a:latin typeface="Arial-Rounded" pitchFamily="34" charset="0"/>
                <a:ea typeface="Arial-Rounded" pitchFamily="34" charset="0"/>
                <a:cs typeface="Arial-Rounded" pitchFamily="34" charset="0"/>
              </a:rPr>
              <a:t>tháng</a:t>
            </a:r>
            <a:r>
              <a:rPr lang="en-US" sz="2500" dirty="0" smtClean="0">
                <a:latin typeface="Arial-Rounded" pitchFamily="34" charset="0"/>
                <a:ea typeface="Arial-Rounded" pitchFamily="34" charset="0"/>
                <a:cs typeface="Arial-Rounded" pitchFamily="34" charset="0"/>
              </a:rPr>
              <a:t> 6,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Việt</a:t>
            </a:r>
            <a:r>
              <a:rPr lang="en-US" sz="2500" dirty="0" smtClean="0">
                <a:latin typeface="Arial-Rounded" pitchFamily="34" charset="0"/>
                <a:ea typeface="Arial-Rounded" pitchFamily="34" charset="0"/>
                <a:cs typeface="Arial-Rounded" pitchFamily="34" charset="0"/>
              </a:rPr>
              <a:t> Nam.</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Đúng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Vì</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thế</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hôm</a:t>
            </a:r>
            <a:r>
              <a:rPr lang="en-US" sz="2500" dirty="0" smtClean="0">
                <a:latin typeface="Arial-Rounded" pitchFamily="34" charset="0"/>
                <a:ea typeface="Arial-Rounded" pitchFamily="34" charset="0"/>
                <a:cs typeface="Arial-Rounded" pitchFamily="34" charset="0"/>
              </a:rPr>
              <a:t> nay </a:t>
            </a:r>
            <a:r>
              <a:rPr lang="en-US" sz="2500" dirty="0" err="1" smtClean="0">
                <a:latin typeface="Arial-Rounded" pitchFamily="34" charset="0"/>
                <a:ea typeface="Arial-Rounded" pitchFamily="34" charset="0"/>
                <a:cs typeface="Arial-Rounded" pitchFamily="34" charset="0"/>
              </a:rPr>
              <a:t>cả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liên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hoan</a:t>
            </a:r>
            <a:r>
              <a:rPr lang="en-US" sz="2500" dirty="0" smtClean="0">
                <a:latin typeface="Arial-Rounded" pitchFamily="34" charset="0"/>
                <a:ea typeface="Arial-Rounded" pitchFamily="34" charset="0"/>
                <a:cs typeface="Arial-Rounded" pitchFamily="34" charset="0"/>
              </a:rPr>
              <a:t> con ạ.</a:t>
            </a:r>
          </a:p>
          <a:p>
            <a:pPr marL="0" lvl="1" algn="just"/>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vui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lắm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nhặt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rau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giúp</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Bố</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dọn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rửa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xoong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cốc</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chén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Ông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trông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em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bé</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để</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nấu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cơm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quây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quần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nhau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Bữa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cơm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thật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tuyệt</a:t>
            </a:r>
            <a:r>
              <a:rPr lang="en-US" sz="2500" dirty="0" smtClean="0">
                <a:latin typeface="Arial-Rounded" pitchFamily="34" charset="0"/>
                <a:ea typeface="Arial-Rounded" pitchFamily="34" charset="0"/>
                <a:cs typeface="Arial-Rounded" pitchFamily="34" charset="0"/>
              </a:rPr>
              <a:t>. Chi </a:t>
            </a:r>
            <a:r>
              <a:rPr lang="en-US" sz="2500" dirty="0" err="1" smtClean="0">
                <a:latin typeface="Arial-Rounded" pitchFamily="34" charset="0"/>
                <a:ea typeface="Arial-Rounded" pitchFamily="34" charset="0"/>
                <a:cs typeface="Arial-Rounded" pitchFamily="34" charset="0"/>
              </a:rPr>
              <a:t>thích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nào</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cũng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Việt</a:t>
            </a:r>
            <a:r>
              <a:rPr lang="en-US" sz="2500" dirty="0" smtClean="0">
                <a:latin typeface="Arial-Rounded" pitchFamily="34" charset="0"/>
                <a:ea typeface="Arial-Rounded" pitchFamily="34" charset="0"/>
                <a:cs typeface="Arial-Rounded" pitchFamily="34" charset="0"/>
              </a:rPr>
              <a:t> Nam.</a:t>
            </a:r>
            <a:r>
              <a:rPr lang="en-US" sz="2500" dirty="0">
                <a:latin typeface="Arial-Rounded" pitchFamily="34" charset="0"/>
                <a:ea typeface="Arial-Rounded" pitchFamily="34" charset="0"/>
                <a:cs typeface="Arial-Rounded" pitchFamily="34" charset="0"/>
              </a:rPr>
              <a:t>	</a:t>
            </a:r>
          </a:p>
          <a:p>
            <a:pPr algn="just"/>
            <a:r>
              <a:rPr lang="en-US" sz="2500" dirty="0" smtClean="0">
                <a:latin typeface="Arial-Rounded" pitchFamily="34" charset="0"/>
                <a:ea typeface="Arial-Rounded" pitchFamily="34" charset="0"/>
                <a:cs typeface="Arial-Rounded" pitchFamily="34" charset="0"/>
              </a:rPr>
              <a:t>(</a:t>
            </a:r>
            <a:r>
              <a:rPr lang="en-US" sz="2500" dirty="0" err="1" smtClean="0">
                <a:latin typeface="Arial-Rounded" pitchFamily="34" charset="0"/>
                <a:ea typeface="Arial-Rounded" pitchFamily="34" charset="0"/>
                <a:cs typeface="Arial-Rounded" pitchFamily="34" charset="0"/>
              </a:rPr>
              <a:t>Châu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Anh</a:t>
            </a:r>
            <a:r>
              <a:rPr lang="en-US" sz="2500" dirty="0" smtClean="0">
                <a:latin typeface="Arial-Rounded" pitchFamily="34" charset="0"/>
                <a:ea typeface="Arial-Rounded" pitchFamily="34" charset="0"/>
                <a:cs typeface="Arial-Rounded" pitchFamily="34" charset="0"/>
              </a:rPr>
              <a:t>)</a:t>
            </a:r>
            <a:endParaRPr lang="en-US" sz="25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4031066" cy="584739"/>
          </a:xfrm>
          <a:prstGeom prst="rect">
            <a:avLst/>
          </a:prstGeom>
          <a:solidFill>
            <a:srgbClr val="FFC000"/>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47604" y="1493466"/>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Ông bà trông em bé để mẹ nấu cơm.</a:t>
            </a:r>
          </a:p>
        </p:txBody>
      </p:sp>
      <p:cxnSp>
        <p:nvCxnSpPr>
          <p:cNvPr id="7" name="Straight Connector 6"/>
          <p:cNvCxnSpPr/>
          <p:nvPr/>
        </p:nvCxnSpPr>
        <p:spPr>
          <a:xfrm flipH="1">
            <a:off x="4191000" y="157880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286000" y="3200514"/>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1565302"/>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09800" y="26965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67400" y="26256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465</Words>
  <Application>Microsoft Office PowerPoint</Application>
  <PresentationFormat>On-screen Show (16:9)</PresentationFormat>
  <Paragraphs>106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121</cp:revision>
  <dcterms:created xsi:type="dcterms:W3CDTF">2020-12-08T15:48:47Z</dcterms:created>
  <dcterms:modified xsi:type="dcterms:W3CDTF">2022-01-24T12:19:05Z</dcterms:modified>
</cp:coreProperties>
</file>