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3" r:id="rId3"/>
    <p:sldId id="258" r:id="rId4"/>
    <p:sldId id="260" r:id="rId5"/>
    <p:sldId id="275" r:id="rId6"/>
    <p:sldId id="278" r:id="rId7"/>
    <p:sldId id="279" r:id="rId8"/>
    <p:sldId id="280" r:id="rId9"/>
    <p:sldId id="261" r:id="rId10"/>
    <p:sldId id="262" r:id="rId11"/>
    <p:sldId id="264" r:id="rId12"/>
    <p:sldId id="266" r:id="rId13"/>
    <p:sldId id="282" r:id="rId14"/>
    <p:sldId id="283" r:id="rId15"/>
    <p:sldId id="281" r:id="rId16"/>
    <p:sldId id="274" r:id="rId17"/>
    <p:sldId id="271" r:id="rId18"/>
    <p:sldId id="272" r:id="rId19"/>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243"/>
    <a:srgbClr val="FFEDB3"/>
    <a:srgbClr val="FFDF79"/>
    <a:srgbClr val="FFD03B"/>
    <a:srgbClr val="F68426"/>
    <a:srgbClr val="FFC611"/>
    <a:srgbClr val="FFD347"/>
    <a:srgbClr val="EBF6F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907" autoAdjust="0"/>
  </p:normalViewPr>
  <p:slideViewPr>
    <p:cSldViewPr>
      <p:cViewPr varScale="1">
        <p:scale>
          <a:sx n="110" d="100"/>
          <a:sy n="110" d="100"/>
        </p:scale>
        <p:origin x="-2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26/01/2022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GV cho hs khai thác trên sách giáo khoa chứ đừng nhìn màn hình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Mộc</a:t>
            </a:r>
            <a:r>
              <a:rPr lang="en-US" baseline="0" smtClean="0"/>
              <a:t> mạc: giản dị, đơn giản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90759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1331230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Đây</a:t>
            </a:r>
            <a:r>
              <a:rPr lang="en-US" baseline="0" smtClean="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Chuẩn</a:t>
            </a:r>
            <a:r>
              <a:rPr lang="en-US" baseline="0" smtClean="0"/>
              <a:t> bị sách để phục vụ cho tiết học sau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369931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26/01/2022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26/01/2022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26/01/2022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26/01/2022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26/01/2022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26/01/2022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26/01/2022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26/01/2022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26/01/2022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26/01/2022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26/01/2022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26/01/2022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46097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6</a:t>
            </a:r>
            <a:endParaRPr lang="en-US" sz="3200" b="1">
              <a:solidFill>
                <a:schemeClr val="bg1"/>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2273078" y="2289089"/>
            <a:ext cx="4280122"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NGÔI NHÀ</a:t>
            </a:r>
            <a:endParaRPr lang="en-US" sz="3600" b="1">
              <a:solidFill>
                <a:srgbClr val="F6842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58864" y="4373326"/>
            <a:ext cx="378513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a:t>
            </a:r>
            <a:r>
              <a:rPr lang="en-US" sz="3200" smtClean="0">
                <a:latin typeface="Arial-Rounded" pitchFamily="34" charset="0"/>
                <a:ea typeface="Arial-Rounded" pitchFamily="34" charset="0"/>
                <a:cs typeface="Arial-Rounded" pitchFamily="34" charset="0"/>
              </a:rPr>
              <a:t>khổ</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5334618" y="4389536"/>
            <a:ext cx="378513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5355400" y="4373327"/>
            <a:ext cx="378513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toàn bài</a:t>
            </a:r>
          </a:p>
        </p:txBody>
      </p:sp>
      <p:sp>
        <p:nvSpPr>
          <p:cNvPr id="7" name="TextBox 6"/>
          <p:cNvSpPr txBox="1"/>
          <p:nvPr/>
        </p:nvSpPr>
        <p:spPr>
          <a:xfrm>
            <a:off x="1049482" y="133350"/>
            <a:ext cx="5947064" cy="400061"/>
          </a:xfrm>
          <a:prstGeom prst="rect">
            <a:avLst/>
          </a:prstGeom>
          <a:noFill/>
        </p:spPr>
        <p:txBody>
          <a:bodyPr wrap="square" lIns="91391" tIns="45696" rIns="91391" bIns="45696" rtlCol="0">
            <a:spAutoFit/>
          </a:bodyPr>
          <a:lstStyle/>
          <a:p>
            <a:pPr algn="ctr"/>
            <a:r>
              <a:rPr lang="en-US" sz="2000" b="1" smtClean="0">
                <a:latin typeface="Arial-Rounded" pitchFamily="34" charset="0"/>
                <a:ea typeface="Arial-Rounded" pitchFamily="34" charset="0"/>
                <a:cs typeface="Arial-Rounded" pitchFamily="34" charset="0"/>
              </a:rPr>
              <a:t>Ngôi nhà</a:t>
            </a:r>
            <a:endParaRPr lang="en-US" sz="2000" b="1">
              <a:latin typeface="Arial Rounded MT Bold" pitchFamily="34" charset="0"/>
              <a:ea typeface="Arial-Rounded" pitchFamily="34" charset="0"/>
              <a:cs typeface="Arial-Rounded" pitchFamily="34" charset="0"/>
            </a:endParaRPr>
          </a:p>
        </p:txBody>
      </p:sp>
      <p:sp>
        <p:nvSpPr>
          <p:cNvPr id="11" name="TextBox 10"/>
          <p:cNvSpPr txBox="1"/>
          <p:nvPr/>
        </p:nvSpPr>
        <p:spPr>
          <a:xfrm>
            <a:off x="3243696" y="491979"/>
            <a:ext cx="2409825" cy="4247268"/>
          </a:xfrm>
          <a:prstGeom prst="rect">
            <a:avLst/>
          </a:prstGeom>
          <a:noFill/>
        </p:spPr>
        <p:txBody>
          <a:bodyPr wrap="square" lIns="91391" tIns="45696" rIns="91391" bIns="45696" rtlCol="0">
            <a:spAutoFit/>
          </a:bodyPr>
          <a:lstStyle/>
          <a:p>
            <a:pPr algn="just"/>
            <a:r>
              <a:rPr lang="en-US" smtClean="0">
                <a:latin typeface="Arial-Rounded" pitchFamily="34" charset="0"/>
                <a:ea typeface="Arial-Rounded" pitchFamily="34" charset="0"/>
                <a:cs typeface="Arial-Rounded" pitchFamily="34" charset="0"/>
              </a:rPr>
              <a:t>Em yêu nhà em</a:t>
            </a:r>
          </a:p>
          <a:p>
            <a:pPr algn="just"/>
            <a:r>
              <a:rPr lang="en-US" smtClean="0">
                <a:latin typeface="Arial-Rounded" pitchFamily="34" charset="0"/>
                <a:ea typeface="Arial-Rounded" pitchFamily="34" charset="0"/>
                <a:cs typeface="Arial-Rounded" pitchFamily="34" charset="0"/>
              </a:rPr>
              <a:t>Hàng xoan trước ngõ</a:t>
            </a:r>
          </a:p>
          <a:p>
            <a:pPr algn="just"/>
            <a:r>
              <a:rPr lang="en-US" smtClean="0">
                <a:latin typeface="Arial-Rounded" pitchFamily="34" charset="0"/>
                <a:ea typeface="Arial-Rounded" pitchFamily="34" charset="0"/>
                <a:cs typeface="Arial-Rounded" pitchFamily="34" charset="0"/>
              </a:rPr>
              <a:t>Hoa xao xuyến nở</a:t>
            </a:r>
          </a:p>
          <a:p>
            <a:pPr algn="just"/>
            <a:r>
              <a:rPr lang="en-US" smtClean="0">
                <a:latin typeface="Arial-Rounded" pitchFamily="34" charset="0"/>
                <a:ea typeface="Arial-Rounded" pitchFamily="34" charset="0"/>
                <a:cs typeface="Arial-Rounded" pitchFamily="34" charset="0"/>
              </a:rPr>
              <a:t>Như mây từng chùm.</a:t>
            </a:r>
          </a:p>
          <a:p>
            <a:pPr algn="just"/>
            <a:endParaRPr lang="en-US">
              <a:latin typeface="Arial-Rounded" pitchFamily="34" charset="0"/>
              <a:ea typeface="Arial-Rounded" pitchFamily="34" charset="0"/>
              <a:cs typeface="Arial-Rounded" pitchFamily="34" charset="0"/>
            </a:endParaRPr>
          </a:p>
          <a:p>
            <a:pPr algn="just"/>
            <a:r>
              <a:rPr lang="en-US" smtClean="0">
                <a:latin typeface="Arial-Rounded" pitchFamily="34" charset="0"/>
                <a:ea typeface="Arial-Rounded" pitchFamily="34" charset="0"/>
                <a:cs typeface="Arial-Rounded" pitchFamily="34" charset="0"/>
              </a:rPr>
              <a:t>Em yêu tiếng chim</a:t>
            </a:r>
          </a:p>
          <a:p>
            <a:pPr algn="just"/>
            <a:r>
              <a:rPr lang="en-US" smtClean="0">
                <a:latin typeface="Arial-Rounded" pitchFamily="34" charset="0"/>
                <a:ea typeface="Arial-Rounded" pitchFamily="34" charset="0"/>
                <a:cs typeface="Arial-Rounded" pitchFamily="34" charset="0"/>
              </a:rPr>
              <a:t>Đầu hồi lảnh lót</a:t>
            </a:r>
          </a:p>
          <a:p>
            <a:pPr algn="just"/>
            <a:r>
              <a:rPr lang="en-US" smtClean="0">
                <a:latin typeface="Arial-Rounded" pitchFamily="34" charset="0"/>
                <a:ea typeface="Arial-Rounded" pitchFamily="34" charset="0"/>
                <a:cs typeface="Arial-Rounded" pitchFamily="34" charset="0"/>
              </a:rPr>
              <a:t>Mái vàng thơm phức</a:t>
            </a:r>
          </a:p>
          <a:p>
            <a:pPr algn="just"/>
            <a:r>
              <a:rPr lang="en-US" smtClean="0">
                <a:latin typeface="Arial-Rounded" pitchFamily="34" charset="0"/>
                <a:ea typeface="Arial-Rounded" pitchFamily="34" charset="0"/>
                <a:cs typeface="Arial-Rounded" pitchFamily="34" charset="0"/>
              </a:rPr>
              <a:t>Rạ đầy sân phơi.</a:t>
            </a:r>
          </a:p>
          <a:p>
            <a:pPr algn="just"/>
            <a:endParaRPr lang="en-US" smtClean="0">
              <a:latin typeface="Arial-Rounded" pitchFamily="34" charset="0"/>
              <a:ea typeface="Arial-Rounded" pitchFamily="34" charset="0"/>
              <a:cs typeface="Arial-Rounded" pitchFamily="34" charset="0"/>
            </a:endParaRPr>
          </a:p>
          <a:p>
            <a:pPr algn="just"/>
            <a:r>
              <a:rPr lang="en-US">
                <a:latin typeface="Arial-Rounded" pitchFamily="34" charset="0"/>
                <a:ea typeface="Arial-Rounded" pitchFamily="34" charset="0"/>
                <a:cs typeface="Arial-Rounded" pitchFamily="34" charset="0"/>
              </a:rPr>
              <a:t>Em yêu </a:t>
            </a:r>
            <a:r>
              <a:rPr lang="en-US" smtClean="0">
                <a:latin typeface="Arial-Rounded" pitchFamily="34" charset="0"/>
                <a:ea typeface="Arial-Rounded" pitchFamily="34" charset="0"/>
                <a:cs typeface="Arial-Rounded" pitchFamily="34" charset="0"/>
              </a:rPr>
              <a:t>ngôi </a:t>
            </a:r>
            <a:r>
              <a:rPr lang="en-US">
                <a:latin typeface="Arial-Rounded" pitchFamily="34" charset="0"/>
                <a:ea typeface="Arial-Rounded" pitchFamily="34" charset="0"/>
                <a:cs typeface="Arial-Rounded" pitchFamily="34" charset="0"/>
              </a:rPr>
              <a:t>nhà</a:t>
            </a:r>
          </a:p>
          <a:p>
            <a:pPr algn="just"/>
            <a:r>
              <a:rPr lang="en-US" smtClean="0">
                <a:latin typeface="Arial-Rounded" pitchFamily="34" charset="0"/>
                <a:ea typeface="Arial-Rounded" pitchFamily="34" charset="0"/>
                <a:cs typeface="Arial-Rounded" pitchFamily="34" charset="0"/>
              </a:rPr>
              <a:t>Gỗ, </a:t>
            </a:r>
            <a:r>
              <a:rPr lang="en-US">
                <a:latin typeface="Arial-Rounded" pitchFamily="34" charset="0"/>
                <a:ea typeface="Arial-Rounded" pitchFamily="34" charset="0"/>
                <a:cs typeface="Arial-Rounded" pitchFamily="34" charset="0"/>
              </a:rPr>
              <a:t>tre mộc mạc</a:t>
            </a:r>
          </a:p>
          <a:p>
            <a:pPr algn="just"/>
            <a:r>
              <a:rPr lang="en-US">
                <a:latin typeface="Arial-Rounded" pitchFamily="34" charset="0"/>
                <a:ea typeface="Arial-Rounded" pitchFamily="34" charset="0"/>
                <a:cs typeface="Arial-Rounded" pitchFamily="34" charset="0"/>
              </a:rPr>
              <a:t>Như yêu đất nước</a:t>
            </a:r>
          </a:p>
          <a:p>
            <a:pPr algn="just"/>
            <a:r>
              <a:rPr lang="en-US">
                <a:latin typeface="Arial-Rounded" pitchFamily="34" charset="0"/>
                <a:ea typeface="Arial-Rounded" pitchFamily="34" charset="0"/>
                <a:cs typeface="Arial-Rounded" pitchFamily="34" charset="0"/>
              </a:rPr>
              <a:t>Bốn mùa chim ca.</a:t>
            </a:r>
          </a:p>
          <a:p>
            <a:pPr algn="just"/>
            <a:r>
              <a:rPr lang="en-US">
                <a:latin typeface="Arial-Rounded" pitchFamily="34" charset="0"/>
                <a:ea typeface="Arial-Rounded" pitchFamily="34" charset="0"/>
                <a:cs typeface="Arial-Rounded" pitchFamily="34" charset="0"/>
              </a:rPr>
              <a:t>        </a:t>
            </a:r>
            <a:r>
              <a:rPr lang="en-US" smtClean="0">
                <a:latin typeface="Arial-Rounded" pitchFamily="34" charset="0"/>
                <a:ea typeface="Arial-Rounded" pitchFamily="34" charset="0"/>
                <a:cs typeface="Arial-Rounded" pitchFamily="34" charset="0"/>
              </a:rPr>
              <a:t>               (Tô Hà)</a:t>
            </a:r>
            <a:endParaRPr lang="en-US">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0" fill="hold"/>
                                        <p:tgtEl>
                                          <p:spTgt spid="8"/>
                                        </p:tgtEl>
                                        <p:attrNameLst>
                                          <p:attrName>ppt_x</p:attrName>
                                        </p:attrNameLst>
                                      </p:cBhvr>
                                      <p:tavLst>
                                        <p:tav tm="0">
                                          <p:val>
                                            <p:strVal val="1+#ppt_w/2"/>
                                          </p:val>
                                        </p:tav>
                                        <p:tav tm="100000">
                                          <p:val>
                                            <p:strVal val="#ppt_x"/>
                                          </p:val>
                                        </p:tav>
                                      </p:tavLst>
                                    </p:anim>
                                    <p:anim calcmode="lin" valueType="num">
                                      <p:cBhvr additive="base">
                                        <p:cTn id="8" dur="2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750" fill="hold"/>
                                        <p:tgtEl>
                                          <p:spTgt spid="9"/>
                                        </p:tgtEl>
                                        <p:attrNameLst>
                                          <p:attrName>ppt_x</p:attrName>
                                        </p:attrNameLst>
                                      </p:cBhvr>
                                      <p:tavLst>
                                        <p:tav tm="0">
                                          <p:val>
                                            <p:strVal val="1+#ppt_w/2"/>
                                          </p:val>
                                        </p:tav>
                                        <p:tav tm="100000">
                                          <p:val>
                                            <p:strVal val="#ppt_x"/>
                                          </p:val>
                                        </p:tav>
                                      </p:tavLst>
                                    </p:anim>
                                    <p:anim calcmode="lin" valueType="num">
                                      <p:cBhvr additive="base">
                                        <p:cTn id="14" dur="2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0" fill="hold"/>
                                        <p:tgtEl>
                                          <p:spTgt spid="10"/>
                                        </p:tgtEl>
                                        <p:attrNameLst>
                                          <p:attrName>ppt_x</p:attrName>
                                        </p:attrNameLst>
                                      </p:cBhvr>
                                      <p:tavLst>
                                        <p:tav tm="0">
                                          <p:val>
                                            <p:strVal val="1+#ppt_w/2"/>
                                          </p:val>
                                        </p:tav>
                                        <p:tav tm="100000">
                                          <p:val>
                                            <p:strVal val="#ppt_x"/>
                                          </p:val>
                                        </p:tav>
                                      </p:tavLst>
                                    </p:anim>
                                    <p:anim calcmode="lin" valueType="num">
                                      <p:cBhvr additive="base">
                                        <p:cTn id="20" dur="2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0" y="4048565"/>
            <a:ext cx="2514600" cy="970281"/>
          </a:xfrm>
          <a:prstGeom prst="rect">
            <a:avLst/>
          </a:prstGeom>
        </p:spPr>
      </p:pic>
      <p:sp>
        <p:nvSpPr>
          <p:cNvPr id="4" name="TextBox 3"/>
          <p:cNvSpPr txBox="1"/>
          <p:nvPr/>
        </p:nvSpPr>
        <p:spPr>
          <a:xfrm>
            <a:off x="5257800" y="4367029"/>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Thi đua</a:t>
            </a:r>
          </a:p>
        </p:txBody>
      </p:sp>
      <p:sp>
        <p:nvSpPr>
          <p:cNvPr id="6" name="TextBox 5"/>
          <p:cNvSpPr txBox="1"/>
          <p:nvPr/>
        </p:nvSpPr>
        <p:spPr>
          <a:xfrm>
            <a:off x="1049482" y="133350"/>
            <a:ext cx="5947064" cy="400061"/>
          </a:xfrm>
          <a:prstGeom prst="rect">
            <a:avLst/>
          </a:prstGeom>
          <a:noFill/>
        </p:spPr>
        <p:txBody>
          <a:bodyPr wrap="square" lIns="91391" tIns="45696" rIns="91391" bIns="45696" rtlCol="0">
            <a:spAutoFit/>
          </a:bodyPr>
          <a:lstStyle/>
          <a:p>
            <a:pPr algn="ctr"/>
            <a:r>
              <a:rPr lang="en-US" sz="2000" b="1" smtClean="0">
                <a:latin typeface="Arial-Rounded" pitchFamily="34" charset="0"/>
                <a:ea typeface="Arial-Rounded" pitchFamily="34" charset="0"/>
                <a:cs typeface="Arial-Rounded" pitchFamily="34" charset="0"/>
              </a:rPr>
              <a:t>Ngôi nhà</a:t>
            </a:r>
            <a:endParaRPr lang="en-US" sz="2000" b="1">
              <a:latin typeface="Arial Rounded MT Bold" pitchFamily="34" charset="0"/>
              <a:ea typeface="Arial-Rounded" pitchFamily="34" charset="0"/>
              <a:cs typeface="Arial-Rounded" pitchFamily="34" charset="0"/>
            </a:endParaRPr>
          </a:p>
        </p:txBody>
      </p:sp>
      <p:sp>
        <p:nvSpPr>
          <p:cNvPr id="7" name="TextBox 6"/>
          <p:cNvSpPr txBox="1"/>
          <p:nvPr/>
        </p:nvSpPr>
        <p:spPr>
          <a:xfrm>
            <a:off x="3243696" y="491979"/>
            <a:ext cx="2409825" cy="4247268"/>
          </a:xfrm>
          <a:prstGeom prst="rect">
            <a:avLst/>
          </a:prstGeom>
          <a:noFill/>
        </p:spPr>
        <p:txBody>
          <a:bodyPr wrap="square" lIns="91391" tIns="45696" rIns="91391" bIns="45696" rtlCol="0">
            <a:spAutoFit/>
          </a:bodyPr>
          <a:lstStyle/>
          <a:p>
            <a:pPr algn="just"/>
            <a:r>
              <a:rPr lang="en-US" smtClean="0">
                <a:latin typeface="Arial-Rounded" pitchFamily="34" charset="0"/>
                <a:ea typeface="Arial-Rounded" pitchFamily="34" charset="0"/>
                <a:cs typeface="Arial-Rounded" pitchFamily="34" charset="0"/>
              </a:rPr>
              <a:t>Em yêu nhà em</a:t>
            </a:r>
          </a:p>
          <a:p>
            <a:pPr algn="just"/>
            <a:r>
              <a:rPr lang="en-US" smtClean="0">
                <a:latin typeface="Arial-Rounded" pitchFamily="34" charset="0"/>
                <a:ea typeface="Arial-Rounded" pitchFamily="34" charset="0"/>
                <a:cs typeface="Arial-Rounded" pitchFamily="34" charset="0"/>
              </a:rPr>
              <a:t>Hàng xoan trước ngõ</a:t>
            </a:r>
          </a:p>
          <a:p>
            <a:pPr algn="just"/>
            <a:r>
              <a:rPr lang="en-US" smtClean="0">
                <a:latin typeface="Arial-Rounded" pitchFamily="34" charset="0"/>
                <a:ea typeface="Arial-Rounded" pitchFamily="34" charset="0"/>
                <a:cs typeface="Arial-Rounded" pitchFamily="34" charset="0"/>
              </a:rPr>
              <a:t>Hoa xao xuyến nở</a:t>
            </a:r>
          </a:p>
          <a:p>
            <a:pPr algn="just"/>
            <a:r>
              <a:rPr lang="en-US" smtClean="0">
                <a:latin typeface="Arial-Rounded" pitchFamily="34" charset="0"/>
                <a:ea typeface="Arial-Rounded" pitchFamily="34" charset="0"/>
                <a:cs typeface="Arial-Rounded" pitchFamily="34" charset="0"/>
              </a:rPr>
              <a:t>Như mây từng chùm.</a:t>
            </a:r>
          </a:p>
          <a:p>
            <a:pPr algn="just"/>
            <a:endParaRPr lang="en-US">
              <a:latin typeface="Arial-Rounded" pitchFamily="34" charset="0"/>
              <a:ea typeface="Arial-Rounded" pitchFamily="34" charset="0"/>
              <a:cs typeface="Arial-Rounded" pitchFamily="34" charset="0"/>
            </a:endParaRPr>
          </a:p>
          <a:p>
            <a:pPr algn="just"/>
            <a:r>
              <a:rPr lang="en-US" smtClean="0">
                <a:latin typeface="Arial-Rounded" pitchFamily="34" charset="0"/>
                <a:ea typeface="Arial-Rounded" pitchFamily="34" charset="0"/>
                <a:cs typeface="Arial-Rounded" pitchFamily="34" charset="0"/>
              </a:rPr>
              <a:t>Em yêu tiếng chim</a:t>
            </a:r>
          </a:p>
          <a:p>
            <a:pPr algn="just"/>
            <a:r>
              <a:rPr lang="en-US" smtClean="0">
                <a:latin typeface="Arial-Rounded" pitchFamily="34" charset="0"/>
                <a:ea typeface="Arial-Rounded" pitchFamily="34" charset="0"/>
                <a:cs typeface="Arial-Rounded" pitchFamily="34" charset="0"/>
              </a:rPr>
              <a:t>Đầu hồi lảnh lót</a:t>
            </a:r>
          </a:p>
          <a:p>
            <a:pPr algn="just"/>
            <a:r>
              <a:rPr lang="en-US" smtClean="0">
                <a:latin typeface="Arial-Rounded" pitchFamily="34" charset="0"/>
                <a:ea typeface="Arial-Rounded" pitchFamily="34" charset="0"/>
                <a:cs typeface="Arial-Rounded" pitchFamily="34" charset="0"/>
              </a:rPr>
              <a:t>Mái vàng thơm phức</a:t>
            </a:r>
          </a:p>
          <a:p>
            <a:pPr algn="just"/>
            <a:r>
              <a:rPr lang="en-US" smtClean="0">
                <a:latin typeface="Arial-Rounded" pitchFamily="34" charset="0"/>
                <a:ea typeface="Arial-Rounded" pitchFamily="34" charset="0"/>
                <a:cs typeface="Arial-Rounded" pitchFamily="34" charset="0"/>
              </a:rPr>
              <a:t>Rạ đầy sân phơi.</a:t>
            </a:r>
          </a:p>
          <a:p>
            <a:pPr algn="just"/>
            <a:endParaRPr lang="en-US" smtClean="0">
              <a:latin typeface="Arial-Rounded" pitchFamily="34" charset="0"/>
              <a:ea typeface="Arial-Rounded" pitchFamily="34" charset="0"/>
              <a:cs typeface="Arial-Rounded" pitchFamily="34" charset="0"/>
            </a:endParaRPr>
          </a:p>
          <a:p>
            <a:pPr algn="just"/>
            <a:r>
              <a:rPr lang="en-US">
                <a:latin typeface="Arial-Rounded" pitchFamily="34" charset="0"/>
                <a:ea typeface="Arial-Rounded" pitchFamily="34" charset="0"/>
                <a:cs typeface="Arial-Rounded" pitchFamily="34" charset="0"/>
              </a:rPr>
              <a:t>Em yêu </a:t>
            </a:r>
            <a:r>
              <a:rPr lang="en-US" smtClean="0">
                <a:latin typeface="Arial-Rounded" pitchFamily="34" charset="0"/>
                <a:ea typeface="Arial-Rounded" pitchFamily="34" charset="0"/>
                <a:cs typeface="Arial-Rounded" pitchFamily="34" charset="0"/>
              </a:rPr>
              <a:t>ngôi </a:t>
            </a:r>
            <a:r>
              <a:rPr lang="en-US">
                <a:latin typeface="Arial-Rounded" pitchFamily="34" charset="0"/>
                <a:ea typeface="Arial-Rounded" pitchFamily="34" charset="0"/>
                <a:cs typeface="Arial-Rounded" pitchFamily="34" charset="0"/>
              </a:rPr>
              <a:t>nhà</a:t>
            </a:r>
          </a:p>
          <a:p>
            <a:pPr algn="just"/>
            <a:r>
              <a:rPr lang="en-US" smtClean="0">
                <a:latin typeface="Arial-Rounded" pitchFamily="34" charset="0"/>
                <a:ea typeface="Arial-Rounded" pitchFamily="34" charset="0"/>
                <a:cs typeface="Arial-Rounded" pitchFamily="34" charset="0"/>
              </a:rPr>
              <a:t>Gỗ, </a:t>
            </a:r>
            <a:r>
              <a:rPr lang="en-US">
                <a:latin typeface="Arial-Rounded" pitchFamily="34" charset="0"/>
                <a:ea typeface="Arial-Rounded" pitchFamily="34" charset="0"/>
                <a:cs typeface="Arial-Rounded" pitchFamily="34" charset="0"/>
              </a:rPr>
              <a:t>tre mộc mạc</a:t>
            </a:r>
          </a:p>
          <a:p>
            <a:pPr algn="just"/>
            <a:r>
              <a:rPr lang="en-US">
                <a:latin typeface="Arial-Rounded" pitchFamily="34" charset="0"/>
                <a:ea typeface="Arial-Rounded" pitchFamily="34" charset="0"/>
                <a:cs typeface="Arial-Rounded" pitchFamily="34" charset="0"/>
              </a:rPr>
              <a:t>Như yêu đất nước</a:t>
            </a:r>
          </a:p>
          <a:p>
            <a:pPr algn="just"/>
            <a:r>
              <a:rPr lang="en-US">
                <a:latin typeface="Arial-Rounded" pitchFamily="34" charset="0"/>
                <a:ea typeface="Arial-Rounded" pitchFamily="34" charset="0"/>
                <a:cs typeface="Arial-Rounded" pitchFamily="34" charset="0"/>
              </a:rPr>
              <a:t>Bốn mùa chim ca.</a:t>
            </a:r>
          </a:p>
          <a:p>
            <a:pPr algn="just"/>
            <a:r>
              <a:rPr lang="en-US">
                <a:latin typeface="Arial-Rounded" pitchFamily="34" charset="0"/>
                <a:ea typeface="Arial-Rounded" pitchFamily="34" charset="0"/>
                <a:cs typeface="Arial-Rounded" pitchFamily="34" charset="0"/>
              </a:rPr>
              <a:t>        </a:t>
            </a:r>
            <a:r>
              <a:rPr lang="en-US" smtClean="0">
                <a:latin typeface="Arial-Rounded" pitchFamily="34" charset="0"/>
                <a:ea typeface="Arial-Rounded" pitchFamily="34" charset="0"/>
                <a:cs typeface="Arial-Rounded" pitchFamily="34" charset="0"/>
              </a:rPr>
              <a:t>               (Tô Hà)</a:t>
            </a:r>
            <a:endParaRPr lang="en-US">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8" y="269313"/>
            <a:ext cx="7613072"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Tìm tiếng cùng vần với mỗi tiếng </a:t>
            </a:r>
            <a:r>
              <a:rPr lang="en-US" sz="2400" b="1" i="1" smtClean="0">
                <a:latin typeface="Arial-Rounded" pitchFamily="34" charset="0"/>
                <a:ea typeface="Arial-Rounded" pitchFamily="34" charset="0"/>
                <a:cs typeface="Arial-Rounded" pitchFamily="34" charset="0"/>
              </a:rPr>
              <a:t>chùm, phơi, nước</a:t>
            </a:r>
            <a:endParaRPr lang="en-US" sz="2400" b="1">
              <a:latin typeface="Arial-Rounded" pitchFamily="34" charset="0"/>
              <a:ea typeface="Arial-Rounded" pitchFamily="34" charset="0"/>
              <a:cs typeface="Arial-Rounded" pitchFamily="34" charset="0"/>
            </a:endParaRPr>
          </a:p>
        </p:txBody>
      </p:sp>
      <p:sp>
        <p:nvSpPr>
          <p:cNvPr id="3" name="Oval 2"/>
          <p:cNvSpPr/>
          <p:nvPr/>
        </p:nvSpPr>
        <p:spPr>
          <a:xfrm>
            <a:off x="370609" y="1336749"/>
            <a:ext cx="2082745"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Arial-Rounded" pitchFamily="34" charset="0"/>
                <a:ea typeface="Arial-Rounded" pitchFamily="34" charset="0"/>
                <a:cs typeface="Arial-Rounded" pitchFamily="34" charset="0"/>
              </a:rPr>
              <a:t>chùm</a:t>
            </a:r>
            <a:endParaRPr lang="en-US" sz="3600" b="1" dirty="0">
              <a:latin typeface="Arial-Rounded" pitchFamily="34" charset="0"/>
              <a:ea typeface="Arial-Rounded" pitchFamily="34" charset="0"/>
              <a:cs typeface="Arial-Rounded" pitchFamily="34" charset="0"/>
            </a:endParaRPr>
          </a:p>
        </p:txBody>
      </p:sp>
      <p:sp>
        <p:nvSpPr>
          <p:cNvPr id="8" name="Oval 7"/>
          <p:cNvSpPr/>
          <p:nvPr/>
        </p:nvSpPr>
        <p:spPr>
          <a:xfrm>
            <a:off x="3612981"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phơi</a:t>
            </a:r>
            <a:endParaRPr lang="en-US" sz="3600" b="1">
              <a:latin typeface="Arial-Rounded" pitchFamily="34" charset="0"/>
              <a:ea typeface="Arial-Rounded" pitchFamily="34" charset="0"/>
              <a:cs typeface="Arial-Rounded" pitchFamily="34" charset="0"/>
            </a:endParaRPr>
          </a:p>
        </p:txBody>
      </p:sp>
      <p:sp>
        <p:nvSpPr>
          <p:cNvPr id="9" name="Oval 8"/>
          <p:cNvSpPr/>
          <p:nvPr/>
        </p:nvSpPr>
        <p:spPr>
          <a:xfrm>
            <a:off x="6595338" y="1347507"/>
            <a:ext cx="2056403"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nước</a:t>
            </a:r>
            <a:endParaRPr lang="en-US" sz="3600" b="1">
              <a:latin typeface="Arial-Rounded" pitchFamily="34" charset="0"/>
              <a:ea typeface="Arial-Rounded" pitchFamily="34" charset="0"/>
              <a:cs typeface="Arial-Rounded" pitchFamily="34" charset="0"/>
            </a:endParaRPr>
          </a:p>
        </p:txBody>
      </p:sp>
      <p:grpSp>
        <p:nvGrpSpPr>
          <p:cNvPr id="13" name="Group 12"/>
          <p:cNvGrpSpPr/>
          <p:nvPr/>
        </p:nvGrpSpPr>
        <p:grpSpPr>
          <a:xfrm>
            <a:off x="777446" y="2168380"/>
            <a:ext cx="1411804" cy="708172"/>
            <a:chOff x="777446" y="2168380"/>
            <a:chExt cx="1411804" cy="708172"/>
          </a:xfrm>
        </p:grpSpPr>
        <p:sp>
          <p:nvSpPr>
            <p:cNvPr id="4" name="Right Arrow 3"/>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1162488"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755316" y="2175853"/>
            <a:ext cx="1411804" cy="708172"/>
            <a:chOff x="777446" y="2168380"/>
            <a:chExt cx="1411804" cy="708172"/>
          </a:xfrm>
        </p:grpSpPr>
        <p:sp>
          <p:nvSpPr>
            <p:cNvPr id="15" name="Right Arrow 14"/>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733186" y="2183326"/>
            <a:ext cx="1411804" cy="708172"/>
            <a:chOff x="777446" y="2168380"/>
            <a:chExt cx="1411804" cy="708172"/>
          </a:xfrm>
        </p:grpSpPr>
        <p:sp>
          <p:nvSpPr>
            <p:cNvPr id="19" name="Right Arrow 18"/>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414773">
            <a:off x="253240" y="2737305"/>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lúm</a:t>
            </a:r>
            <a:endParaRPr lang="en-US" sz="1600">
              <a:solidFill>
                <a:schemeClr val="tx1"/>
              </a:solidFill>
              <a:latin typeface="Arial-Rounded" pitchFamily="34" charset="0"/>
              <a:ea typeface="Arial-Rounded" pitchFamily="34" charset="0"/>
              <a:cs typeface="Arial-Rounded" pitchFamily="34" charset="0"/>
            </a:endParaRPr>
          </a:p>
        </p:txBody>
      </p:sp>
      <p:sp>
        <p:nvSpPr>
          <p:cNvPr id="24" name="Rectangle 23"/>
          <p:cNvSpPr/>
          <p:nvPr/>
        </p:nvSpPr>
        <p:spPr>
          <a:xfrm>
            <a:off x="1140507" y="287511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um</a:t>
            </a:r>
            <a:endParaRPr lang="en-US" sz="1600">
              <a:solidFill>
                <a:schemeClr val="tx1"/>
              </a:solidFill>
              <a:latin typeface="Arial-Rounded" pitchFamily="34" charset="0"/>
              <a:ea typeface="Arial-Rounded" pitchFamily="34" charset="0"/>
              <a:cs typeface="Arial-Rounded" pitchFamily="34" charset="0"/>
            </a:endParaRPr>
          </a:p>
        </p:txBody>
      </p:sp>
      <p:sp>
        <p:nvSpPr>
          <p:cNvPr id="25" name="Rectangle 24"/>
          <p:cNvSpPr/>
          <p:nvPr/>
        </p:nvSpPr>
        <p:spPr>
          <a:xfrm rot="20743700">
            <a:off x="1971235" y="2799920"/>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hùm</a:t>
            </a:r>
            <a:endParaRPr lang="en-US" sz="1600">
              <a:solidFill>
                <a:schemeClr val="tx1"/>
              </a:solidFill>
              <a:latin typeface="Arial-Rounded" pitchFamily="34" charset="0"/>
              <a:ea typeface="Arial-Rounded" pitchFamily="34" charset="0"/>
              <a:cs typeface="Arial-Rounded" pitchFamily="34" charset="0"/>
            </a:endParaRPr>
          </a:p>
        </p:txBody>
      </p:sp>
      <p:sp>
        <p:nvSpPr>
          <p:cNvPr id="29" name="Rectangle 28"/>
          <p:cNvSpPr/>
          <p:nvPr/>
        </p:nvSpPr>
        <p:spPr>
          <a:xfrm rot="1414773">
            <a:off x="3247428" y="2748421"/>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chơi</a:t>
            </a:r>
            <a:endParaRPr lang="en-US" sz="1600">
              <a:solidFill>
                <a:schemeClr val="tx1"/>
              </a:solidFill>
              <a:latin typeface="Arial-Rounded" pitchFamily="34" charset="0"/>
              <a:ea typeface="Arial-Rounded" pitchFamily="34" charset="0"/>
              <a:cs typeface="Arial-Rounded" pitchFamily="34" charset="0"/>
            </a:endParaRPr>
          </a:p>
        </p:txBody>
      </p:sp>
      <p:sp>
        <p:nvSpPr>
          <p:cNvPr id="30" name="Rectangle 29"/>
          <p:cNvSpPr/>
          <p:nvPr/>
        </p:nvSpPr>
        <p:spPr>
          <a:xfrm>
            <a:off x="4134695" y="2886232"/>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bới</a:t>
            </a:r>
            <a:endParaRPr lang="en-US" sz="1600">
              <a:solidFill>
                <a:schemeClr val="tx1"/>
              </a:solidFill>
              <a:latin typeface="Arial-Rounded" pitchFamily="34" charset="0"/>
              <a:ea typeface="Arial-Rounded" pitchFamily="34" charset="0"/>
              <a:cs typeface="Arial-Rounded" pitchFamily="34" charset="0"/>
            </a:endParaRPr>
          </a:p>
        </p:txBody>
      </p:sp>
      <p:sp>
        <p:nvSpPr>
          <p:cNvPr id="31" name="Rectangle 30"/>
          <p:cNvSpPr/>
          <p:nvPr/>
        </p:nvSpPr>
        <p:spPr>
          <a:xfrm rot="20743700">
            <a:off x="4965423" y="281103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đ</a:t>
            </a:r>
            <a:r>
              <a:rPr lang="en-US" sz="1600" smtClean="0">
                <a:solidFill>
                  <a:schemeClr val="tx1"/>
                </a:solidFill>
                <a:latin typeface="Arial-Rounded" pitchFamily="34" charset="0"/>
                <a:ea typeface="Arial-Rounded" pitchFamily="34" charset="0"/>
                <a:cs typeface="Arial-Rounded" pitchFamily="34" charset="0"/>
              </a:rPr>
              <a:t>ợi</a:t>
            </a:r>
            <a:endParaRPr lang="en-US" sz="1600">
              <a:solidFill>
                <a:schemeClr val="tx1"/>
              </a:solidFill>
              <a:latin typeface="Arial-Rounded" pitchFamily="34" charset="0"/>
              <a:ea typeface="Arial-Rounded" pitchFamily="34" charset="0"/>
              <a:cs typeface="Arial-Rounded" pitchFamily="34" charset="0"/>
            </a:endParaRPr>
          </a:p>
        </p:txBody>
      </p:sp>
      <p:sp>
        <p:nvSpPr>
          <p:cNvPr id="32" name="Rectangle 31"/>
          <p:cNvSpPr/>
          <p:nvPr/>
        </p:nvSpPr>
        <p:spPr>
          <a:xfrm rot="1414773">
            <a:off x="6224805" y="2761113"/>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đ</a:t>
            </a:r>
            <a:r>
              <a:rPr lang="en-US" sz="1600" smtClean="0">
                <a:solidFill>
                  <a:schemeClr val="tx1"/>
                </a:solidFill>
                <a:latin typeface="Arial-Rounded" pitchFamily="34" charset="0"/>
                <a:ea typeface="Arial-Rounded" pitchFamily="34" charset="0"/>
                <a:cs typeface="Arial-Rounded" pitchFamily="34" charset="0"/>
              </a:rPr>
              <a:t>ược</a:t>
            </a:r>
            <a:endParaRPr lang="en-US" sz="1600">
              <a:solidFill>
                <a:schemeClr val="tx1"/>
              </a:solidFill>
              <a:latin typeface="Arial-Rounded" pitchFamily="34" charset="0"/>
              <a:ea typeface="Arial-Rounded" pitchFamily="34" charset="0"/>
              <a:cs typeface="Arial-Rounded" pitchFamily="34" charset="0"/>
            </a:endParaRPr>
          </a:p>
        </p:txBody>
      </p:sp>
      <p:sp>
        <p:nvSpPr>
          <p:cNvPr id="33" name="Rectangle 32"/>
          <p:cNvSpPr/>
          <p:nvPr/>
        </p:nvSpPr>
        <p:spPr>
          <a:xfrm>
            <a:off x="7039335" y="2898924"/>
            <a:ext cx="761724"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thước</a:t>
            </a:r>
            <a:endParaRPr lang="en-US" sz="1600">
              <a:solidFill>
                <a:schemeClr val="tx1"/>
              </a:solidFill>
              <a:latin typeface="Arial-Rounded" pitchFamily="34" charset="0"/>
              <a:ea typeface="Arial-Rounded" pitchFamily="34" charset="0"/>
              <a:cs typeface="Arial-Rounded" pitchFamily="34" charset="0"/>
            </a:endParaRPr>
          </a:p>
        </p:txBody>
      </p:sp>
      <p:sp>
        <p:nvSpPr>
          <p:cNvPr id="34" name="Rectangle 33"/>
          <p:cNvSpPr/>
          <p:nvPr/>
        </p:nvSpPr>
        <p:spPr>
          <a:xfrm rot="20743700">
            <a:off x="7942800" y="2823728"/>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lược</a:t>
            </a:r>
            <a:endParaRPr lang="en-US" sz="1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23" grpId="0" animBg="1"/>
      <p:bldP spid="24" grpId="0" animBg="1"/>
      <p:bldP spid="25" grpId="0" animBg="1"/>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76889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7898" y="300038"/>
            <a:ext cx="2521744" cy="44648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altLang="zh-CN" sz="2100" b="1" dirty="0" err="1">
                <a:solidFill>
                  <a:schemeClr val="bg1"/>
                </a:solidFill>
                <a:latin typeface="Times New Roman" panose="02020603050405020304" pitchFamily="18" charset="0"/>
              </a:rPr>
              <a:t>Trả</a:t>
            </a:r>
            <a:r>
              <a:rPr lang="en-US" altLang="zh-CN" sz="2100" b="1" dirty="0">
                <a:solidFill>
                  <a:schemeClr val="bg1"/>
                </a:solidFill>
                <a:latin typeface="Times New Roman" panose="02020603050405020304" pitchFamily="18" charset="0"/>
              </a:rPr>
              <a:t> </a:t>
            </a:r>
            <a:r>
              <a:rPr lang="en-US" altLang="zh-CN" sz="2100" b="1" dirty="0" err="1">
                <a:solidFill>
                  <a:schemeClr val="bg1"/>
                </a:solidFill>
                <a:latin typeface="Times New Roman" panose="02020603050405020304" pitchFamily="18" charset="0"/>
              </a:rPr>
              <a:t>lời</a:t>
            </a:r>
            <a:r>
              <a:rPr lang="en-US" altLang="zh-CN" sz="2100" b="1" dirty="0">
                <a:solidFill>
                  <a:schemeClr val="bg1"/>
                </a:solidFill>
                <a:latin typeface="Times New Roman" panose="02020603050405020304" pitchFamily="18" charset="0"/>
              </a:rPr>
              <a:t> </a:t>
            </a:r>
            <a:r>
              <a:rPr lang="en-US" altLang="zh-CN" sz="2100" b="1" dirty="0" err="1">
                <a:solidFill>
                  <a:schemeClr val="bg1"/>
                </a:solidFill>
                <a:latin typeface="Times New Roman" panose="02020603050405020304" pitchFamily="18" charset="0"/>
              </a:rPr>
              <a:t>câu</a:t>
            </a:r>
            <a:r>
              <a:rPr lang="en-US" altLang="zh-CN" sz="2100" b="1" dirty="0">
                <a:solidFill>
                  <a:schemeClr val="bg1"/>
                </a:solidFill>
                <a:latin typeface="Times New Roman" panose="02020603050405020304" pitchFamily="18" charset="0"/>
              </a:rPr>
              <a:t> </a:t>
            </a:r>
            <a:r>
              <a:rPr lang="en-US" altLang="zh-CN" sz="2100" b="1" dirty="0" err="1">
                <a:solidFill>
                  <a:schemeClr val="bg1"/>
                </a:solidFill>
                <a:latin typeface="Times New Roman" panose="02020603050405020304" pitchFamily="18" charset="0"/>
              </a:rPr>
              <a:t>hỏi</a:t>
            </a:r>
            <a:endParaRPr lang="en-US" altLang="zh-CN" sz="2100" b="1" dirty="0">
              <a:solidFill>
                <a:schemeClr val="bg1"/>
              </a:solidFill>
              <a:latin typeface="Times New Roman" panose="02020603050405020304" pitchFamily="18" charset="0"/>
            </a:endParaRPr>
          </a:p>
        </p:txBody>
      </p:sp>
      <p:sp>
        <p:nvSpPr>
          <p:cNvPr id="8" name="Text Placeholder 4"/>
          <p:cNvSpPr txBox="1">
            <a:spLocks noChangeArrowheads="1"/>
          </p:cNvSpPr>
          <p:nvPr/>
        </p:nvSpPr>
        <p:spPr bwMode="auto">
          <a:xfrm>
            <a:off x="0" y="971551"/>
            <a:ext cx="4606529"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90000"/>
              </a:lnSpc>
              <a:spcBef>
                <a:spcPts val="750"/>
              </a:spcBef>
            </a:pPr>
            <a:r>
              <a:rPr lang="vi-VN" altLang="en-US" sz="2100">
                <a:latin typeface="Times New Roman" pitchFamily="18" charset="0"/>
              </a:rPr>
              <a:t>a</a:t>
            </a:r>
            <a:r>
              <a:rPr lang="en-US" altLang="en-US" sz="2100">
                <a:latin typeface="Times New Roman" pitchFamily="18" charset="0"/>
              </a:rPr>
              <a:t>. </a:t>
            </a:r>
            <a:r>
              <a:rPr lang="vi-VN" altLang="en-US" sz="2100">
                <a:latin typeface="Times New Roman" pitchFamily="18" charset="0"/>
              </a:rPr>
              <a:t>Trước ngõ nh</a:t>
            </a:r>
            <a:r>
              <a:rPr lang="vi-VN" altLang="en-US" sz="2100">
                <a:latin typeface="Times New Roman" pitchFamily="18" charset="0"/>
                <a:cs typeface="Times New Roman" pitchFamily="18" charset="0"/>
              </a:rPr>
              <a:t>à</a:t>
            </a:r>
            <a:r>
              <a:rPr lang="vi-VN" altLang="en-US" sz="2100">
                <a:latin typeface="Times New Roman" pitchFamily="18" charset="0"/>
              </a:rPr>
              <a:t> của bạn nhỏ có gì</a:t>
            </a:r>
            <a:r>
              <a:rPr lang="en-US" altLang="en-US" sz="2100">
                <a:latin typeface="Times New Roman" pitchFamily="18" charset="0"/>
              </a:rPr>
              <a:t>?</a:t>
            </a:r>
            <a:endParaRPr lang="en-US" altLang="en-US" sz="2100">
              <a:latin typeface="Times New Roman" pitchFamily="18" charset="0"/>
              <a:cs typeface="Times New Roman" pitchFamily="18" charset="0"/>
            </a:endParaRPr>
          </a:p>
        </p:txBody>
      </p:sp>
      <p:sp>
        <p:nvSpPr>
          <p:cNvPr id="9" name="Text Placeholder 4"/>
          <p:cNvSpPr txBox="1">
            <a:spLocks noChangeArrowheads="1"/>
          </p:cNvSpPr>
          <p:nvPr/>
        </p:nvSpPr>
        <p:spPr bwMode="auto">
          <a:xfrm>
            <a:off x="317897" y="1846660"/>
            <a:ext cx="4581525"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90000"/>
              </a:lnSpc>
              <a:spcBef>
                <a:spcPts val="750"/>
              </a:spcBef>
            </a:pPr>
            <a:r>
              <a:rPr lang="vi-VN" altLang="en-US" sz="2100">
                <a:latin typeface="Times New Roman" pitchFamily="18" charset="0"/>
              </a:rPr>
              <a:t>b</a:t>
            </a:r>
            <a:r>
              <a:rPr lang="en-US" altLang="en-US" sz="2100">
                <a:latin typeface="Times New Roman" pitchFamily="18" charset="0"/>
              </a:rPr>
              <a:t>. </a:t>
            </a:r>
            <a:r>
              <a:rPr lang="vi-VN" altLang="en-US" sz="2100">
                <a:latin typeface="Times New Roman" pitchFamily="18" charset="0"/>
              </a:rPr>
              <a:t>Tiếng chim hót ở đầu hồi như thế n</a:t>
            </a:r>
            <a:r>
              <a:rPr lang="vi-VN" altLang="en-US" sz="2100">
                <a:latin typeface="Times New Roman" pitchFamily="18" charset="0"/>
                <a:cs typeface="Times New Roman" pitchFamily="18" charset="0"/>
              </a:rPr>
              <a:t>à</a:t>
            </a:r>
            <a:r>
              <a:rPr lang="vi-VN" altLang="en-US" sz="2100">
                <a:latin typeface="Times New Roman" pitchFamily="18" charset="0"/>
              </a:rPr>
              <a:t>o?</a:t>
            </a:r>
            <a:endParaRPr lang="en-US" altLang="en-US" sz="2100">
              <a:latin typeface="Times New Roman" pitchFamily="18" charset="0"/>
              <a:cs typeface="Times New Roman" pitchFamily="18" charset="0"/>
            </a:endParaRPr>
          </a:p>
        </p:txBody>
      </p:sp>
      <p:sp>
        <p:nvSpPr>
          <p:cNvPr id="10" name="Text Placeholder 4"/>
          <p:cNvSpPr txBox="1">
            <a:spLocks noChangeArrowheads="1"/>
          </p:cNvSpPr>
          <p:nvPr/>
        </p:nvSpPr>
        <p:spPr bwMode="auto">
          <a:xfrm>
            <a:off x="317898" y="2731294"/>
            <a:ext cx="5283994"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90000"/>
              </a:lnSpc>
              <a:spcBef>
                <a:spcPts val="750"/>
              </a:spcBef>
            </a:pPr>
            <a:r>
              <a:rPr lang="vi-VN" altLang="en-US" sz="2100">
                <a:latin typeface="Times New Roman" pitchFamily="18" charset="0"/>
              </a:rPr>
              <a:t>c</a:t>
            </a:r>
            <a:r>
              <a:rPr lang="en-US" altLang="en-US" sz="2100">
                <a:latin typeface="Times New Roman" pitchFamily="18" charset="0"/>
              </a:rPr>
              <a:t>. </a:t>
            </a:r>
            <a:r>
              <a:rPr lang="vi-VN" altLang="en-US" sz="2100">
                <a:latin typeface="Times New Roman" pitchFamily="18" charset="0"/>
              </a:rPr>
              <a:t>Câu thơ n</a:t>
            </a:r>
            <a:r>
              <a:rPr lang="vi-VN" altLang="en-US" sz="2100">
                <a:latin typeface="Times New Roman" pitchFamily="18" charset="0"/>
                <a:cs typeface="Times New Roman" pitchFamily="18" charset="0"/>
              </a:rPr>
              <a:t>à</a:t>
            </a:r>
            <a:r>
              <a:rPr lang="vi-VN" altLang="en-US" sz="2100">
                <a:latin typeface="Times New Roman" pitchFamily="18" charset="0"/>
              </a:rPr>
              <a:t>o nói về hình ảnh mái nh</a:t>
            </a:r>
            <a:r>
              <a:rPr lang="vi-VN" altLang="en-US" sz="2100">
                <a:latin typeface="Times New Roman" pitchFamily="18" charset="0"/>
                <a:cs typeface="Times New Roman" pitchFamily="18" charset="0"/>
              </a:rPr>
              <a:t>à</a:t>
            </a:r>
            <a:r>
              <a:rPr lang="vi-VN" altLang="en-US" sz="2100">
                <a:latin typeface="Times New Roman" pitchFamily="18" charset="0"/>
              </a:rPr>
              <a:t>?</a:t>
            </a:r>
            <a:endParaRPr lang="en-US" altLang="en-US" sz="2100">
              <a:latin typeface="Times New Roman" pitchFamily="18" charset="0"/>
              <a:cs typeface="Times New Roman" pitchFamily="18" charset="0"/>
            </a:endParaRPr>
          </a:p>
        </p:txBody>
      </p:sp>
      <p:grpSp>
        <p:nvGrpSpPr>
          <p:cNvPr id="13318" name="Group 12"/>
          <p:cNvGrpSpPr>
            <a:grpSpLocks/>
          </p:cNvGrpSpPr>
          <p:nvPr/>
        </p:nvGrpSpPr>
        <p:grpSpPr bwMode="auto">
          <a:xfrm>
            <a:off x="4883944" y="85725"/>
            <a:ext cx="4260056" cy="5057775"/>
            <a:chOff x="5082139" y="1252330"/>
            <a:chExt cx="4466122" cy="5758070"/>
          </a:xfrm>
        </p:grpSpPr>
        <p:pic>
          <p:nvPicPr>
            <p:cNvPr id="13322"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l="43330" t="16039"/>
            <a:stretch>
              <a:fillRect/>
            </a:stretch>
          </p:blipFill>
          <p:spPr bwMode="auto">
            <a:xfrm>
              <a:off x="5082139" y="1252330"/>
              <a:ext cx="2769059" cy="575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t="15797" r="57513"/>
            <a:stretch>
              <a:fillRect/>
            </a:stretch>
          </p:blipFill>
          <p:spPr bwMode="auto">
            <a:xfrm>
              <a:off x="7851198" y="1252330"/>
              <a:ext cx="1697063" cy="57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082139" y="1539691"/>
              <a:ext cx="1125892" cy="2801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 name="Text Placeholder 4"/>
          <p:cNvSpPr txBox="1">
            <a:spLocks noChangeArrowheads="1"/>
          </p:cNvSpPr>
          <p:nvPr/>
        </p:nvSpPr>
        <p:spPr bwMode="auto">
          <a:xfrm>
            <a:off x="317897" y="1378744"/>
            <a:ext cx="4862513"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90000"/>
              </a:lnSpc>
              <a:spcBef>
                <a:spcPts val="750"/>
              </a:spcBef>
            </a:pPr>
            <a:r>
              <a:rPr lang="vi-VN" altLang="en-US" sz="2100">
                <a:solidFill>
                  <a:srgbClr val="FF0000"/>
                </a:solidFill>
                <a:latin typeface="Times New Roman" pitchFamily="18" charset="0"/>
              </a:rPr>
              <a:t>Trước ngõ nh</a:t>
            </a:r>
            <a:r>
              <a:rPr lang="vi-VN" altLang="en-US" sz="2100">
                <a:solidFill>
                  <a:srgbClr val="FF0000"/>
                </a:solidFill>
                <a:latin typeface="Times New Roman" pitchFamily="18" charset="0"/>
                <a:cs typeface="Times New Roman" pitchFamily="18" charset="0"/>
              </a:rPr>
              <a:t>à</a:t>
            </a:r>
            <a:r>
              <a:rPr lang="vi-VN" altLang="en-US" sz="2100">
                <a:solidFill>
                  <a:srgbClr val="FF0000"/>
                </a:solidFill>
                <a:latin typeface="Times New Roman" pitchFamily="18" charset="0"/>
              </a:rPr>
              <a:t> của bạn nhỏ có h</a:t>
            </a:r>
            <a:r>
              <a:rPr lang="vi-VN" altLang="en-US" sz="2100">
                <a:solidFill>
                  <a:srgbClr val="FF0000"/>
                </a:solidFill>
                <a:latin typeface="Times New Roman" pitchFamily="18" charset="0"/>
                <a:cs typeface="Times New Roman" pitchFamily="18" charset="0"/>
              </a:rPr>
              <a:t>à</a:t>
            </a:r>
            <a:r>
              <a:rPr lang="vi-VN" altLang="en-US" sz="2100">
                <a:solidFill>
                  <a:srgbClr val="FF0000"/>
                </a:solidFill>
                <a:latin typeface="Times New Roman" pitchFamily="18" charset="0"/>
              </a:rPr>
              <a:t>ng xoan.</a:t>
            </a:r>
            <a:endParaRPr lang="en-US" altLang="en-US" sz="2100">
              <a:solidFill>
                <a:srgbClr val="FF0000"/>
              </a:solidFill>
              <a:latin typeface="Times New Roman" pitchFamily="18" charset="0"/>
              <a:cs typeface="Times New Roman" pitchFamily="18" charset="0"/>
            </a:endParaRPr>
          </a:p>
        </p:txBody>
      </p:sp>
      <p:sp>
        <p:nvSpPr>
          <p:cNvPr id="19" name="Text Placeholder 4"/>
          <p:cNvSpPr txBox="1">
            <a:spLocks noChangeArrowheads="1"/>
          </p:cNvSpPr>
          <p:nvPr/>
        </p:nvSpPr>
        <p:spPr bwMode="auto">
          <a:xfrm>
            <a:off x="317897" y="2251472"/>
            <a:ext cx="4581525"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90000"/>
              </a:lnSpc>
              <a:spcBef>
                <a:spcPts val="750"/>
              </a:spcBef>
            </a:pPr>
            <a:r>
              <a:rPr lang="en-US" altLang="en-US" sz="2100">
                <a:solidFill>
                  <a:srgbClr val="2F5597"/>
                </a:solidFill>
                <a:latin typeface="Times New Roman" pitchFamily="18" charset="0"/>
              </a:rPr>
              <a:t>  </a:t>
            </a:r>
            <a:r>
              <a:rPr lang="vi-VN" altLang="en-US" sz="2100">
                <a:solidFill>
                  <a:srgbClr val="FF0000"/>
                </a:solidFill>
                <a:latin typeface="Times New Roman" pitchFamily="18" charset="0"/>
              </a:rPr>
              <a:t>Tiếng chim hót ở đầu hồi lảnh lót.</a:t>
            </a:r>
            <a:endParaRPr lang="en-US" altLang="en-US" sz="2100">
              <a:solidFill>
                <a:srgbClr val="FF0000"/>
              </a:solidFill>
              <a:latin typeface="Times New Roman" pitchFamily="18" charset="0"/>
              <a:cs typeface="Times New Roman" pitchFamily="18" charset="0"/>
            </a:endParaRPr>
          </a:p>
        </p:txBody>
      </p:sp>
      <p:sp>
        <p:nvSpPr>
          <p:cNvPr id="20" name="Text Placeholder 4"/>
          <p:cNvSpPr txBox="1">
            <a:spLocks noChangeArrowheads="1"/>
          </p:cNvSpPr>
          <p:nvPr/>
        </p:nvSpPr>
        <p:spPr bwMode="auto">
          <a:xfrm>
            <a:off x="258366" y="3183732"/>
            <a:ext cx="5283994"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90000"/>
              </a:lnSpc>
              <a:spcBef>
                <a:spcPts val="750"/>
              </a:spcBef>
            </a:pPr>
            <a:r>
              <a:rPr lang="en-US" altLang="en-US" sz="2100">
                <a:solidFill>
                  <a:srgbClr val="FF0000"/>
                </a:solidFill>
                <a:latin typeface="Times New Roman" pitchFamily="18" charset="0"/>
              </a:rPr>
              <a:t>   </a:t>
            </a:r>
            <a:r>
              <a:rPr lang="vi-VN" altLang="en-US" sz="2100">
                <a:solidFill>
                  <a:srgbClr val="FF0000"/>
                </a:solidFill>
                <a:latin typeface="Times New Roman" pitchFamily="18" charset="0"/>
              </a:rPr>
              <a:t>Câu thơ : “ Mái v</a:t>
            </a:r>
            <a:r>
              <a:rPr lang="vi-VN" altLang="en-US" sz="2100">
                <a:solidFill>
                  <a:srgbClr val="FF0000"/>
                </a:solidFill>
                <a:latin typeface="Times New Roman" pitchFamily="18" charset="0"/>
                <a:cs typeface="Times New Roman" pitchFamily="18" charset="0"/>
              </a:rPr>
              <a:t>à</a:t>
            </a:r>
            <a:r>
              <a:rPr lang="vi-VN" altLang="en-US" sz="2100">
                <a:solidFill>
                  <a:srgbClr val="FF0000"/>
                </a:solidFill>
                <a:latin typeface="Times New Roman" pitchFamily="18" charset="0"/>
              </a:rPr>
              <a:t>ng thơm phức” nói về</a:t>
            </a:r>
          </a:p>
          <a:p>
            <a:pPr>
              <a:lnSpc>
                <a:spcPct val="90000"/>
              </a:lnSpc>
              <a:spcBef>
                <a:spcPts val="750"/>
              </a:spcBef>
            </a:pPr>
            <a:r>
              <a:rPr lang="vi-VN" altLang="en-US" sz="2100">
                <a:solidFill>
                  <a:srgbClr val="FF0000"/>
                </a:solidFill>
                <a:latin typeface="Times New Roman" pitchFamily="18" charset="0"/>
              </a:rPr>
              <a:t> hình ảnh mái nh</a:t>
            </a:r>
            <a:r>
              <a:rPr lang="vi-VN" altLang="en-US" sz="2100">
                <a:solidFill>
                  <a:srgbClr val="FF0000"/>
                </a:solidFill>
                <a:latin typeface="Times New Roman" pitchFamily="18" charset="0"/>
                <a:cs typeface="Times New Roman" pitchFamily="18" charset="0"/>
              </a:rPr>
              <a:t>à</a:t>
            </a:r>
            <a:r>
              <a:rPr lang="en-US" altLang="en-US" sz="2100">
                <a:solidFill>
                  <a:srgbClr val="FF0000"/>
                </a:solidFill>
                <a:latin typeface="Times New Roman" pitchFamily="18" charset="0"/>
              </a:rPr>
              <a:t>.</a:t>
            </a:r>
            <a:endParaRPr lang="en-US" altLang="en-US" sz="21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30014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1"/>
          <p:cNvGrpSpPr>
            <a:grpSpLocks/>
          </p:cNvGrpSpPr>
          <p:nvPr/>
        </p:nvGrpSpPr>
        <p:grpSpPr bwMode="auto">
          <a:xfrm>
            <a:off x="5267325" y="85725"/>
            <a:ext cx="3876675" cy="5057775"/>
            <a:chOff x="5082139" y="1252330"/>
            <a:chExt cx="4466122" cy="5758070"/>
          </a:xfrm>
        </p:grpSpPr>
        <p:pic>
          <p:nvPicPr>
            <p:cNvPr id="14350" name="Picture 37"/>
            <p:cNvPicPr>
              <a:picLocks noChangeAspect="1" noChangeArrowheads="1"/>
            </p:cNvPicPr>
            <p:nvPr/>
          </p:nvPicPr>
          <p:blipFill>
            <a:blip r:embed="rId2" cstate="print">
              <a:extLst>
                <a:ext uri="{28A0092B-C50C-407E-A947-70E740481C1C}">
                  <a14:useLocalDpi xmlns:a14="http://schemas.microsoft.com/office/drawing/2010/main" val="0"/>
                </a:ext>
              </a:extLst>
            </a:blip>
            <a:srcRect l="43330" t="16039"/>
            <a:stretch>
              <a:fillRect/>
            </a:stretch>
          </p:blipFill>
          <p:spPr bwMode="auto">
            <a:xfrm>
              <a:off x="5082139" y="1252330"/>
              <a:ext cx="2769059" cy="575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t="15797" r="57513"/>
            <a:stretch>
              <a:fillRect/>
            </a:stretch>
          </p:blipFill>
          <p:spPr bwMode="auto">
            <a:xfrm>
              <a:off x="7851198" y="1252330"/>
              <a:ext cx="1697063" cy="57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5082139" y="1539691"/>
              <a:ext cx="1126133" cy="2801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339" name="Group 40"/>
          <p:cNvGrpSpPr>
            <a:grpSpLocks/>
          </p:cNvGrpSpPr>
          <p:nvPr/>
        </p:nvGrpSpPr>
        <p:grpSpPr bwMode="auto">
          <a:xfrm>
            <a:off x="0" y="956073"/>
            <a:ext cx="4854179" cy="4073128"/>
            <a:chOff x="1142072" y="1470344"/>
            <a:chExt cx="5330018" cy="4789283"/>
          </a:xfrm>
        </p:grpSpPr>
        <p:pic>
          <p:nvPicPr>
            <p:cNvPr id="14348" name="Picture 41"/>
            <p:cNvPicPr>
              <a:picLocks noChangeAspect="1" noChangeArrowheads="1"/>
            </p:cNvPicPr>
            <p:nvPr/>
          </p:nvPicPr>
          <p:blipFill>
            <a:blip r:embed="rId4">
              <a:extLst>
                <a:ext uri="{28A0092B-C50C-407E-A947-70E740481C1C}">
                  <a14:useLocalDpi xmlns:a14="http://schemas.microsoft.com/office/drawing/2010/main" val="0"/>
                </a:ext>
              </a:extLst>
            </a:blip>
            <a:srcRect l="7967" t="61160" r="55879" b="9171"/>
            <a:stretch>
              <a:fillRect/>
            </a:stretch>
          </p:blipFill>
          <p:spPr bwMode="auto">
            <a:xfrm>
              <a:off x="1976288" y="1911351"/>
              <a:ext cx="3730925" cy="434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42"/>
            <p:cNvPicPr>
              <a:picLocks noChangeAspect="1" noChangeArrowheads="1"/>
            </p:cNvPicPr>
            <p:nvPr/>
          </p:nvPicPr>
          <p:blipFill>
            <a:blip r:embed="rId5">
              <a:extLst>
                <a:ext uri="{28A0092B-C50C-407E-A947-70E740481C1C}">
                  <a14:useLocalDpi xmlns:a14="http://schemas.microsoft.com/office/drawing/2010/main" val="0"/>
                </a:ext>
              </a:extLst>
            </a:blip>
            <a:srcRect l="42914" t="72890" r="9674" b="22150"/>
            <a:stretch>
              <a:fillRect/>
            </a:stretch>
          </p:blipFill>
          <p:spPr bwMode="auto">
            <a:xfrm>
              <a:off x="1142072" y="1470344"/>
              <a:ext cx="5330018" cy="88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Picture 23" descr="1170273ke1o4da45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02694" y="951310"/>
            <a:ext cx="365522" cy="249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7" descr="952829owne182jr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508648" y="1310879"/>
            <a:ext cx="353615" cy="249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7" descr="952829owne182jr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386608" y="3626049"/>
            <a:ext cx="35361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7" descr="952829owne182jr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395538" y="2927747"/>
            <a:ext cx="353616" cy="240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7" descr="952829owne182jr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480073" y="2043113"/>
            <a:ext cx="353615" cy="240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3" descr="1170273ke1o4da45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44366" y="1691879"/>
            <a:ext cx="366713"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3" descr="1170273ke1o4da45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44961" y="2568774"/>
            <a:ext cx="36552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3" descr="1170273ke1o4da45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44961" y="3283149"/>
            <a:ext cx="36552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274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circle(in)">
                                      <p:cBhvr>
                                        <p:cTn id="17" dur="2000"/>
                                        <p:tgtEl>
                                          <p:spTgt spid="46"/>
                                        </p:tgtEl>
                                      </p:cBhvr>
                                    </p:animEffect>
                                  </p:childTnLst>
                                </p:cTn>
                              </p:par>
                              <p:par>
                                <p:cTn id="18" presetID="6" presetClass="entr" presetSubtype="16"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circle(in)">
                                      <p:cBhvr>
                                        <p:cTn id="20" dur="2000"/>
                                        <p:tgtEl>
                                          <p:spTgt spid="49"/>
                                        </p:tgtEl>
                                      </p:cBhvr>
                                    </p:animEffect>
                                  </p:childTnLst>
                                </p:cTn>
                              </p:par>
                              <p:par>
                                <p:cTn id="21" presetID="6" presetClass="entr" presetSubtype="16"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circle(in)">
                                      <p:cBhvr>
                                        <p:cTn id="23" dur="2000"/>
                                        <p:tgtEl>
                                          <p:spTgt spid="48"/>
                                        </p:tgtEl>
                                      </p:cBhvr>
                                    </p:animEffect>
                                  </p:childTnLst>
                                </p:cTn>
                              </p:par>
                              <p:par>
                                <p:cTn id="24" presetID="6" presetClass="entr" presetSubtype="16"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circle(in)">
                                      <p:cBhvr>
                                        <p:cTn id="26"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96322" y="186622"/>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720436" y="271894"/>
            <a:ext cx="8077200" cy="461616"/>
          </a:xfrm>
          <a:prstGeom prst="rect">
            <a:avLst/>
          </a:prstGeom>
          <a:solidFill>
            <a:schemeClr val="accent6"/>
          </a:solidFill>
        </p:spPr>
        <p:txBody>
          <a:bodyPr wrap="square" lIns="91391" tIns="45696" rIns="91391" bIns="45696" rtlCol="0">
            <a:spAutoFit/>
          </a:bodyPr>
          <a:lstStyle/>
          <a:p>
            <a:pPr algn="just"/>
            <a:r>
              <a:rPr lang="en-US" sz="2400" b="1" smtClean="0">
                <a:solidFill>
                  <a:schemeClr val="bg1"/>
                </a:solidFill>
                <a:latin typeface="Arial-Rounded" pitchFamily="34" charset="0"/>
                <a:ea typeface="Arial-Rounded" pitchFamily="34" charset="0"/>
                <a:cs typeface="Arial-Rounded" pitchFamily="34" charset="0"/>
              </a:rPr>
              <a:t>Vẽ ngôi nhà mà em yêu thích và đặt tên cho bức tranh em vẽ</a:t>
            </a:r>
            <a:endParaRPr lang="en-US" sz="2400" b="1">
              <a:solidFill>
                <a:schemeClr val="bg1"/>
              </a:solidFill>
              <a:latin typeface="Arial Rounded MT Bol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9879"/>
          <a:stretch/>
        </p:blipFill>
        <p:spPr>
          <a:xfrm>
            <a:off x="6629400" y="887601"/>
            <a:ext cx="2240139" cy="218035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1231"/>
          <a:stretch/>
        </p:blipFill>
        <p:spPr>
          <a:xfrm>
            <a:off x="6551066" y="3100865"/>
            <a:ext cx="2613716" cy="180972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9640" b="12902"/>
          <a:stretch/>
        </p:blipFill>
        <p:spPr>
          <a:xfrm>
            <a:off x="2993778" y="2777545"/>
            <a:ext cx="3530516" cy="213304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11294"/>
          <a:stretch/>
        </p:blipFill>
        <p:spPr>
          <a:xfrm>
            <a:off x="101883" y="1428750"/>
            <a:ext cx="2891895" cy="2963105"/>
          </a:xfrm>
          <a:prstGeom prst="rect">
            <a:avLst/>
          </a:prstGeom>
        </p:spPr>
      </p:pic>
    </p:spTree>
    <p:extLst>
      <p:ext uri="{BB962C8B-B14F-4D97-AF65-F5344CB8AC3E}">
        <p14:creationId xmlns:p14="http://schemas.microsoft.com/office/powerpoint/2010/main" val="2570606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24246" y="2190750"/>
            <a:ext cx="8686800" cy="2677620"/>
          </a:xfrm>
          <a:prstGeom prst="rect">
            <a:avLst/>
          </a:prstGeom>
          <a:solidFill>
            <a:schemeClr val="accent5">
              <a:lumMod val="20000"/>
              <a:lumOff val="80000"/>
            </a:schemeClr>
          </a:solidFill>
        </p:spPr>
        <p:txBody>
          <a:bodyPr wrap="square" lIns="91403" tIns="45702" rIns="91403" bIns="45702" rtlCol="0">
            <a:spAutoFit/>
          </a:bodyPr>
          <a:lstStyle/>
          <a:p>
            <a:pPr algn="just"/>
            <a:r>
              <a:rPr lang="en-US" sz="2800" b="1">
                <a:latin typeface="Arial-Rounded" pitchFamily="34" charset="0"/>
                <a:ea typeface="Arial-Rounded" pitchFamily="34" charset="0"/>
                <a:cs typeface="Arial-Rounded" pitchFamily="34" charset="0"/>
              </a:rPr>
              <a:t>Dặn dò: </a:t>
            </a:r>
            <a:endParaRPr lang="en-US" sz="2800" b="1" smtClean="0">
              <a:latin typeface="Arial-Rounded" pitchFamily="34" charset="0"/>
              <a:ea typeface="Arial-Rounded" pitchFamily="34" charset="0"/>
              <a:cs typeface="Arial-Rounded" pitchFamily="34" charset="0"/>
            </a:endParaRPr>
          </a:p>
          <a:p>
            <a:pPr algn="just"/>
            <a:r>
              <a:rPr lang="en-US" sz="2800" b="1">
                <a:latin typeface="Arial-Rounded" pitchFamily="34" charset="0"/>
                <a:ea typeface="Arial-Rounded" pitchFamily="34" charset="0"/>
                <a:cs typeface="Arial-Rounded" pitchFamily="34" charset="0"/>
              </a:rPr>
              <a:t>	</a:t>
            </a:r>
            <a:r>
              <a:rPr lang="en-US" sz="2800" b="1" smtClean="0">
                <a:latin typeface="Arial-Rounded" pitchFamily="34" charset="0"/>
                <a:ea typeface="Arial-Rounded" pitchFamily="34" charset="0"/>
                <a:cs typeface="Arial-Rounded" pitchFamily="34" charset="0"/>
              </a:rPr>
              <a:t>+ Đọc thuộc khổ 1, 2 bài </a:t>
            </a:r>
            <a:r>
              <a:rPr lang="en-US" sz="2800" b="1" i="1" smtClean="0">
                <a:latin typeface="Arial-Rounded" pitchFamily="34" charset="0"/>
                <a:ea typeface="Arial-Rounded" pitchFamily="34" charset="0"/>
                <a:cs typeface="Arial-Rounded" pitchFamily="34" charset="0"/>
              </a:rPr>
              <a:t>Ngôi nhà</a:t>
            </a:r>
            <a:endParaRPr lang="en-US" sz="2800" b="1" i="1">
              <a:latin typeface="Arial-Rounded" pitchFamily="34" charset="0"/>
              <a:ea typeface="Arial-Rounded" pitchFamily="34" charset="0"/>
              <a:cs typeface="Arial-Rounded" pitchFamily="34" charset="0"/>
            </a:endParaRPr>
          </a:p>
          <a:p>
            <a:pPr algn="just"/>
            <a:r>
              <a:rPr lang="en-US" sz="2800" b="1">
                <a:latin typeface="Arial-Rounded" pitchFamily="34" charset="0"/>
                <a:ea typeface="Arial-Rounded" pitchFamily="34" charset="0"/>
                <a:cs typeface="Arial-Rounded" pitchFamily="34" charset="0"/>
              </a:rPr>
              <a:t>      </a:t>
            </a:r>
            <a:r>
              <a:rPr lang="en-US" sz="2800" b="1" smtClean="0">
                <a:latin typeface="Arial-Rounded" pitchFamily="34" charset="0"/>
                <a:ea typeface="Arial-Rounded" pitchFamily="34" charset="0"/>
                <a:cs typeface="Arial-Rounded" pitchFamily="34" charset="0"/>
              </a:rPr>
              <a:t>	+ </a:t>
            </a:r>
            <a:r>
              <a:rPr lang="en-US" sz="2800" b="1">
                <a:latin typeface="Arial-Rounded" pitchFamily="34" charset="0"/>
                <a:ea typeface="Arial-Rounded" pitchFamily="34" charset="0"/>
                <a:cs typeface="Arial-Rounded" pitchFamily="34" charset="0"/>
              </a:rPr>
              <a:t>Xem bài trang </a:t>
            </a:r>
            <a:r>
              <a:rPr lang="en-US" sz="2800" b="1" smtClean="0">
                <a:latin typeface="Arial-Rounded" pitchFamily="34" charset="0"/>
                <a:ea typeface="Arial-Rounded" pitchFamily="34" charset="0"/>
                <a:cs typeface="Arial-Rounded" pitchFamily="34" charset="0"/>
              </a:rPr>
              <a:t>42, </a:t>
            </a:r>
            <a:r>
              <a:rPr lang="en-US" sz="2800" b="1">
                <a:latin typeface="Arial-Rounded" pitchFamily="34" charset="0"/>
                <a:ea typeface="Arial-Rounded" pitchFamily="34" charset="0"/>
                <a:cs typeface="Arial-Rounded" pitchFamily="34" charset="0"/>
              </a:rPr>
              <a:t>trang </a:t>
            </a:r>
            <a:r>
              <a:rPr lang="en-US" sz="2800" b="1" smtClean="0">
                <a:latin typeface="Arial-Rounded" pitchFamily="34" charset="0"/>
                <a:ea typeface="Arial-Rounded" pitchFamily="34" charset="0"/>
                <a:cs typeface="Arial-Rounded" pitchFamily="34" charset="0"/>
              </a:rPr>
              <a:t>43</a:t>
            </a:r>
          </a:p>
          <a:p>
            <a:pPr algn="just"/>
            <a:r>
              <a:rPr lang="en-US" sz="2800" b="1" smtClean="0">
                <a:latin typeface="Arial-Rounded" pitchFamily="34" charset="0"/>
                <a:ea typeface="Arial-Rounded" pitchFamily="34" charset="0"/>
                <a:cs typeface="Arial-Rounded" pitchFamily="34" charset="0"/>
              </a:rPr>
              <a:t>	+ Mỗi bạn chuẩn bị một quyển sách có nội dung viết về gia đình, đọc kĩ và mang lên lớp vào tiết học tiếp theo (truyện tranh, thơ…)</a:t>
            </a:r>
            <a:endParaRPr lang="en-US" sz="2800" b="1">
              <a:latin typeface="Arial-Rounded" pitchFamily="34" charset="0"/>
              <a:ea typeface="Arial-Rounded" pitchFamily="34" charset="0"/>
              <a:cs typeface="Arial-Rounded" pitchFamily="34" charset="0"/>
            </a:endParaRP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216476"/>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305773"/>
            <a:ext cx="7391400"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Giải câu đố</a:t>
            </a:r>
            <a:endParaRPr lang="en-US" sz="2400" b="1">
              <a:latin typeface="Arial-Rounded" pitchFamily="34" charset="0"/>
              <a:ea typeface="Arial-Rounded" pitchFamily="34" charset="0"/>
              <a:cs typeface="Arial-Rounded" pitchFamily="34" charset="0"/>
            </a:endParaRPr>
          </a:p>
        </p:txBody>
      </p:sp>
      <p:sp>
        <p:nvSpPr>
          <p:cNvPr id="7" name="TextBox 6"/>
          <p:cNvSpPr txBox="1"/>
          <p:nvPr/>
        </p:nvSpPr>
        <p:spPr>
          <a:xfrm>
            <a:off x="1714500" y="767389"/>
            <a:ext cx="5486400" cy="830948"/>
          </a:xfrm>
          <a:prstGeom prst="rect">
            <a:avLst/>
          </a:prstGeom>
          <a:noFill/>
        </p:spPr>
        <p:txBody>
          <a:bodyPr wrap="square" lIns="91391" tIns="45696" rIns="91391" bIns="45696" rtlCol="0">
            <a:spAutoFit/>
          </a:bodyPr>
          <a:lstStyle/>
          <a:p>
            <a:pPr algn="ctr"/>
            <a:r>
              <a:rPr lang="en-US" sz="2400" smtClean="0">
                <a:latin typeface="Arial-Rounded" pitchFamily="34" charset="0"/>
                <a:ea typeface="Arial-Rounded" pitchFamily="34" charset="0"/>
                <a:cs typeface="Arial-Rounded" pitchFamily="34" charset="0"/>
              </a:rPr>
              <a:t>Cái gì để tránh nắng mưa</a:t>
            </a:r>
          </a:p>
          <a:p>
            <a:pPr algn="ctr"/>
            <a:r>
              <a:rPr lang="en-US" sz="2400" smtClean="0">
                <a:latin typeface="Arial-Rounded" pitchFamily="34" charset="0"/>
                <a:ea typeface="Arial-Rounded" pitchFamily="34" charset="0"/>
                <a:cs typeface="Arial-Rounded" pitchFamily="34" charset="0"/>
              </a:rPr>
              <a:t>Đêm được an giấc, từ xưa vẫn cần?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97" t="30729" r="42606" b="25000"/>
          <a:stretch/>
        </p:blipFill>
        <p:spPr bwMode="auto">
          <a:xfrm>
            <a:off x="2705100" y="1758513"/>
            <a:ext cx="3505200" cy="304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594015" y="387186"/>
            <a:ext cx="5947064" cy="400061"/>
          </a:xfrm>
          <a:prstGeom prst="rect">
            <a:avLst/>
          </a:prstGeom>
          <a:noFill/>
        </p:spPr>
        <p:txBody>
          <a:bodyPr wrap="square" lIns="91391" tIns="45696" rIns="91391" bIns="45696" rtlCol="0">
            <a:spAutoFit/>
          </a:bodyPr>
          <a:lstStyle/>
          <a:p>
            <a:pPr algn="ctr"/>
            <a:r>
              <a:rPr lang="en-US" sz="2000" b="1" smtClean="0">
                <a:latin typeface="Arial-Rounded" pitchFamily="34" charset="0"/>
                <a:ea typeface="Arial-Rounded" pitchFamily="34" charset="0"/>
                <a:cs typeface="Arial-Rounded" pitchFamily="34" charset="0"/>
              </a:rPr>
              <a:t>Ngôi nhà</a:t>
            </a:r>
            <a:endParaRPr lang="en-US" sz="2000" b="1">
              <a:latin typeface="Arial Rounded MT Bold" pitchFamily="34" charset="0"/>
              <a:ea typeface="Arial-Rounded" pitchFamily="34" charset="0"/>
              <a:cs typeface="Arial-Rounded" pitchFamily="34" charset="0"/>
            </a:endParaRPr>
          </a:p>
        </p:txBody>
      </p:sp>
      <p:sp>
        <p:nvSpPr>
          <p:cNvPr id="5" name="TextBox 4"/>
          <p:cNvSpPr txBox="1"/>
          <p:nvPr/>
        </p:nvSpPr>
        <p:spPr>
          <a:xfrm>
            <a:off x="1600199" y="863579"/>
            <a:ext cx="2667001" cy="4247268"/>
          </a:xfrm>
          <a:prstGeom prst="rect">
            <a:avLst/>
          </a:prstGeom>
          <a:noFill/>
        </p:spPr>
        <p:txBody>
          <a:bodyPr wrap="square" lIns="91391" tIns="45696" rIns="91391" bIns="45696" rtlCol="0">
            <a:spAutoFit/>
          </a:bodyPr>
          <a:lstStyle/>
          <a:p>
            <a:pPr algn="just"/>
            <a:r>
              <a:rPr lang="en-US" dirty="0" err="1" smtClean="0">
                <a:latin typeface="Arial-Rounded" pitchFamily="34" charset="0"/>
                <a:ea typeface="Arial-Rounded" pitchFamily="34" charset="0"/>
                <a:cs typeface="Arial-Rounded" pitchFamily="34" charset="0"/>
              </a:rPr>
              <a:t>Em</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yêu</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nhà</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em</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Hàng</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xoan</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trước</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ngõ</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Hoa</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xao</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xuyến</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nở</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Như</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mây</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từng</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chùm</a:t>
            </a:r>
            <a:r>
              <a:rPr lang="en-US" dirty="0" smtClean="0">
                <a:latin typeface="Arial-Rounded" pitchFamily="34" charset="0"/>
                <a:ea typeface="Arial-Rounded" pitchFamily="34" charset="0"/>
                <a:cs typeface="Arial-Rounded" pitchFamily="34" charset="0"/>
              </a:rPr>
              <a:t>.</a:t>
            </a:r>
          </a:p>
          <a:p>
            <a:pPr algn="just"/>
            <a:endParaRPr lang="en-US" dirty="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Em</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yêu</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tiếng</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chim</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Đầu</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hồi</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lảnh</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lót</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Mái</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vàng</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thơm</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phức</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Rạ</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đầy</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sân</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phơi</a:t>
            </a:r>
            <a:r>
              <a:rPr lang="en-US" dirty="0" smtClean="0">
                <a:latin typeface="Arial-Rounded" pitchFamily="34" charset="0"/>
                <a:ea typeface="Arial-Rounded" pitchFamily="34" charset="0"/>
                <a:cs typeface="Arial-Rounded" pitchFamily="34" charset="0"/>
              </a:rPr>
              <a:t>.</a:t>
            </a:r>
          </a:p>
          <a:p>
            <a:pPr algn="just"/>
            <a:endParaRPr lang="en-US" dirty="0" smtClean="0">
              <a:latin typeface="Arial-Rounded" pitchFamily="34" charset="0"/>
              <a:ea typeface="Arial-Rounded" pitchFamily="34" charset="0"/>
              <a:cs typeface="Arial-Rounded" pitchFamily="34" charset="0"/>
            </a:endParaRPr>
          </a:p>
          <a:p>
            <a:pPr algn="just"/>
            <a:r>
              <a:rPr lang="en-US" dirty="0" err="1">
                <a:latin typeface="Arial-Rounded" pitchFamily="34" charset="0"/>
                <a:ea typeface="Arial-Rounded" pitchFamily="34" charset="0"/>
                <a:cs typeface="Arial-Rounded" pitchFamily="34" charset="0"/>
              </a:rPr>
              <a:t>Em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yêu</a:t>
            </a:r>
            <a:r>
              <a:rPr lang="en-US" dirty="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ngôi</a:t>
            </a:r>
            <a:r>
              <a:rPr lang="en-US" dirty="0" smtClean="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nhà</a:t>
            </a:r>
            <a:endParaRPr lang="en-US" dirty="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Gỗ</a:t>
            </a:r>
            <a:r>
              <a:rPr lang="en-US" dirty="0" smtClean="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tre</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mộc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mạc</a:t>
            </a:r>
            <a:endParaRPr lang="en-US" dirty="0">
              <a:latin typeface="Arial-Rounded" pitchFamily="34" charset="0"/>
              <a:ea typeface="Arial-Rounded" pitchFamily="34" charset="0"/>
              <a:cs typeface="Arial-Rounded" pitchFamily="34" charset="0"/>
            </a:endParaRPr>
          </a:p>
          <a:p>
            <a:pPr algn="just"/>
            <a:r>
              <a:rPr lang="en-US" dirty="0" err="1">
                <a:latin typeface="Arial-Rounded" pitchFamily="34" charset="0"/>
                <a:ea typeface="Arial-Rounded" pitchFamily="34" charset="0"/>
                <a:cs typeface="Arial-Rounded" pitchFamily="34" charset="0"/>
              </a:rPr>
              <a:t>Như</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yêu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đất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nước</a:t>
            </a:r>
            <a:endParaRPr lang="en-US" dirty="0">
              <a:latin typeface="Arial-Rounded" pitchFamily="34" charset="0"/>
              <a:ea typeface="Arial-Rounded" pitchFamily="34" charset="0"/>
              <a:cs typeface="Arial-Rounded" pitchFamily="34" charset="0"/>
            </a:endParaRPr>
          </a:p>
          <a:p>
            <a:pPr algn="just"/>
            <a:r>
              <a:rPr lang="en-US" dirty="0" err="1">
                <a:latin typeface="Arial-Rounded" pitchFamily="34" charset="0"/>
                <a:ea typeface="Arial-Rounded" pitchFamily="34" charset="0"/>
                <a:cs typeface="Arial-Rounded" pitchFamily="34" charset="0"/>
              </a:rPr>
              <a:t>Bốn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mùa</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chim</a:t>
            </a:r>
            <a:r>
              <a:rPr lang="en-US" dirty="0">
                <a:latin typeface="Arial-Rounded" pitchFamily="34" charset="0"/>
                <a:ea typeface="Arial-Rounded" pitchFamily="34" charset="0"/>
                <a:cs typeface="Arial-Rounded" pitchFamily="34" charset="0"/>
              </a:rPr>
              <a:t> ca.</a:t>
            </a:r>
          </a:p>
          <a:p>
            <a:pPr algn="just"/>
            <a:r>
              <a:rPr lang="en-US" dirty="0">
                <a:latin typeface="Arial-Rounded" pitchFamily="34" charset="0"/>
                <a:ea typeface="Arial-Rounded" pitchFamily="34" charset="0"/>
                <a:cs typeface="Arial-Rounded" pitchFamily="34" charset="0"/>
              </a:rPr>
              <a:t>        </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Tô</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Hà</a:t>
            </a:r>
            <a:r>
              <a:rPr lang="en-US" dirty="0" smtClean="0">
                <a:latin typeface="Arial-Rounded" pitchFamily="34" charset="0"/>
                <a:ea typeface="Arial-Rounded" pitchFamily="34" charset="0"/>
                <a:cs typeface="Arial-Rounded" pitchFamily="34" charset="0"/>
              </a:rPr>
              <a:t>)</a:t>
            </a:r>
            <a:endParaRPr lang="en-US" dirty="0">
              <a:latin typeface="Arial Rounded MT Bold" pitchFamily="34" charset="0"/>
              <a:ea typeface="Arial-Rounded" pitchFamily="34" charset="0"/>
              <a:cs typeface="Arial-Rounded"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Rounded" pitchFamily="34" charset="0"/>
                <a:ea typeface="Arial-Rounded" pitchFamily="34" charset="0"/>
                <a:cs typeface="Arial-Rounded" pitchFamily="34" charset="0"/>
              </a:rPr>
              <a:t>Đọc mẫu</a:t>
            </a:r>
            <a:endParaRPr lang="en-US" sz="2000" b="1">
              <a:solidFill>
                <a:schemeClr val="tx1"/>
              </a:solidFill>
              <a:latin typeface="Arial-Rounded" pitchFamily="34" charset="0"/>
              <a:ea typeface="Arial-Rounded" pitchFamily="34" charset="0"/>
              <a:cs typeface="Arial-Rounded" pitchFamily="34" charset="0"/>
            </a:endParaRPr>
          </a:p>
        </p:txBody>
      </p:sp>
      <p:grpSp>
        <p:nvGrpSpPr>
          <p:cNvPr id="6" name="Group 5"/>
          <p:cNvGrpSpPr/>
          <p:nvPr/>
        </p:nvGrpSpPr>
        <p:grpSpPr>
          <a:xfrm>
            <a:off x="4440382" y="856255"/>
            <a:ext cx="3212110" cy="3990404"/>
            <a:chOff x="4905829" y="863512"/>
            <a:chExt cx="3212110" cy="3990404"/>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816" t="56286" r="36527" b="15278"/>
            <a:stretch/>
          </p:blipFill>
          <p:spPr bwMode="auto">
            <a:xfrm>
              <a:off x="4905829" y="2997133"/>
              <a:ext cx="3212110" cy="185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78" t="23611" r="36526" b="43713"/>
            <a:stretch/>
          </p:blipFill>
          <p:spPr bwMode="auto">
            <a:xfrm>
              <a:off x="5551714" y="863512"/>
              <a:ext cx="2566225" cy="213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49482" y="133350"/>
            <a:ext cx="5947064" cy="400061"/>
          </a:xfrm>
          <a:prstGeom prst="rect">
            <a:avLst/>
          </a:prstGeom>
          <a:noFill/>
        </p:spPr>
        <p:txBody>
          <a:bodyPr wrap="square" lIns="91391" tIns="45696" rIns="91391" bIns="45696" rtlCol="0">
            <a:spAutoFit/>
          </a:bodyPr>
          <a:lstStyle/>
          <a:p>
            <a:pPr algn="ctr"/>
            <a:r>
              <a:rPr lang="en-US" sz="2000" b="1" smtClean="0">
                <a:latin typeface="Arial-Rounded" pitchFamily="34" charset="0"/>
                <a:ea typeface="Arial-Rounded" pitchFamily="34" charset="0"/>
                <a:cs typeface="Arial-Rounded" pitchFamily="34" charset="0"/>
              </a:rPr>
              <a:t>Ngôi nhà</a:t>
            </a:r>
            <a:endParaRPr lang="en-US" sz="2000" b="1">
              <a:latin typeface="Arial Rounded MT Bold" pitchFamily="34" charset="0"/>
              <a:ea typeface="Arial-Rounded" pitchFamily="34" charset="0"/>
              <a:cs typeface="Arial-Rounded" pitchFamily="34" charset="0"/>
            </a:endParaRPr>
          </a:p>
        </p:txBody>
      </p:sp>
      <p:sp>
        <p:nvSpPr>
          <p:cNvPr id="14" name="TextBox 13"/>
          <p:cNvSpPr txBox="1"/>
          <p:nvPr/>
        </p:nvSpPr>
        <p:spPr>
          <a:xfrm>
            <a:off x="3243696" y="491979"/>
            <a:ext cx="2928504" cy="4247268"/>
          </a:xfrm>
          <a:prstGeom prst="rect">
            <a:avLst/>
          </a:prstGeom>
          <a:noFill/>
        </p:spPr>
        <p:txBody>
          <a:bodyPr wrap="square" lIns="91391" tIns="45696" rIns="91391" bIns="45696" rtlCol="0">
            <a:spAutoFit/>
          </a:bodyPr>
          <a:lstStyle/>
          <a:p>
            <a:pPr algn="just"/>
            <a:r>
              <a:rPr lang="en-US" dirty="0" err="1" smtClean="0">
                <a:latin typeface="Arial-Rounded" pitchFamily="34" charset="0"/>
                <a:ea typeface="Arial-Rounded" pitchFamily="34" charset="0"/>
                <a:cs typeface="Arial-Rounded" pitchFamily="34" charset="0"/>
              </a:rPr>
              <a:t>Em</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yêu</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nhà</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em</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Hàng</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xoan</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trước</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ngõ</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Hoa</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xao</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xuyến</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nở</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Như</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mây</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từng</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chùm</a:t>
            </a:r>
            <a:r>
              <a:rPr lang="en-US" dirty="0" smtClean="0">
                <a:latin typeface="Arial-Rounded" pitchFamily="34" charset="0"/>
                <a:ea typeface="Arial-Rounded" pitchFamily="34" charset="0"/>
                <a:cs typeface="Arial-Rounded" pitchFamily="34" charset="0"/>
              </a:rPr>
              <a:t>.</a:t>
            </a:r>
          </a:p>
          <a:p>
            <a:pPr algn="just"/>
            <a:endParaRPr lang="en-US" dirty="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Em</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yêu</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tiếng</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chim</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Đầu</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hồi</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lảnh</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lót</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Mái</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vàng</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thơm</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phức</a:t>
            </a:r>
            <a:endParaRPr lang="en-US" dirty="0" smtClean="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Rạ</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đầy</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sân</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phơi</a:t>
            </a:r>
            <a:r>
              <a:rPr lang="en-US" dirty="0" smtClean="0">
                <a:latin typeface="Arial-Rounded" pitchFamily="34" charset="0"/>
                <a:ea typeface="Arial-Rounded" pitchFamily="34" charset="0"/>
                <a:cs typeface="Arial-Rounded" pitchFamily="34" charset="0"/>
              </a:rPr>
              <a:t>.</a:t>
            </a:r>
          </a:p>
          <a:p>
            <a:pPr algn="just"/>
            <a:endParaRPr lang="en-US" dirty="0" smtClean="0">
              <a:latin typeface="Arial-Rounded" pitchFamily="34" charset="0"/>
              <a:ea typeface="Arial-Rounded" pitchFamily="34" charset="0"/>
              <a:cs typeface="Arial-Rounded" pitchFamily="34" charset="0"/>
            </a:endParaRPr>
          </a:p>
          <a:p>
            <a:pPr algn="just"/>
            <a:r>
              <a:rPr lang="en-US" dirty="0" err="1">
                <a:latin typeface="Arial-Rounded" pitchFamily="34" charset="0"/>
                <a:ea typeface="Arial-Rounded" pitchFamily="34" charset="0"/>
                <a:cs typeface="Arial-Rounded" pitchFamily="34" charset="0"/>
              </a:rPr>
              <a:t>Em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yêu</a:t>
            </a:r>
            <a:r>
              <a:rPr lang="en-US" dirty="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ngôi</a:t>
            </a:r>
            <a:r>
              <a:rPr lang="en-US" dirty="0" smtClean="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nhà</a:t>
            </a:r>
            <a:endParaRPr lang="en-US" dirty="0">
              <a:latin typeface="Arial-Rounded" pitchFamily="34" charset="0"/>
              <a:ea typeface="Arial-Rounded" pitchFamily="34" charset="0"/>
              <a:cs typeface="Arial-Rounded" pitchFamily="34" charset="0"/>
            </a:endParaRPr>
          </a:p>
          <a:p>
            <a:pPr algn="just"/>
            <a:r>
              <a:rPr lang="en-US" dirty="0" err="1" smtClean="0">
                <a:latin typeface="Arial-Rounded" pitchFamily="34" charset="0"/>
                <a:ea typeface="Arial-Rounded" pitchFamily="34" charset="0"/>
                <a:cs typeface="Arial-Rounded" pitchFamily="34" charset="0"/>
              </a:rPr>
              <a:t>Gỗ</a:t>
            </a:r>
            <a:r>
              <a:rPr lang="en-US" dirty="0" smtClean="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tre</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mộc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mạc</a:t>
            </a:r>
            <a:endParaRPr lang="en-US" dirty="0">
              <a:latin typeface="Arial-Rounded" pitchFamily="34" charset="0"/>
              <a:ea typeface="Arial-Rounded" pitchFamily="34" charset="0"/>
              <a:cs typeface="Arial-Rounded" pitchFamily="34" charset="0"/>
            </a:endParaRPr>
          </a:p>
          <a:p>
            <a:pPr algn="just"/>
            <a:r>
              <a:rPr lang="en-US" dirty="0" err="1">
                <a:latin typeface="Arial-Rounded" pitchFamily="34" charset="0"/>
                <a:ea typeface="Arial-Rounded" pitchFamily="34" charset="0"/>
                <a:cs typeface="Arial-Rounded" pitchFamily="34" charset="0"/>
              </a:rPr>
              <a:t>Như</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yêu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đất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nước</a:t>
            </a:r>
            <a:endParaRPr lang="en-US" dirty="0">
              <a:latin typeface="Arial-Rounded" pitchFamily="34" charset="0"/>
              <a:ea typeface="Arial-Rounded" pitchFamily="34" charset="0"/>
              <a:cs typeface="Arial-Rounded" pitchFamily="34" charset="0"/>
            </a:endParaRPr>
          </a:p>
          <a:p>
            <a:pPr algn="just"/>
            <a:r>
              <a:rPr lang="en-US" dirty="0" err="1">
                <a:latin typeface="Arial-Rounded" pitchFamily="34" charset="0"/>
                <a:ea typeface="Arial-Rounded" pitchFamily="34" charset="0"/>
                <a:cs typeface="Arial-Rounded" pitchFamily="34" charset="0"/>
              </a:rPr>
              <a:t>Bốn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mùa</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chim</a:t>
            </a:r>
            <a:r>
              <a:rPr lang="en-US" dirty="0">
                <a:latin typeface="Arial-Rounded" pitchFamily="34" charset="0"/>
                <a:ea typeface="Arial-Rounded" pitchFamily="34" charset="0"/>
                <a:cs typeface="Arial-Rounded" pitchFamily="34" charset="0"/>
              </a:rPr>
              <a:t> ca.</a:t>
            </a:r>
          </a:p>
          <a:p>
            <a:pPr algn="just"/>
            <a:r>
              <a:rPr lang="en-US" dirty="0">
                <a:latin typeface="Arial-Rounded" pitchFamily="34" charset="0"/>
                <a:ea typeface="Arial-Rounded" pitchFamily="34" charset="0"/>
                <a:cs typeface="Arial-Rounded" pitchFamily="34" charset="0"/>
              </a:rPr>
              <a:t>        </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Tô</a:t>
            </a:r>
            <a:r>
              <a:rPr lang="en-US" dirty="0" smtClean="0">
                <a:latin typeface="Arial-Rounded" pitchFamily="34" charset="0"/>
                <a:ea typeface="Arial-Rounded" pitchFamily="34" charset="0"/>
                <a:cs typeface="Arial-Rounded" pitchFamily="34" charset="0"/>
              </a:rPr>
              <a:t> </a:t>
            </a:r>
            <a:r>
              <a:rPr lang="en-US" dirty="0" err="1" smtClean="0">
                <a:latin typeface="Arial-Rounded" pitchFamily="34" charset="0"/>
                <a:ea typeface="Arial-Rounded" pitchFamily="34" charset="0"/>
                <a:cs typeface="Arial-Rounded" pitchFamily="34" charset="0"/>
              </a:rPr>
              <a:t>Hà</a:t>
            </a:r>
            <a:r>
              <a:rPr lang="en-US" dirty="0" smtClean="0">
                <a:latin typeface="Arial-Rounded" pitchFamily="34" charset="0"/>
                <a:ea typeface="Arial-Rounded" pitchFamily="34" charset="0"/>
                <a:cs typeface="Arial-Rounded" pitchFamily="34" charset="0"/>
              </a:rPr>
              <a:t>)</a:t>
            </a:r>
            <a:endParaRPr lang="en-US" dirty="0">
              <a:latin typeface="Arial Rounded MT Bold" pitchFamily="34" charset="0"/>
              <a:ea typeface="Arial-Rounded" pitchFamily="34" charset="0"/>
              <a:cs typeface="Arial-Rounded" pitchFamily="34" charset="0"/>
            </a:endParaRPr>
          </a:p>
        </p:txBody>
      </p:sp>
      <p:sp>
        <p:nvSpPr>
          <p:cNvPr id="4" name="TextBox 3"/>
          <p:cNvSpPr txBox="1"/>
          <p:nvPr/>
        </p:nvSpPr>
        <p:spPr>
          <a:xfrm>
            <a:off x="826023" y="4489075"/>
            <a:ext cx="6420370" cy="461628"/>
          </a:xfrm>
          <a:prstGeom prst="rect">
            <a:avLst/>
          </a:prstGeom>
          <a:solidFill>
            <a:srgbClr val="FFD347"/>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Em hãy tìm từ khó đọc, khó hiểu trong bài.</a:t>
            </a:r>
          </a:p>
        </p:txBody>
      </p:sp>
      <p:cxnSp>
        <p:nvCxnSpPr>
          <p:cNvPr id="13" name="Straight Connector 12"/>
          <p:cNvCxnSpPr/>
          <p:nvPr/>
        </p:nvCxnSpPr>
        <p:spPr>
          <a:xfrm flipH="1">
            <a:off x="3809784" y="1343025"/>
            <a:ext cx="9146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199732" y="2436669"/>
            <a:ext cx="6670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352555" y="2436669"/>
            <a:ext cx="652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342164" y="2746665"/>
            <a:ext cx="8094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349362" y="3013365"/>
            <a:ext cx="2023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171537" y="3839443"/>
            <a:ext cx="7354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ần cái nhìn văn hoá làng trong phương hướng kiến trúc cho đô thị hoá nông  thô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878594"/>
            <a:ext cx="2895600" cy="2171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43200" y="-95250"/>
            <a:ext cx="3657600" cy="857250"/>
          </a:xfrm>
        </p:spPr>
        <p:txBody>
          <a:bodyPr>
            <a:normAutofit/>
          </a:bodyPr>
          <a:lstStyle/>
          <a:p>
            <a:pPr algn="just"/>
            <a:r>
              <a:rPr lang="en-US" sz="3600" smtClean="0">
                <a:solidFill>
                  <a:srgbClr val="FF0000"/>
                </a:solidFill>
                <a:latin typeface="Arial-Rounded" pitchFamily="34" charset="0"/>
                <a:ea typeface="Arial-Rounded" pitchFamily="34" charset="0"/>
                <a:cs typeface="Arial-Rounded" pitchFamily="34" charset="0"/>
              </a:rPr>
              <a:t>nhà gỗ, nhà tre</a:t>
            </a:r>
            <a:endParaRPr lang="en-US" sz="3600">
              <a:latin typeface="Arial-Rounded" pitchFamily="34" charset="0"/>
              <a:ea typeface="Arial-Rounded" pitchFamily="34" charset="0"/>
              <a:cs typeface="Arial-Rounded" pitchFamily="34" charset="0"/>
            </a:endParaRPr>
          </a:p>
        </p:txBody>
      </p:sp>
      <p:pic>
        <p:nvPicPr>
          <p:cNvPr id="1028" name="Picture 4" descr="Kiến trúc Việt cổ từ miền... ký ứ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844816"/>
            <a:ext cx="3276600" cy="2178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ong bóng ngôi nhà xưa | Reatimes.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00150"/>
            <a:ext cx="5486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18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latin typeface="Arial-Rounded" pitchFamily="34" charset="0"/>
                <a:ea typeface="Arial-Rounded" pitchFamily="34" charset="0"/>
                <a:cs typeface="Arial-Rounded" pitchFamily="34" charset="0"/>
              </a:rPr>
              <a:t>hoa xoan</a:t>
            </a:r>
            <a:endParaRPr lang="en-US">
              <a:solidFill>
                <a:srgbClr val="FF0000"/>
              </a:solidFill>
              <a:latin typeface="Arial-Rounded" pitchFamily="34" charset="0"/>
              <a:ea typeface="Arial-Rounded" pitchFamily="34" charset="0"/>
              <a:cs typeface="Arial-Rounded" pitchFamily="34" charset="0"/>
            </a:endParaRPr>
          </a:p>
        </p:txBody>
      </p:sp>
      <p:pic>
        <p:nvPicPr>
          <p:cNvPr id="2050" name="Picture 2" descr="Có một loài hoa mùa xuân đẹp dịu dàng khiến ai cũng nhớ về ký ức tuổi thơ |  Kênh Thời T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47750"/>
            <a:ext cx="6316133"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720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latin typeface="Arial-Rounded" pitchFamily="34" charset="0"/>
                <a:ea typeface="Arial-Rounded" pitchFamily="34" charset="0"/>
                <a:cs typeface="Arial-Rounded" pitchFamily="34" charset="0"/>
              </a:rPr>
              <a:t>đ</a:t>
            </a:r>
            <a:r>
              <a:rPr lang="en-US" smtClean="0">
                <a:solidFill>
                  <a:srgbClr val="FF0000"/>
                </a:solidFill>
                <a:latin typeface="Arial-Rounded" pitchFamily="34" charset="0"/>
                <a:ea typeface="Arial-Rounded" pitchFamily="34" charset="0"/>
                <a:cs typeface="Arial-Rounded" pitchFamily="34" charset="0"/>
              </a:rPr>
              <a:t>ầu hồi</a:t>
            </a:r>
            <a:endParaRPr lang="en-US">
              <a:solidFill>
                <a:srgbClr val="FF0000"/>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8264"/>
          <a:stretch/>
        </p:blipFill>
        <p:spPr>
          <a:xfrm>
            <a:off x="2625436" y="1200150"/>
            <a:ext cx="3683000" cy="3648941"/>
          </a:xfrm>
          <a:prstGeom prst="rect">
            <a:avLst/>
          </a:prstGeom>
        </p:spPr>
      </p:pic>
      <p:cxnSp>
        <p:nvCxnSpPr>
          <p:cNvPr id="5" name="Straight Arrow Connector 4"/>
          <p:cNvCxnSpPr/>
          <p:nvPr/>
        </p:nvCxnSpPr>
        <p:spPr>
          <a:xfrm>
            <a:off x="1295400" y="2564823"/>
            <a:ext cx="1794164" cy="130925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5943600" y="2786496"/>
            <a:ext cx="1752600" cy="86590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2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590550"/>
            <a:ext cx="2971800" cy="857250"/>
          </a:xfrm>
        </p:spPr>
        <p:txBody>
          <a:bodyPr/>
          <a:lstStyle/>
          <a:p>
            <a:r>
              <a:rPr lang="en-US" smtClean="0">
                <a:solidFill>
                  <a:srgbClr val="FF0000"/>
                </a:solidFill>
                <a:latin typeface="Arial-Rounded" pitchFamily="34" charset="0"/>
                <a:ea typeface="Arial-Rounded" pitchFamily="34" charset="0"/>
                <a:cs typeface="Arial-Rounded" pitchFamily="34" charset="0"/>
              </a:rPr>
              <a:t>mái vàng</a:t>
            </a:r>
            <a:endParaRPr lang="en-US">
              <a:solidFill>
                <a:srgbClr val="FF0000"/>
              </a:solidFill>
              <a:latin typeface="Arial-Rounded" pitchFamily="34" charset="0"/>
              <a:ea typeface="Arial-Rounded" pitchFamily="34" charset="0"/>
              <a:cs typeface="Arial-Rounded" pitchFamily="34" charset="0"/>
            </a:endParaRPr>
          </a:p>
        </p:txBody>
      </p:sp>
      <p:sp>
        <p:nvSpPr>
          <p:cNvPr id="3" name="AutoShape 2" descr="hình ảnh : Kiến trúc, cũ, Túp lều, Nhà tranh, Nông nghiệp, vật chất, Nha  gô, Mái vòm, Rơm rạ, Poland, Mái nhà của, Lợp lá, Ngâm, Kiến trúc nông  thôn, kh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Kiến trúc, cũ, Túp lều, Nhà tranh, Nông nghiệp, vật chất, Nha  gô, Mái vòm, Rơm rạ, Poland, Mái nhà của, Lợp lá, Ngâm, Kiến trúc nông  thôn, kh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Con đường rơ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428750"/>
            <a:ext cx="4803775" cy="31915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8628"/>
            <a:ext cx="4495800" cy="2991751"/>
          </a:xfrm>
          <a:prstGeom prst="rect">
            <a:avLst/>
          </a:prstGeom>
        </p:spPr>
      </p:pic>
      <p:sp>
        <p:nvSpPr>
          <p:cNvPr id="7" name="Title 1"/>
          <p:cNvSpPr txBox="1">
            <a:spLocks/>
          </p:cNvSpPr>
          <p:nvPr/>
        </p:nvSpPr>
        <p:spPr>
          <a:xfrm>
            <a:off x="5334000" y="561109"/>
            <a:ext cx="2971800" cy="857250"/>
          </a:xfrm>
          <a:prstGeom prst="rect">
            <a:avLst/>
          </a:prstGeom>
        </p:spPr>
        <p:txBody>
          <a:bodyPr vert="horz" lIns="91391" tIns="45696" rIns="91391" bIns="45696" rtlCol="0" anchor="ctr">
            <a:normAutofit fontScale="92500"/>
          </a:bodyPr>
          <a:lstStyle>
            <a:lvl1pPr algn="ctr" defTabSz="913910" rtl="0" eaLnBrk="1" latinLnBrk="0" hangingPunct="1">
              <a:spcBef>
                <a:spcPct val="0"/>
              </a:spcBef>
              <a:buNone/>
              <a:defRPr sz="4400" kern="1200">
                <a:solidFill>
                  <a:schemeClr val="tx1"/>
                </a:solidFill>
                <a:latin typeface="+mj-lt"/>
                <a:ea typeface="+mj-ea"/>
                <a:cs typeface="+mj-cs"/>
              </a:defRPr>
            </a:lvl1pPr>
          </a:lstStyle>
          <a:p>
            <a:r>
              <a:rPr lang="en-US" smtClean="0">
                <a:solidFill>
                  <a:srgbClr val="FF0000"/>
                </a:solidFill>
                <a:latin typeface="Arial-Rounded" pitchFamily="34" charset="0"/>
                <a:ea typeface="Arial-Rounded" pitchFamily="34" charset="0"/>
                <a:cs typeface="Arial-Rounded" pitchFamily="34" charset="0"/>
              </a:rPr>
              <a:t>phơi rạ/rơm</a:t>
            </a:r>
            <a:endParaRPr lang="en-US">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77044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425411"/>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câu</a:t>
            </a:r>
          </a:p>
        </p:txBody>
      </p:sp>
      <p:sp>
        <p:nvSpPr>
          <p:cNvPr id="4" name="TextBox 3"/>
          <p:cNvSpPr txBox="1"/>
          <p:nvPr/>
        </p:nvSpPr>
        <p:spPr>
          <a:xfrm>
            <a:off x="1049482" y="133350"/>
            <a:ext cx="5947064" cy="400061"/>
          </a:xfrm>
          <a:prstGeom prst="rect">
            <a:avLst/>
          </a:prstGeom>
          <a:noFill/>
        </p:spPr>
        <p:txBody>
          <a:bodyPr wrap="square" lIns="91391" tIns="45696" rIns="91391" bIns="45696" rtlCol="0">
            <a:spAutoFit/>
          </a:bodyPr>
          <a:lstStyle/>
          <a:p>
            <a:pPr algn="ctr"/>
            <a:r>
              <a:rPr lang="en-US" sz="2000" b="1" smtClean="0">
                <a:latin typeface="Arial-Rounded" pitchFamily="34" charset="0"/>
                <a:ea typeface="Arial-Rounded" pitchFamily="34" charset="0"/>
                <a:cs typeface="Arial-Rounded" pitchFamily="34" charset="0"/>
              </a:rPr>
              <a:t>Ngôi nhà</a:t>
            </a:r>
            <a:endParaRPr lang="en-US" sz="2000" b="1">
              <a:latin typeface="Arial Rounded MT Bold" pitchFamily="34" charset="0"/>
              <a:ea typeface="Arial-Rounded" pitchFamily="34" charset="0"/>
              <a:cs typeface="Arial-Rounded" pitchFamily="34" charset="0"/>
            </a:endParaRPr>
          </a:p>
        </p:txBody>
      </p:sp>
      <p:sp>
        <p:nvSpPr>
          <p:cNvPr id="5" name="TextBox 4"/>
          <p:cNvSpPr txBox="1"/>
          <p:nvPr/>
        </p:nvSpPr>
        <p:spPr>
          <a:xfrm>
            <a:off x="3243696" y="491979"/>
            <a:ext cx="2409825" cy="4247268"/>
          </a:xfrm>
          <a:prstGeom prst="rect">
            <a:avLst/>
          </a:prstGeom>
          <a:noFill/>
        </p:spPr>
        <p:txBody>
          <a:bodyPr wrap="square" lIns="91391" tIns="45696" rIns="91391" bIns="45696" rtlCol="0">
            <a:spAutoFit/>
          </a:bodyPr>
          <a:lstStyle/>
          <a:p>
            <a:pPr algn="just"/>
            <a:r>
              <a:rPr lang="en-US" smtClean="0">
                <a:latin typeface="Arial-Rounded" pitchFamily="34" charset="0"/>
                <a:ea typeface="Arial-Rounded" pitchFamily="34" charset="0"/>
                <a:cs typeface="Arial-Rounded" pitchFamily="34" charset="0"/>
              </a:rPr>
              <a:t>Em yêu nhà em</a:t>
            </a:r>
          </a:p>
          <a:p>
            <a:pPr algn="just"/>
            <a:r>
              <a:rPr lang="en-US" smtClean="0">
                <a:latin typeface="Arial-Rounded" pitchFamily="34" charset="0"/>
                <a:ea typeface="Arial-Rounded" pitchFamily="34" charset="0"/>
                <a:cs typeface="Arial-Rounded" pitchFamily="34" charset="0"/>
              </a:rPr>
              <a:t>Hàng xoan trước ngõ</a:t>
            </a:r>
          </a:p>
          <a:p>
            <a:pPr algn="just"/>
            <a:r>
              <a:rPr lang="en-US" smtClean="0">
                <a:latin typeface="Arial-Rounded" pitchFamily="34" charset="0"/>
                <a:ea typeface="Arial-Rounded" pitchFamily="34" charset="0"/>
                <a:cs typeface="Arial-Rounded" pitchFamily="34" charset="0"/>
              </a:rPr>
              <a:t>Hoa xao xuyến nở</a:t>
            </a:r>
          </a:p>
          <a:p>
            <a:pPr algn="just"/>
            <a:r>
              <a:rPr lang="en-US" smtClean="0">
                <a:latin typeface="Arial-Rounded" pitchFamily="34" charset="0"/>
                <a:ea typeface="Arial-Rounded" pitchFamily="34" charset="0"/>
                <a:cs typeface="Arial-Rounded" pitchFamily="34" charset="0"/>
              </a:rPr>
              <a:t>Như mây từng chùm.</a:t>
            </a:r>
          </a:p>
          <a:p>
            <a:pPr algn="just"/>
            <a:endParaRPr lang="en-US">
              <a:latin typeface="Arial-Rounded" pitchFamily="34" charset="0"/>
              <a:ea typeface="Arial-Rounded" pitchFamily="34" charset="0"/>
              <a:cs typeface="Arial-Rounded" pitchFamily="34" charset="0"/>
            </a:endParaRPr>
          </a:p>
          <a:p>
            <a:pPr algn="just"/>
            <a:r>
              <a:rPr lang="en-US" smtClean="0">
                <a:latin typeface="Arial-Rounded" pitchFamily="34" charset="0"/>
                <a:ea typeface="Arial-Rounded" pitchFamily="34" charset="0"/>
                <a:cs typeface="Arial-Rounded" pitchFamily="34" charset="0"/>
              </a:rPr>
              <a:t>Em yêu tiếng chim</a:t>
            </a:r>
          </a:p>
          <a:p>
            <a:pPr algn="just"/>
            <a:r>
              <a:rPr lang="en-US" smtClean="0">
                <a:latin typeface="Arial-Rounded" pitchFamily="34" charset="0"/>
                <a:ea typeface="Arial-Rounded" pitchFamily="34" charset="0"/>
                <a:cs typeface="Arial-Rounded" pitchFamily="34" charset="0"/>
              </a:rPr>
              <a:t>Đầu hồi lảnh lót</a:t>
            </a:r>
          </a:p>
          <a:p>
            <a:pPr algn="just"/>
            <a:r>
              <a:rPr lang="en-US" smtClean="0">
                <a:latin typeface="Arial-Rounded" pitchFamily="34" charset="0"/>
                <a:ea typeface="Arial-Rounded" pitchFamily="34" charset="0"/>
                <a:cs typeface="Arial-Rounded" pitchFamily="34" charset="0"/>
              </a:rPr>
              <a:t>Mái vàng thơm phức</a:t>
            </a:r>
          </a:p>
          <a:p>
            <a:pPr algn="just"/>
            <a:r>
              <a:rPr lang="en-US" smtClean="0">
                <a:latin typeface="Arial-Rounded" pitchFamily="34" charset="0"/>
                <a:ea typeface="Arial-Rounded" pitchFamily="34" charset="0"/>
                <a:cs typeface="Arial-Rounded" pitchFamily="34" charset="0"/>
              </a:rPr>
              <a:t>Rạ đầy sân phơi.</a:t>
            </a:r>
          </a:p>
          <a:p>
            <a:pPr algn="just"/>
            <a:endParaRPr lang="en-US" smtClean="0">
              <a:latin typeface="Arial-Rounded" pitchFamily="34" charset="0"/>
              <a:ea typeface="Arial-Rounded" pitchFamily="34" charset="0"/>
              <a:cs typeface="Arial-Rounded" pitchFamily="34" charset="0"/>
            </a:endParaRPr>
          </a:p>
          <a:p>
            <a:pPr algn="just"/>
            <a:r>
              <a:rPr lang="en-US">
                <a:latin typeface="Arial-Rounded" pitchFamily="34" charset="0"/>
                <a:ea typeface="Arial-Rounded" pitchFamily="34" charset="0"/>
                <a:cs typeface="Arial-Rounded" pitchFamily="34" charset="0"/>
              </a:rPr>
              <a:t>Em yêu </a:t>
            </a:r>
            <a:r>
              <a:rPr lang="en-US" smtClean="0">
                <a:latin typeface="Arial-Rounded" pitchFamily="34" charset="0"/>
                <a:ea typeface="Arial-Rounded" pitchFamily="34" charset="0"/>
                <a:cs typeface="Arial-Rounded" pitchFamily="34" charset="0"/>
              </a:rPr>
              <a:t>ngôi </a:t>
            </a:r>
            <a:r>
              <a:rPr lang="en-US">
                <a:latin typeface="Arial-Rounded" pitchFamily="34" charset="0"/>
                <a:ea typeface="Arial-Rounded" pitchFamily="34" charset="0"/>
                <a:cs typeface="Arial-Rounded" pitchFamily="34" charset="0"/>
              </a:rPr>
              <a:t>nhà</a:t>
            </a:r>
          </a:p>
          <a:p>
            <a:pPr algn="just"/>
            <a:r>
              <a:rPr lang="en-US" smtClean="0">
                <a:latin typeface="Arial-Rounded" pitchFamily="34" charset="0"/>
                <a:ea typeface="Arial-Rounded" pitchFamily="34" charset="0"/>
                <a:cs typeface="Arial-Rounded" pitchFamily="34" charset="0"/>
              </a:rPr>
              <a:t>Gỗ, </a:t>
            </a:r>
            <a:r>
              <a:rPr lang="en-US">
                <a:latin typeface="Arial-Rounded" pitchFamily="34" charset="0"/>
                <a:ea typeface="Arial-Rounded" pitchFamily="34" charset="0"/>
                <a:cs typeface="Arial-Rounded" pitchFamily="34" charset="0"/>
              </a:rPr>
              <a:t>tre mộc mạc</a:t>
            </a:r>
          </a:p>
          <a:p>
            <a:pPr algn="just"/>
            <a:r>
              <a:rPr lang="en-US">
                <a:latin typeface="Arial-Rounded" pitchFamily="34" charset="0"/>
                <a:ea typeface="Arial-Rounded" pitchFamily="34" charset="0"/>
                <a:cs typeface="Arial-Rounded" pitchFamily="34" charset="0"/>
              </a:rPr>
              <a:t>Như yêu đất nước</a:t>
            </a:r>
          </a:p>
          <a:p>
            <a:pPr algn="just"/>
            <a:r>
              <a:rPr lang="en-US">
                <a:latin typeface="Arial-Rounded" pitchFamily="34" charset="0"/>
                <a:ea typeface="Arial-Rounded" pitchFamily="34" charset="0"/>
                <a:cs typeface="Arial-Rounded" pitchFamily="34" charset="0"/>
              </a:rPr>
              <a:t>Bốn mùa chim ca.</a:t>
            </a:r>
          </a:p>
          <a:p>
            <a:pPr algn="just"/>
            <a:r>
              <a:rPr lang="en-US">
                <a:latin typeface="Arial-Rounded" pitchFamily="34" charset="0"/>
                <a:ea typeface="Arial-Rounded" pitchFamily="34" charset="0"/>
                <a:cs typeface="Arial-Rounded" pitchFamily="34" charset="0"/>
              </a:rPr>
              <a:t>        </a:t>
            </a:r>
            <a:r>
              <a:rPr lang="en-US" smtClean="0">
                <a:latin typeface="Arial-Rounded" pitchFamily="34" charset="0"/>
                <a:ea typeface="Arial-Rounded" pitchFamily="34" charset="0"/>
                <a:cs typeface="Arial-Rounded" pitchFamily="34" charset="0"/>
              </a:rPr>
              <a:t>               (Tô Hà)</a:t>
            </a:r>
            <a:endParaRPr lang="en-US">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939</TotalTime>
  <Words>584</Words>
  <Application>Microsoft Office PowerPoint</Application>
  <PresentationFormat>On-screen Show (16:9)</PresentationFormat>
  <Paragraphs>140</Paragraphs>
  <Slides>18</Slides>
  <Notes>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nhà gỗ, nhà tre</vt:lpstr>
      <vt:lpstr>hoa xoan</vt:lpstr>
      <vt:lpstr>đầu hồi</vt:lpstr>
      <vt:lpstr>mái vàng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Administrator_PC</cp:lastModifiedBy>
  <cp:revision>149</cp:revision>
  <dcterms:created xsi:type="dcterms:W3CDTF">2020-12-08T15:48:47Z</dcterms:created>
  <dcterms:modified xsi:type="dcterms:W3CDTF">2022-01-26T12:09:44Z</dcterms:modified>
</cp:coreProperties>
</file>