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3" r:id="rId2"/>
    <p:sldId id="275" r:id="rId3"/>
    <p:sldId id="276" r:id="rId4"/>
    <p:sldId id="257" r:id="rId5"/>
    <p:sldId id="279" r:id="rId6"/>
    <p:sldId id="258" r:id="rId7"/>
    <p:sldId id="259" r:id="rId8"/>
    <p:sldId id="264" r:id="rId9"/>
    <p:sldId id="280" r:id="rId10"/>
    <p:sldId id="277" r:id="rId11"/>
    <p:sldId id="278" r:id="rId12"/>
    <p:sldId id="271" r:id="rId13"/>
    <p:sldId id="272"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F8E2FA"/>
    <a:srgbClr val="EEB8F2"/>
    <a:srgbClr val="EBAAF0"/>
    <a:srgbClr val="CC27D9"/>
    <a:srgbClr val="A71FB1"/>
    <a:srgbClr val="E590EC"/>
    <a:srgbClr val="E824B5"/>
    <a:srgbClr val="F6BB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948" y="-5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01/03/2022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01/03/2022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01/03/2022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01/03/2022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01/03/2022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31.gif"/><Relationship Id="rId5" Type="http://schemas.microsoft.com/office/2007/relationships/hdphoto" Target="../media/hdphoto2.wdp"/><Relationship Id="rId10" Type="http://schemas.openxmlformats.org/officeDocument/2006/relationships/image" Target="../media/image30.gif"/><Relationship Id="rId4" Type="http://schemas.openxmlformats.org/officeDocument/2006/relationships/image" Target="../media/image25.png"/><Relationship Id="rId9" Type="http://schemas.openxmlformats.org/officeDocument/2006/relationships/image" Target="../media/image29.gif"/><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796740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a:off x="2590799" y="2502751"/>
            <a:ext cx="2478233" cy="2968389"/>
          </a:xfrm>
          <a:prstGeom prst="rect">
            <a:avLst/>
          </a:prstGeom>
        </p:spPr>
      </p:pic>
      <p:pic>
        <p:nvPicPr>
          <p:cNvPr id="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37115" y="2923218"/>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flipH="1">
            <a:off x="4232415" y="2502751"/>
            <a:ext cx="2478233" cy="296838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480" y="2952750"/>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67000" y="818285"/>
            <a:ext cx="2514600" cy="584775"/>
          </a:xfrm>
          <a:prstGeom prst="rect">
            <a:avLst/>
          </a:prstGeom>
          <a:noFill/>
        </p:spPr>
        <p:txBody>
          <a:bodyPr wrap="square" rtlCol="0">
            <a:spAutoFit/>
          </a:bodyPr>
          <a:lstStyle/>
          <a:p>
            <a:r>
              <a:rPr lang="en-US" sz="3200" smtClean="0">
                <a:latin typeface="Arial" pitchFamily="34" charset="0"/>
                <a:cs typeface="Arial" pitchFamily="34" charset="0"/>
              </a:rPr>
              <a:t>vi     ùng</a:t>
            </a:r>
            <a:endParaRPr lang="en-US" sz="3200">
              <a:latin typeface="Arial" pitchFamily="34" charset="0"/>
              <a:cs typeface="Arial" pitchFamily="34" charset="0"/>
            </a:endParaRPr>
          </a:p>
        </p:txBody>
      </p:sp>
      <p:sp>
        <p:nvSpPr>
          <p:cNvPr id="11" name="TextBox 10"/>
          <p:cNvSpPr txBox="1"/>
          <p:nvPr/>
        </p:nvSpPr>
        <p:spPr>
          <a:xfrm>
            <a:off x="4504459" y="818285"/>
            <a:ext cx="1946564" cy="584775"/>
          </a:xfrm>
          <a:prstGeom prst="rect">
            <a:avLst/>
          </a:prstGeom>
          <a:noFill/>
        </p:spPr>
        <p:txBody>
          <a:bodyPr wrap="square" rtlCol="0">
            <a:spAutoFit/>
          </a:bodyPr>
          <a:lstStyle/>
          <a:p>
            <a:pPr algn="ctr"/>
            <a:r>
              <a:rPr lang="en-US" sz="3200" smtClean="0">
                <a:latin typeface="Arial" pitchFamily="34" charset="0"/>
                <a:cs typeface="Arial" pitchFamily="34" charset="0"/>
              </a:rPr>
              <a:t>à xát</a:t>
            </a:r>
            <a:endParaRPr lang="en-US" sz="3200">
              <a:latin typeface="Arial" pitchFamily="34" charset="0"/>
              <a:cs typeface="Arial" pitchFamily="34" charset="0"/>
            </a:endParaRPr>
          </a:p>
        </p:txBody>
      </p:sp>
      <p:sp>
        <p:nvSpPr>
          <p:cNvPr id="7" name="TextBox 6"/>
          <p:cNvSpPr txBox="1"/>
          <p:nvPr/>
        </p:nvSpPr>
        <p:spPr>
          <a:xfrm>
            <a:off x="25977" y="1492364"/>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gh</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a:t>
            </a:r>
            <a:endParaRPr lang="en-US" sz="3200" i="1">
              <a:latin typeface="Arial" pitchFamily="34" charset="0"/>
              <a:ea typeface="Arial-Rounded" pitchFamily="34" charset="0"/>
              <a:cs typeface="Arial" pitchFamily="34" charset="0"/>
            </a:endParaRP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0623"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046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5" name="TextBox 4"/>
          <p:cNvSpPr txBox="1"/>
          <p:nvPr/>
        </p:nvSpPr>
        <p:spPr>
          <a:xfrm>
            <a:off x="609600" y="190714"/>
            <a:ext cx="84512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chữ phù hợp thay cho bông hoa</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25977" y="823053"/>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tr</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ch?</a:t>
            </a:r>
            <a:endParaRPr lang="en-US" sz="3200" i="1">
              <a:latin typeface="Arial" pitchFamily="34" charset="0"/>
              <a:ea typeface="Arial-Rounded" pitchFamily="34" charset="0"/>
              <a:cs typeface="Arial" pitchFamily="34" charset="0"/>
            </a:endParaRPr>
          </a:p>
        </p:txBody>
      </p:sp>
      <p:sp>
        <p:nvSpPr>
          <p:cNvPr id="8" name="TextBox 7"/>
          <p:cNvSpPr txBox="1"/>
          <p:nvPr/>
        </p:nvSpPr>
        <p:spPr>
          <a:xfrm>
            <a:off x="29441" y="2266950"/>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r/d</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gi?</a:t>
            </a:r>
            <a:endParaRPr lang="en-US" sz="3200" i="1">
              <a:latin typeface="Arial" pitchFamily="34" charset="0"/>
              <a:ea typeface="Arial-Rounded" pitchFamily="34" charset="0"/>
              <a:cs typeface="Arial"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148" y="92951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24600" y="818285"/>
            <a:ext cx="2938895" cy="584775"/>
          </a:xfrm>
          <a:prstGeom prst="rect">
            <a:avLst/>
          </a:prstGeom>
          <a:noFill/>
        </p:spPr>
        <p:txBody>
          <a:bodyPr wrap="square" rtlCol="0">
            <a:spAutoFit/>
          </a:bodyPr>
          <a:lstStyle/>
          <a:p>
            <a:pPr algn="ctr"/>
            <a:r>
              <a:rPr lang="en-US" sz="3200" smtClean="0">
                <a:latin typeface="Arial" pitchFamily="34" charset="0"/>
                <a:cs typeface="Arial" pitchFamily="34" charset="0"/>
              </a:rPr>
              <a:t>nhanh     óng</a:t>
            </a:r>
            <a:endParaRPr lang="en-US" sz="3200">
              <a:latin typeface="Arial" pitchFamily="34" charset="0"/>
              <a:cs typeface="Arial" pitchFamily="34" charset="0"/>
            </a:endParaRP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32470" y="146873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i nhớ</a:t>
            </a:r>
            <a:endParaRPr lang="en-US" sz="3200">
              <a:latin typeface="Arial" pitchFamily="34" charset="0"/>
              <a:cs typeface="Arial" pitchFamily="34" charset="0"/>
            </a:endParaRP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173"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39492" y="146873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cố    ắng</a:t>
            </a:r>
            <a:endParaRPr lang="en-US" sz="3200">
              <a:latin typeface="Arial" pitchFamily="34" charset="0"/>
              <a:cs typeface="Arial" pitchFamily="34" charset="0"/>
            </a:endParaRPr>
          </a:p>
        </p:txBody>
      </p:sp>
      <p:sp>
        <p:nvSpPr>
          <p:cNvPr id="17" name="TextBox 16"/>
          <p:cNvSpPr txBox="1"/>
          <p:nvPr/>
        </p:nvSpPr>
        <p:spPr>
          <a:xfrm>
            <a:off x="6177687" y="146873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gọn     ẽ</a:t>
            </a:r>
            <a:endParaRPr lang="en-US" sz="3200">
              <a:latin typeface="Arial" pitchFamily="34" charset="0"/>
              <a:cs typeface="Arial" pitchFamily="34" charset="0"/>
            </a:endParaRPr>
          </a:p>
        </p:txBody>
      </p:sp>
      <p:sp>
        <p:nvSpPr>
          <p:cNvPr id="18" name="TextBox 17"/>
          <p:cNvSpPr txBox="1"/>
          <p:nvPr/>
        </p:nvSpPr>
        <p:spPr>
          <a:xfrm>
            <a:off x="2322079" y="227155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a dẻ</a:t>
            </a:r>
            <a:endParaRPr lang="en-US" sz="3200">
              <a:latin typeface="Arial" pitchFamily="34" charset="0"/>
              <a:cs typeface="Arial" pitchFamily="34" charset="0"/>
            </a:endParaRPr>
          </a:p>
        </p:txBody>
      </p:sp>
      <p:sp>
        <p:nvSpPr>
          <p:cNvPr id="19" name="TextBox 18"/>
          <p:cNvSpPr txBox="1"/>
          <p:nvPr/>
        </p:nvSpPr>
        <p:spPr>
          <a:xfrm>
            <a:off x="4364184" y="227155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 ửa tay</a:t>
            </a:r>
            <a:endParaRPr lang="en-US" sz="3200">
              <a:latin typeface="Arial" pitchFamily="34" charset="0"/>
              <a:cs typeface="Arial" pitchFamily="34" charset="0"/>
            </a:endParaRPr>
          </a:p>
        </p:txBody>
      </p:sp>
      <p:sp>
        <p:nvSpPr>
          <p:cNvPr id="20" name="TextBox 19"/>
          <p:cNvSpPr txBox="1"/>
          <p:nvPr/>
        </p:nvSpPr>
        <p:spPr>
          <a:xfrm>
            <a:off x="6334991" y="227155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ữ gìn</a:t>
            </a:r>
            <a:endParaRPr lang="en-US" sz="3200">
              <a:latin typeface="Arial" pitchFamily="34" charset="0"/>
              <a:cs typeface="Arial" pitchFamily="34" charset="0"/>
            </a:endParaRP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55123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968"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8005" y="235405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669" y="237643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649" y="237643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200400" y="819150"/>
            <a:ext cx="585643" cy="584775"/>
          </a:xfrm>
          <a:prstGeom prst="rect">
            <a:avLst/>
          </a:prstGeom>
          <a:noFill/>
        </p:spPr>
        <p:txBody>
          <a:bodyPr wrap="square" rtlCol="0">
            <a:spAutoFit/>
          </a:bodyPr>
          <a:lstStyle/>
          <a:p>
            <a:pPr algn="ctr"/>
            <a:r>
              <a:rPr lang="en-US" sz="3200" dirty="0" err="1" smtClean="0">
                <a:latin typeface="Arial" pitchFamily="34" charset="0"/>
                <a:cs typeface="Arial" pitchFamily="34" charset="0"/>
              </a:rPr>
              <a:t>tr</a:t>
            </a:r>
            <a:endParaRPr lang="en-US" sz="3200" dirty="0">
              <a:latin typeface="Arial" pitchFamily="34" charset="0"/>
              <a:cs typeface="Arial" pitchFamily="34" charset="0"/>
            </a:endParaRPr>
          </a:p>
        </p:txBody>
      </p:sp>
      <p:sp>
        <p:nvSpPr>
          <p:cNvPr id="27" name="TextBox 26"/>
          <p:cNvSpPr txBox="1"/>
          <p:nvPr/>
        </p:nvSpPr>
        <p:spPr>
          <a:xfrm>
            <a:off x="4384966" y="821309"/>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8" name="TextBox 27"/>
          <p:cNvSpPr txBox="1"/>
          <p:nvPr/>
        </p:nvSpPr>
        <p:spPr>
          <a:xfrm>
            <a:off x="7658100" y="816418"/>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9" name="TextBox 28"/>
          <p:cNvSpPr txBox="1"/>
          <p:nvPr/>
        </p:nvSpPr>
        <p:spPr>
          <a:xfrm>
            <a:off x="2561935" y="1474232"/>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gh</a:t>
            </a:r>
            <a:endParaRPr lang="en-US" sz="3200">
              <a:latin typeface="Arial" pitchFamily="34" charset="0"/>
              <a:cs typeface="Arial" pitchFamily="34" charset="0"/>
            </a:endParaRPr>
          </a:p>
        </p:txBody>
      </p:sp>
      <p:sp>
        <p:nvSpPr>
          <p:cNvPr id="30" name="TextBox 29"/>
          <p:cNvSpPr txBox="1"/>
          <p:nvPr/>
        </p:nvSpPr>
        <p:spPr>
          <a:xfrm>
            <a:off x="5203683" y="1479124"/>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g</a:t>
            </a:r>
            <a:endParaRPr lang="en-US" sz="3200">
              <a:latin typeface="Arial" pitchFamily="34" charset="0"/>
              <a:cs typeface="Arial" pitchFamily="34" charset="0"/>
            </a:endParaRPr>
          </a:p>
        </p:txBody>
      </p:sp>
      <p:sp>
        <p:nvSpPr>
          <p:cNvPr id="31" name="TextBox 30"/>
          <p:cNvSpPr txBox="1"/>
          <p:nvPr/>
        </p:nvSpPr>
        <p:spPr>
          <a:xfrm>
            <a:off x="7284895" y="1468736"/>
            <a:ext cx="916420" cy="584775"/>
          </a:xfrm>
          <a:prstGeom prst="rect">
            <a:avLst/>
          </a:prstGeom>
          <a:noFill/>
        </p:spPr>
        <p:txBody>
          <a:bodyPr wrap="square" rtlCol="0">
            <a:spAutoFit/>
          </a:bodyPr>
          <a:lstStyle/>
          <a:p>
            <a:pPr algn="ctr"/>
            <a:r>
              <a:rPr lang="en-US" sz="3200">
                <a:latin typeface="Arial" pitchFamily="34" charset="0"/>
                <a:cs typeface="Arial" pitchFamily="34" charset="0"/>
              </a:rPr>
              <a:t>g</a:t>
            </a:r>
            <a:r>
              <a:rPr lang="en-US" sz="3200" smtClean="0">
                <a:latin typeface="Arial" pitchFamily="34" charset="0"/>
                <a:cs typeface="Arial" pitchFamily="34" charset="0"/>
              </a:rPr>
              <a:t>h</a:t>
            </a:r>
            <a:endParaRPr lang="en-US" sz="3200">
              <a:latin typeface="Arial" pitchFamily="34" charset="0"/>
              <a:cs typeface="Arial" pitchFamily="34" charset="0"/>
            </a:endParaRPr>
          </a:p>
        </p:txBody>
      </p:sp>
      <p:sp>
        <p:nvSpPr>
          <p:cNvPr id="32" name="TextBox 31"/>
          <p:cNvSpPr txBox="1"/>
          <p:nvPr/>
        </p:nvSpPr>
        <p:spPr>
          <a:xfrm>
            <a:off x="2694709" y="2285866"/>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d</a:t>
            </a:r>
            <a:endParaRPr lang="en-US" sz="3200">
              <a:latin typeface="Arial" pitchFamily="34" charset="0"/>
              <a:cs typeface="Arial" pitchFamily="34" charset="0"/>
            </a:endParaRPr>
          </a:p>
        </p:txBody>
      </p:sp>
      <p:sp>
        <p:nvSpPr>
          <p:cNvPr id="33" name="TextBox 32"/>
          <p:cNvSpPr txBox="1"/>
          <p:nvPr/>
        </p:nvSpPr>
        <p:spPr>
          <a:xfrm>
            <a:off x="4750737" y="2273288"/>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r</a:t>
            </a:r>
            <a:endParaRPr lang="en-US" sz="3200">
              <a:latin typeface="Arial" pitchFamily="34" charset="0"/>
              <a:cs typeface="Arial" pitchFamily="34" charset="0"/>
            </a:endParaRPr>
          </a:p>
        </p:txBody>
      </p:sp>
      <p:sp>
        <p:nvSpPr>
          <p:cNvPr id="34" name="TextBox 33"/>
          <p:cNvSpPr txBox="1"/>
          <p:nvPr/>
        </p:nvSpPr>
        <p:spPr>
          <a:xfrm>
            <a:off x="6530398" y="2270993"/>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gi</a:t>
            </a:r>
            <a:endParaRPr lang="en-US" sz="3200">
              <a:latin typeface="Arial" pitchFamily="34" charset="0"/>
              <a:cs typeface="Arial" pitchFamily="34" charset="0"/>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661" y="3671826"/>
            <a:ext cx="630237" cy="630237"/>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1046" y="3471226"/>
            <a:ext cx="380315" cy="380315"/>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7986" y="3406320"/>
            <a:ext cx="363857" cy="409339"/>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8720" y="3561229"/>
            <a:ext cx="580624" cy="58062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3613" y="3766218"/>
            <a:ext cx="833400" cy="8334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4497" y="3851541"/>
            <a:ext cx="765841" cy="612673"/>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327" y="3156107"/>
            <a:ext cx="630237" cy="630237"/>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300" y="3295870"/>
            <a:ext cx="630237" cy="630237"/>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5423" y="3235035"/>
            <a:ext cx="580624" cy="580624"/>
          </a:xfrm>
          <a:prstGeom prst="rect">
            <a:avLst/>
          </a:prstGeom>
        </p:spPr>
      </p:pic>
      <p:pic>
        <p:nvPicPr>
          <p:cNvPr id="47"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06.9942"/>
                </p14:media>
              </p:ext>
            </p:extLst>
          </p:nvPr>
        </p:nvPicPr>
        <p:blipFill>
          <a:blip r:embed="rId14"/>
          <a:stretch>
            <a:fillRect/>
          </a:stretch>
        </p:blipFill>
        <p:spPr>
          <a:xfrm>
            <a:off x="9677400" y="1187564"/>
            <a:ext cx="609600" cy="609600"/>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StopAudio" delay="0">
                      <p:tgtEl>
                        <p:sldTgt/>
                      </p:tgtEl>
                    </p:cond>
                  </p:endCondLst>
                </p:cTn>
                <p:tgtEl>
                  <p:spTgt spid="47"/>
                </p:tgtEl>
              </p:cMediaNode>
            </p:audio>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52800" y="453893"/>
            <a:ext cx="2438400" cy="461616"/>
          </a:xfrm>
          <a:prstGeom prst="rect">
            <a:avLst/>
          </a:prstGeom>
          <a:noFill/>
          <a:ln>
            <a:noFill/>
          </a:ln>
        </p:spPr>
        <p:txBody>
          <a:bodyPr wrap="square" lIns="91391" tIns="45696" rIns="91391" bIns="45696" rtlCol="0">
            <a:spAutoFit/>
          </a:bodyPr>
          <a:lstStyle/>
          <a:p>
            <a:pPr algn="just"/>
            <a:r>
              <a:rPr lang="en-US" sz="2400" b="1" i="1" smtClean="0">
                <a:latin typeface="Arial" pitchFamily="34" charset="0"/>
                <a:ea typeface="Arial-Rounded" pitchFamily="34" charset="0"/>
                <a:cs typeface="Arial" pitchFamily="34" charset="0"/>
              </a:rPr>
              <a:t>Em làm bác sĩ</a:t>
            </a:r>
            <a:endParaRPr lang="en-US" sz="2400" b="1">
              <a:latin typeface="Arial" pitchFamily="34" charset="0"/>
              <a:ea typeface="Arial-Rounded" pitchFamily="34" charset="0"/>
              <a:cs typeface="Arial" pitchFamily="34" charset="0"/>
            </a:endParaRPr>
          </a:p>
        </p:txBody>
      </p:sp>
      <p:grpSp>
        <p:nvGrpSpPr>
          <p:cNvPr id="5" name="Group 4"/>
          <p:cNvGrpSpPr/>
          <p:nvPr/>
        </p:nvGrpSpPr>
        <p:grpSpPr>
          <a:xfrm>
            <a:off x="655320" y="453893"/>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1123950"/>
            <a:ext cx="8279333" cy="34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511647"/>
            <a:ext cx="7162800" cy="1384995"/>
          </a:xfrm>
          <a:prstGeom prst="rect">
            <a:avLst/>
          </a:prstGeom>
          <a:noFill/>
        </p:spPr>
        <p:txBody>
          <a:bodyPr wrap="square" rtlCol="0">
            <a:spAutoFit/>
          </a:bodyPr>
          <a:lstStyle/>
          <a:p>
            <a:pPr algn="ctr"/>
            <a:r>
              <a:rPr lang="en-US" sz="2800" b="1" smtClean="0">
                <a:latin typeface="Arial" pitchFamily="34" charset="0"/>
                <a:ea typeface="Arial-Rounded" pitchFamily="34" charset="0"/>
                <a:cs typeface="Arial" pitchFamily="34" charset="0"/>
              </a:rPr>
              <a:t>Dặn dò:</a:t>
            </a:r>
          </a:p>
          <a:p>
            <a:pPr algn="ctr"/>
            <a:r>
              <a:rPr lang="en-US" sz="2800" b="1" smtClean="0">
                <a:latin typeface="Arial" pitchFamily="34" charset="0"/>
                <a:ea typeface="Arial-Rounded" pitchFamily="34" charset="0"/>
                <a:cs typeface="Arial" pitchFamily="34" charset="0"/>
              </a:rPr>
              <a:t> + Xem lại bài trang 64 đến trang 67</a:t>
            </a:r>
          </a:p>
          <a:p>
            <a:pPr algn="ctr"/>
            <a:r>
              <a:rPr lang="en-US" sz="2800" b="1" smtClean="0">
                <a:latin typeface="Arial" pitchFamily="34" charset="0"/>
                <a:ea typeface="Arial-Rounded" pitchFamily="34" charset="0"/>
                <a:cs typeface="Arial" pitchFamily="34" charset="0"/>
              </a:rPr>
              <a:t>+ </a:t>
            </a:r>
            <a:r>
              <a:rPr lang="en-US" sz="2800" b="1">
                <a:latin typeface="Arial" pitchFamily="34" charset="0"/>
                <a:ea typeface="Arial-Rounded" pitchFamily="34" charset="0"/>
                <a:cs typeface="Arial" pitchFamily="34" charset="0"/>
              </a:rPr>
              <a:t>Xem bài </a:t>
            </a:r>
            <a:r>
              <a:rPr lang="en-US" sz="2800" b="1" i="1" smtClean="0">
                <a:latin typeface="Arial" pitchFamily="34" charset="0"/>
                <a:ea typeface="Arial-Rounded" pitchFamily="34" charset="0"/>
                <a:cs typeface="Arial" pitchFamily="34" charset="0"/>
              </a:rPr>
              <a:t>Lời chào </a:t>
            </a:r>
            <a:r>
              <a:rPr lang="en-US" sz="2800" b="1" smtClean="0">
                <a:latin typeface="Arial" pitchFamily="34" charset="0"/>
                <a:ea typeface="Arial-Rounded" pitchFamily="34" charset="0"/>
                <a:cs typeface="Arial" pitchFamily="34" charset="0"/>
              </a:rPr>
              <a:t>(trang 68 </a:t>
            </a:r>
            <a:r>
              <a:rPr lang="en-US" sz="2800" b="1">
                <a:latin typeface="Arial" pitchFamily="34" charset="0"/>
                <a:ea typeface="Arial-Rounded" pitchFamily="34" charset="0"/>
                <a:cs typeface="Arial" pitchFamily="34" charset="0"/>
              </a:rPr>
              <a:t>+ </a:t>
            </a:r>
            <a:r>
              <a:rPr lang="en-US" sz="2800" b="1" smtClean="0">
                <a:latin typeface="Arial" pitchFamily="34" charset="0"/>
                <a:ea typeface="Arial-Rounded" pitchFamily="34" charset="0"/>
                <a:cs typeface="Arial" pitchFamily="34" charset="0"/>
              </a:rPr>
              <a:t>69)</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1422688"/>
            <a:ext cx="683388" cy="683388"/>
          </a:xfrm>
          <a:prstGeom prst="rect">
            <a:avLst/>
          </a:prstGeom>
        </p:spPr>
      </p:pic>
      <p:sp>
        <p:nvSpPr>
          <p:cNvPr id="34" name="Title 1"/>
          <p:cNvSpPr>
            <a:spLocks noGrp="1"/>
          </p:cNvSpPr>
          <p:nvPr>
            <p:ph type="title"/>
          </p:nvPr>
        </p:nvSpPr>
        <p:spPr>
          <a:xfrm>
            <a:off x="3200400" y="385092"/>
            <a:ext cx="3276600" cy="383958"/>
          </a:xfrm>
          <a:noFill/>
        </p:spPr>
        <p:txBody>
          <a:bodyPr>
            <a:normAutofit fontScale="90000"/>
          </a:bodyPr>
          <a:lstStyle/>
          <a:p>
            <a:r>
              <a:rPr lang="en-US" sz="2400" smtClean="0">
                <a:latin typeface="Arial" pitchFamily="34" charset="0"/>
                <a:ea typeface="Arial-Rounded" pitchFamily="34" charset="0"/>
                <a:cs typeface="Arial" pitchFamily="34" charset="0"/>
              </a:rPr>
              <a:t>Chúng em diệt vi trùng</a:t>
            </a:r>
            <a:endParaRPr lang="en-US" sz="2400">
              <a:latin typeface="Arial" pitchFamily="34" charset="0"/>
              <a:ea typeface="Arial-Rounded" pitchFamily="34" charset="0"/>
              <a:cs typeface="Arial" pitchFamily="34" charset="0"/>
            </a:endParaRPr>
          </a:p>
        </p:txBody>
      </p:sp>
      <p:grpSp>
        <p:nvGrpSpPr>
          <p:cNvPr id="9" name="Group 8"/>
          <p:cNvGrpSpPr/>
          <p:nvPr/>
        </p:nvGrpSpPr>
        <p:grpSpPr>
          <a:xfrm>
            <a:off x="-846" y="1033230"/>
            <a:ext cx="1199592" cy="1182967"/>
            <a:chOff x="19608" y="643604"/>
            <a:chExt cx="1199592" cy="1182967"/>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8" y="686122"/>
              <a:ext cx="1199592" cy="11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608" y="643604"/>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1</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0" name="Group 9"/>
          <p:cNvGrpSpPr/>
          <p:nvPr/>
        </p:nvGrpSpPr>
        <p:grpSpPr>
          <a:xfrm>
            <a:off x="-1125" y="2226530"/>
            <a:ext cx="1066800" cy="1324979"/>
            <a:chOff x="19329" y="1735777"/>
            <a:chExt cx="1066800" cy="1324979"/>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9" y="1826571"/>
              <a:ext cx="1066800" cy="123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97974" y="1735777"/>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2</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2" name="Group 11"/>
          <p:cNvGrpSpPr/>
          <p:nvPr/>
        </p:nvGrpSpPr>
        <p:grpSpPr>
          <a:xfrm>
            <a:off x="-205182" y="3433226"/>
            <a:ext cx="1191780" cy="1197780"/>
            <a:chOff x="-153555" y="2783671"/>
            <a:chExt cx="1191780" cy="119778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555" y="2935854"/>
              <a:ext cx="1191780" cy="104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94942" y="2783671"/>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3</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582535"/>
            <a:ext cx="1009646" cy="986426"/>
          </a:xfrm>
          <a:prstGeom prst="rect">
            <a:avLst/>
          </a:prstGeom>
        </p:spPr>
      </p:pic>
      <p:sp>
        <p:nvSpPr>
          <p:cNvPr id="44" name="Title 1"/>
          <p:cNvSpPr txBox="1">
            <a:spLocks/>
          </p:cNvSpPr>
          <p:nvPr/>
        </p:nvSpPr>
        <p:spPr>
          <a:xfrm>
            <a:off x="1359018" y="1017691"/>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Em hãy đọc đoạn 1 bài </a:t>
            </a:r>
          </a:p>
          <a:p>
            <a:pPr algn="just"/>
            <a:r>
              <a:rPr lang="en-US" sz="2800" smtClean="0">
                <a:latin typeface="Arial" pitchFamily="34" charset="0"/>
                <a:ea typeface="Arial-Rounded" pitchFamily="34" charset="0"/>
                <a:cs typeface="Arial" pitchFamily="34" charset="0"/>
              </a:rPr>
              <a:t>“Rửa tay trước khi ăn” (trang 64, 64)</a:t>
            </a:r>
            <a:endParaRPr lang="en-US" sz="2800">
              <a:latin typeface="Arial" pitchFamily="34" charset="0"/>
              <a:ea typeface="Arial-Rounded" pitchFamily="34" charset="0"/>
              <a:cs typeface="Arial" pitchFamily="34" charset="0"/>
            </a:endParaRPr>
          </a:p>
        </p:txBody>
      </p:sp>
      <p:pic>
        <p:nvPicPr>
          <p:cNvPr id="6" name="Tieng-khoc-huhu-www_nhacchuongvui_com.mp3">
            <a:hlinkClick r:id="" action="ppaction://media"/>
          </p:cNvPr>
          <p:cNvPicPr>
            <a:picLocks noChangeAspect="1"/>
          </p:cNvPicPr>
          <p:nvPr>
            <a:audioFile r:link="rId1"/>
            <p:extLst>
              <p:ext uri="{DAA4B4D4-6D71-4841-9C94-3DE7FCFB9230}">
                <p14:media xmlns:p14="http://schemas.microsoft.com/office/powerpoint/2010/main" r:embed="rId2">
                  <p14:trim end="14689.669"/>
                </p14:media>
              </p:ext>
            </p:extLst>
          </p:nvPr>
        </p:nvPicPr>
        <p:blipFill>
          <a:blip r:embed="rId10"/>
          <a:stretch>
            <a:fillRect/>
          </a:stretch>
        </p:blipFill>
        <p:spPr>
          <a:xfrm>
            <a:off x="10134600" y="2671021"/>
            <a:ext cx="609600" cy="6096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2617157"/>
            <a:ext cx="683388" cy="683388"/>
          </a:xfrm>
          <a:prstGeom prst="rect">
            <a:avLst/>
          </a:prstGeom>
        </p:spPr>
      </p:pic>
      <p:sp>
        <p:nvSpPr>
          <p:cNvPr id="27" name="Title 1"/>
          <p:cNvSpPr txBox="1">
            <a:spLocks/>
          </p:cNvSpPr>
          <p:nvPr/>
        </p:nvSpPr>
        <p:spPr>
          <a:xfrm>
            <a:off x="1359018" y="2192317"/>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Để phòng bệnh, chúng ta phải (…).</a:t>
            </a:r>
            <a:endParaRPr lang="en-US" sz="2800">
              <a:latin typeface="Arial" pitchFamily="34" charset="0"/>
              <a:ea typeface="Arial-Rounded" pitchFamily="34" charset="0"/>
              <a:cs typeface="Arial" pitchFamily="34"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3766816"/>
            <a:ext cx="683388" cy="683388"/>
          </a:xfrm>
          <a:prstGeom prst="rect">
            <a:avLst/>
          </a:prstGeom>
        </p:spPr>
      </p:pic>
      <p:sp>
        <p:nvSpPr>
          <p:cNvPr id="32" name="Title 1"/>
          <p:cNvSpPr txBox="1">
            <a:spLocks/>
          </p:cNvSpPr>
          <p:nvPr/>
        </p:nvSpPr>
        <p:spPr>
          <a:xfrm>
            <a:off x="1359018" y="3413900"/>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Vi trùng có ở đâu?</a:t>
            </a:r>
            <a:endParaRPr lang="en-US" sz="2800">
              <a:latin typeface="Arial" pitchFamily="34" charset="0"/>
              <a:ea typeface="Arial-Rounded" pitchFamily="34" charset="0"/>
              <a:cs typeface="Arial"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1434471"/>
            <a:ext cx="659823" cy="659823"/>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2608473"/>
            <a:ext cx="659823" cy="659823"/>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3758132"/>
            <a:ext cx="659823" cy="65982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86598" y="2144053"/>
            <a:ext cx="1009646" cy="986426"/>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3282879"/>
            <a:ext cx="1009646" cy="986426"/>
          </a:xfrm>
          <a:prstGeom prst="rect">
            <a:avLst/>
          </a:prstGeom>
        </p:spPr>
      </p:pic>
    </p:spTree>
    <p:extLst>
      <p:ext uri="{BB962C8B-B14F-4D97-AF65-F5344CB8AC3E}">
        <p14:creationId xmlns:p14="http://schemas.microsoft.com/office/powerpoint/2010/main" val="846959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25" fill="hold">
                                          <p:stCondLst>
                                            <p:cond delay="0"/>
                                          </p:stCondLst>
                                        </p:cTn>
                                        <p:tgtEl>
                                          <p:spTgt spid="9"/>
                                        </p:tgtEl>
                                        <p:attrNameLst>
                                          <p:attrName>r</p:attrName>
                                        </p:attrNameLst>
                                      </p:cBhvr>
                                    </p:animRot>
                                    <p:animRot by="-240000">
                                      <p:cBhvr>
                                        <p:cTn id="7" dur="50" fill="hold">
                                          <p:stCondLst>
                                            <p:cond delay="50"/>
                                          </p:stCondLst>
                                        </p:cTn>
                                        <p:tgtEl>
                                          <p:spTgt spid="9"/>
                                        </p:tgtEl>
                                        <p:attrNameLst>
                                          <p:attrName>r</p:attrName>
                                        </p:attrNameLst>
                                      </p:cBhvr>
                                    </p:animRot>
                                    <p:animRot by="240000">
                                      <p:cBhvr>
                                        <p:cTn id="8" dur="50" fill="hold">
                                          <p:stCondLst>
                                            <p:cond delay="100"/>
                                          </p:stCondLst>
                                        </p:cTn>
                                        <p:tgtEl>
                                          <p:spTgt spid="9"/>
                                        </p:tgtEl>
                                        <p:attrNameLst>
                                          <p:attrName>r</p:attrName>
                                        </p:attrNameLst>
                                      </p:cBhvr>
                                    </p:animRot>
                                    <p:animRot by="-240000">
                                      <p:cBhvr>
                                        <p:cTn id="9" dur="50" fill="hold">
                                          <p:stCondLst>
                                            <p:cond delay="150"/>
                                          </p:stCondLst>
                                        </p:cTn>
                                        <p:tgtEl>
                                          <p:spTgt spid="9"/>
                                        </p:tgtEl>
                                        <p:attrNameLst>
                                          <p:attrName>r</p:attrName>
                                        </p:attrNameLst>
                                      </p:cBhvr>
                                    </p:animRot>
                                    <p:animRot by="120000">
                                      <p:cBhvr>
                                        <p:cTn id="10" dur="50" fill="hold">
                                          <p:stCondLst>
                                            <p:cond delay="200"/>
                                          </p:stCondLst>
                                        </p:cTn>
                                        <p:tgtEl>
                                          <p:spTgt spid="9"/>
                                        </p:tgtEl>
                                        <p:attrNameLst>
                                          <p:attrName>r</p:attrName>
                                        </p:attrNameLst>
                                      </p:cBhvr>
                                    </p:animRo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
                                        <p:tgtEl>
                                          <p:spTgt spid="44"/>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2"/>
                                        </p:tgtEl>
                                        <p:attrNameLst>
                                          <p:attrName>r</p:attrName>
                                        </p:attrNameLst>
                                      </p:cBhvr>
                                    </p:animRot>
                                    <p:animRot by="-240000">
                                      <p:cBhvr>
                                        <p:cTn id="32" dur="200" fill="hold">
                                          <p:stCondLst>
                                            <p:cond delay="200"/>
                                          </p:stCondLst>
                                        </p:cTn>
                                        <p:tgtEl>
                                          <p:spTgt spid="12"/>
                                        </p:tgtEl>
                                        <p:attrNameLst>
                                          <p:attrName>r</p:attrName>
                                        </p:attrNameLst>
                                      </p:cBhvr>
                                    </p:animRot>
                                    <p:animRot by="240000">
                                      <p:cBhvr>
                                        <p:cTn id="33" dur="200" fill="hold">
                                          <p:stCondLst>
                                            <p:cond delay="400"/>
                                          </p:stCondLst>
                                        </p:cTn>
                                        <p:tgtEl>
                                          <p:spTgt spid="12"/>
                                        </p:tgtEl>
                                        <p:attrNameLst>
                                          <p:attrName>r</p:attrName>
                                        </p:attrNameLst>
                                      </p:cBhvr>
                                    </p:animRot>
                                    <p:animRot by="-240000">
                                      <p:cBhvr>
                                        <p:cTn id="34" dur="200" fill="hold">
                                          <p:stCondLst>
                                            <p:cond delay="600"/>
                                          </p:stCondLst>
                                        </p:cTn>
                                        <p:tgtEl>
                                          <p:spTgt spid="12"/>
                                        </p:tgtEl>
                                        <p:attrNameLst>
                                          <p:attrName>r</p:attrName>
                                        </p:attrNameLst>
                                      </p:cBhvr>
                                    </p:animRot>
                                    <p:animRot by="120000">
                                      <p:cBhvr>
                                        <p:cTn id="35" dur="200" fill="hold">
                                          <p:stCondLst>
                                            <p:cond delay="800"/>
                                          </p:stCondLst>
                                        </p:cTn>
                                        <p:tgtEl>
                                          <p:spTgt spid="12"/>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3"/>
                                        </p:tgtEl>
                                        <p:attrNameLst>
                                          <p:attrName>r</p:attrName>
                                        </p:attrNameLst>
                                      </p:cBhvr>
                                    </p:animRot>
                                  </p:childTnLst>
                                </p:cTn>
                              </p:par>
                              <p:par>
                                <p:cTn id="56" presetID="1" presetClass="mediacall" presetSubtype="0" fill="hold" nodeType="withEffect">
                                  <p:stCondLst>
                                    <p:cond delay="0"/>
                                  </p:stCondLst>
                                  <p:childTnLst>
                                    <p:cmd type="call" cmd="playFrom(0.0)">
                                      <p:cBhvr>
                                        <p:cTn id="57" dur="2559" fill="hold"/>
                                        <p:tgtEl>
                                          <p:spTgt spid="6"/>
                                        </p:tgtEl>
                                      </p:cBhvr>
                                    </p:cmd>
                                  </p:childTnLst>
                                </p:cTn>
                              </p:par>
                            </p:childTnLst>
                          </p:cTn>
                        </p:par>
                        <p:par>
                          <p:cTn id="58" fill="hold">
                            <p:stCondLst>
                              <p:cond delay="2559"/>
                            </p:stCondLst>
                            <p:childTnLst>
                              <p:par>
                                <p:cTn id="59" presetID="8" presetClass="emph" presetSubtype="0" fill="hold" nodeType="afterEffect">
                                  <p:stCondLst>
                                    <p:cond delay="0"/>
                                  </p:stCondLst>
                                  <p:childTnLst>
                                    <p:animRot by="21600000">
                                      <p:cBhvr>
                                        <p:cTn id="60" dur="2000" fill="hold"/>
                                        <p:tgtEl>
                                          <p:spTgt spid="9"/>
                                        </p:tgtEl>
                                        <p:attrNameLst>
                                          <p:attrName>r</p:attrName>
                                        </p:attrNameLst>
                                      </p:cBhvr>
                                    </p:animRot>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6"/>
                </p:tgtEl>
              </p:cMediaNode>
            </p:audio>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2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2000"/>
                            </p:stCondLst>
                            <p:childTnLst>
                              <p:par>
                                <p:cTn id="71" presetID="10" presetClass="exit" presetSubtype="0" fill="hold" nodeType="after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2000" fill="hold"/>
                                        <p:tgtEl>
                                          <p:spTgt spid="28"/>
                                        </p:tgtEl>
                                        <p:attrNameLst>
                                          <p:attrName>r</p:attrName>
                                        </p:attrNameLst>
                                      </p:cBhvr>
                                    </p:animRot>
                                  </p:childTnLst>
                                </p:cTn>
                              </p:par>
                              <p:par>
                                <p:cTn id="79" presetID="1" presetClass="mediacall" presetSubtype="0" fill="hold" nodeType="withEffect">
                                  <p:stCondLst>
                                    <p:cond delay="0"/>
                                  </p:stCondLst>
                                  <p:childTnLst>
                                    <p:cmd type="call" cmd="playFrom(0.0)">
                                      <p:cBhvr>
                                        <p:cTn id="80" dur="2559" fill="hold"/>
                                        <p:tgtEl>
                                          <p:spTgt spid="6"/>
                                        </p:tgtEl>
                                      </p:cBhvr>
                                    </p:cmd>
                                  </p:childTnLst>
                                </p:cTn>
                              </p:par>
                            </p:childTnLst>
                          </p:cTn>
                        </p:par>
                      </p:childTnLst>
                    </p:cTn>
                  </p:par>
                </p:childTnLst>
              </p:cTn>
              <p:nextCondLst>
                <p:cond evt="onClick" delay="0">
                  <p:tgtEl>
                    <p:spTgt spid="28"/>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2000" fill="hold"/>
                                        <p:tgtEl>
                                          <p:spTgt spid="31"/>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par>
                                <p:cTn id="86" presetID="10" presetClass="entr" presetSubtype="0"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par>
                          <p:cTn id="89" fill="hold">
                            <p:stCondLst>
                              <p:cond delay="2000"/>
                            </p:stCondLst>
                            <p:childTnLst>
                              <p:par>
                                <p:cTn id="90" presetID="10" presetClass="exit" presetSubtype="0" fill="hold" nodeType="after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8" presetClass="emph" presetSubtype="0" fill="hold" nodeType="clickEffect">
                                  <p:stCondLst>
                                    <p:cond delay="0"/>
                                  </p:stCondLst>
                                  <p:childTnLst>
                                    <p:animRot by="21600000">
                                      <p:cBhvr>
                                        <p:cTn id="97" dur="2000" fill="hold"/>
                                        <p:tgtEl>
                                          <p:spTgt spid="30"/>
                                        </p:tgtEl>
                                        <p:attrNameLst>
                                          <p:attrName>r</p:attrName>
                                        </p:attrNameLst>
                                      </p:cBhvr>
                                    </p:animRot>
                                  </p:childTnLst>
                                </p:cTn>
                              </p:par>
                              <p:par>
                                <p:cTn id="98" presetID="1" presetClass="mediacall" presetSubtype="0" fill="hold" nodeType="withEffect">
                                  <p:stCondLst>
                                    <p:cond delay="0"/>
                                  </p:stCondLst>
                                  <p:childTnLst>
                                    <p:cmd type="call" cmd="playFrom(0.0)">
                                      <p:cBhvr>
                                        <p:cTn id="99" dur="2559" fill="hold"/>
                                        <p:tgtEl>
                                          <p:spTgt spid="6"/>
                                        </p:tgtEl>
                                      </p:cBhvr>
                                    </p:cmd>
                                  </p:childTnLst>
                                </p:cTn>
                              </p:par>
                            </p:childTnLst>
                          </p:cTn>
                        </p:par>
                      </p:childTnLst>
                    </p:cTn>
                  </p:par>
                </p:childTnLst>
              </p:cTn>
              <p:nextCondLst>
                <p:cond evt="onClick" delay="0">
                  <p:tgtEl>
                    <p:spTgt spid="30"/>
                  </p:tgtEl>
                </p:cond>
              </p:nextCondLst>
            </p:seq>
          </p:childTnLst>
        </p:cTn>
      </p:par>
    </p:tnLst>
    <p:bldLst>
      <p:bldP spid="44" grpId="0"/>
      <p:bldP spid="27"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68425"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0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Arial" pitchFamily="34" charset="0"/>
              </a:rPr>
              <a:t>5</a:t>
            </a:r>
            <a:endParaRPr lang="en-US" sz="2800" b="1">
              <a:solidFill>
                <a:schemeClr val="bg1"/>
              </a:solidFill>
              <a:latin typeface="Arial Rounded MT Bold" pitchFamily="34" charset="0"/>
              <a:cs typeface="Arial" pitchFamily="34" charset="0"/>
            </a:endParaRPr>
          </a:p>
        </p:txBody>
      </p:sp>
      <p:sp>
        <p:nvSpPr>
          <p:cNvPr id="17" name="TextBox 16"/>
          <p:cNvSpPr txBox="1"/>
          <p:nvPr/>
        </p:nvSpPr>
        <p:spPr>
          <a:xfrm>
            <a:off x="876300" y="375046"/>
            <a:ext cx="8083550" cy="461653"/>
          </a:xfrm>
          <a:prstGeom prst="rect">
            <a:avLst/>
          </a:prstGeom>
          <a:noFill/>
        </p:spPr>
        <p:txBody>
          <a:bodyPr wrap="square" lIns="91428" tIns="45714" rIns="91428" bIns="45714" rtlCol="0">
            <a:spAutoFit/>
          </a:bodyPr>
          <a:lstStyle/>
          <a:p>
            <a:pPr algn="just"/>
            <a:r>
              <a:rPr lang="en-US" sz="2400" b="1" smtClean="0">
                <a:latin typeface="Arial" pitchFamily="34" charset="0"/>
                <a:ea typeface="Arial-Rounded" pitchFamily="34" charset="0"/>
                <a:cs typeface="Arial" pitchFamily="34" charset="0"/>
              </a:rPr>
              <a:t>Chọn từ ngữ để hoàn thiện câu và viết câu vào vở</a:t>
            </a:r>
            <a:endParaRPr lang="en-US" sz="2400" b="1">
              <a:latin typeface="Arial" pitchFamily="34" charset="0"/>
              <a:ea typeface="Arial-Rounded" pitchFamily="34" charset="0"/>
              <a:cs typeface="Arial" pitchFamily="34" charset="0"/>
            </a:endParaRPr>
          </a:p>
        </p:txBody>
      </p:sp>
      <p:sp>
        <p:nvSpPr>
          <p:cNvPr id="7" name="TextBox 6"/>
          <p:cNvSpPr txBox="1"/>
          <p:nvPr/>
        </p:nvSpPr>
        <p:spPr>
          <a:xfrm>
            <a:off x="893618" y="1163475"/>
            <a:ext cx="6781800" cy="584763"/>
          </a:xfrm>
          <a:prstGeom prst="rect">
            <a:avLst/>
          </a:prstGeom>
          <a:solidFill>
            <a:srgbClr val="B9EDFF"/>
          </a:solid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bổ ích				</a:t>
            </a:r>
            <a:endParaRPr lang="en-US" sz="3200" b="1">
              <a:latin typeface="Arial" pitchFamily="34" charset="0"/>
              <a:ea typeface="Arial-Rounded" pitchFamily="34" charset="0"/>
              <a:cs typeface="Arial" pitchFamily="34" charset="0"/>
            </a:endParaRPr>
          </a:p>
        </p:txBody>
      </p:sp>
      <p:sp>
        <p:nvSpPr>
          <p:cNvPr id="11" name="TextBox 10"/>
          <p:cNvSpPr txBox="1"/>
          <p:nvPr/>
        </p:nvSpPr>
        <p:spPr>
          <a:xfrm>
            <a:off x="264888" y="2154031"/>
            <a:ext cx="8610600" cy="584763"/>
          </a:xfrm>
          <a:prstGeom prst="rect">
            <a:avLst/>
          </a:prstGeom>
          <a:no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Ăn chín, uống sôi để  (……………..).</a:t>
            </a:r>
            <a:endParaRPr lang="en-US" sz="3200" b="1">
              <a:latin typeface="Arial" pitchFamily="34" charset="0"/>
              <a:ea typeface="Arial-Rounded" pitchFamily="34" charset="0"/>
              <a:cs typeface="Arial" pitchFamily="34" charset="0"/>
            </a:endParaRPr>
          </a:p>
        </p:txBody>
      </p:sp>
      <p:sp>
        <p:nvSpPr>
          <p:cNvPr id="12" name="TextBox 11"/>
          <p:cNvSpPr txBox="1"/>
          <p:nvPr/>
        </p:nvSpPr>
        <p:spPr>
          <a:xfrm>
            <a:off x="2901210"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r</a:t>
            </a:r>
            <a:r>
              <a:rPr lang="en-US" sz="3200" b="1" smtClean="0">
                <a:latin typeface="Arial" pitchFamily="34" charset="0"/>
                <a:ea typeface="Arial-Rounded" pitchFamily="34" charset="0"/>
                <a:cs typeface="Arial" pitchFamily="34" charset="0"/>
              </a:rPr>
              <a:t>ửa tay</a:t>
            </a:r>
            <a:endParaRPr lang="en-US" sz="3200" b="1">
              <a:latin typeface="Arial" pitchFamily="34" charset="0"/>
              <a:ea typeface="Arial-Rounded" pitchFamily="34" charset="0"/>
              <a:cs typeface="Arial" pitchFamily="34" charset="0"/>
            </a:endParaRPr>
          </a:p>
        </p:txBody>
      </p:sp>
      <p:sp>
        <p:nvSpPr>
          <p:cNvPr id="13" name="TextBox 12"/>
          <p:cNvSpPr txBox="1"/>
          <p:nvPr/>
        </p:nvSpPr>
        <p:spPr>
          <a:xfrm>
            <a:off x="893618"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a:t>
            </a:r>
            <a:r>
              <a:rPr lang="en-US" sz="3200" b="1" smtClean="0">
                <a:latin typeface="Arial" pitchFamily="34" charset="0"/>
                <a:ea typeface="Arial-Rounded" pitchFamily="34" charset="0"/>
                <a:cs typeface="Arial" pitchFamily="34" charset="0"/>
              </a:rPr>
              <a:t>i trùng</a:t>
            </a:r>
            <a:endParaRPr lang="en-US" sz="3200" b="1">
              <a:latin typeface="Arial" pitchFamily="34" charset="0"/>
              <a:ea typeface="Arial-Rounded" pitchFamily="34" charset="0"/>
              <a:cs typeface="Arial" pitchFamily="34" charset="0"/>
            </a:endParaRPr>
          </a:p>
        </p:txBody>
      </p:sp>
      <p:sp>
        <p:nvSpPr>
          <p:cNvPr id="10" name="TextBox 9"/>
          <p:cNvSpPr txBox="1"/>
          <p:nvPr/>
        </p:nvSpPr>
        <p:spPr>
          <a:xfrm>
            <a:off x="4895895" y="1163475"/>
            <a:ext cx="2667899" cy="584763"/>
          </a:xfrm>
          <a:prstGeom prst="rect">
            <a:avLst/>
          </a:prstGeom>
          <a:solidFill>
            <a:srgbClr val="B9EDFF"/>
          </a:solidFill>
          <a:ln>
            <a:noFill/>
          </a:ln>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phòng bệnh</a:t>
            </a:r>
            <a:endParaRPr lang="en-US" sz="3200" b="1">
              <a:latin typeface="Arial" pitchFamily="34" charset="0"/>
              <a:ea typeface="Arial-Rounded" pitchFamily="34" charset="0"/>
              <a:cs typeface="Arial" pitchFamily="34" charset="0"/>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 y="3078973"/>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52714" y="3569605"/>
            <a:ext cx="9067800" cy="630942"/>
          </a:xfrm>
          <a:prstGeom prst="rect">
            <a:avLst/>
          </a:prstGeom>
        </p:spPr>
        <p:txBody>
          <a:bodyPr wrap="square">
            <a:spAutoFit/>
          </a:bodyPr>
          <a:lstStyle/>
          <a:p>
            <a:pPr algn="just"/>
            <a:r>
              <a:rPr lang="vi-VN" sz="3500" b="1">
                <a:solidFill>
                  <a:srgbClr val="7030A0"/>
                </a:solidFill>
                <a:latin typeface="HP001 5 hàng" pitchFamily="34" charset="0"/>
              </a:rPr>
              <a:t>Ă</a:t>
            </a:r>
            <a:r>
              <a:rPr lang="vi-VN" sz="3500" b="1">
                <a:solidFill>
                  <a:srgbClr val="7030A0"/>
                </a:solidFill>
                <a:latin typeface="HP001 4 hàng" pitchFamily="34" charset="0"/>
              </a:rPr>
              <a:t>n </a:t>
            </a:r>
            <a:r>
              <a:rPr lang="el-GR" sz="3500" b="1">
                <a:solidFill>
                  <a:srgbClr val="7030A0"/>
                </a:solidFill>
                <a:latin typeface="HP001 4 hàng" pitchFamily="34" charset="0"/>
              </a:rPr>
              <a:t>ε</a:t>
            </a:r>
            <a:r>
              <a:rPr lang="vi-VN" sz="3500" b="1">
                <a:solidFill>
                  <a:srgbClr val="7030A0"/>
                </a:solidFill>
                <a:latin typeface="HP001 4 hàng" pitchFamily="34" charset="0"/>
              </a:rPr>
              <a:t>ín, Ďūg sċ </a:t>
            </a:r>
            <a:r>
              <a:rPr lang="el-GR" sz="3500" b="1">
                <a:solidFill>
                  <a:srgbClr val="7030A0"/>
                </a:solidFill>
                <a:latin typeface="HP001 4 hàng" pitchFamily="34" charset="0"/>
              </a:rPr>
              <a:t>Α˘ ι</a:t>
            </a:r>
            <a:r>
              <a:rPr lang="vi-VN" sz="3500" b="1">
                <a:solidFill>
                  <a:srgbClr val="7030A0"/>
                </a:solidFill>
                <a:latin typeface="HP001 4 hàng" pitchFamily="34" charset="0"/>
              </a:rPr>
              <a:t>Ŝg </a:t>
            </a:r>
            <a:r>
              <a:rPr lang="el-GR" sz="3500" b="1" smtClean="0">
                <a:solidFill>
                  <a:srgbClr val="7030A0"/>
                </a:solidFill>
                <a:latin typeface="HP001 4 hàng" pitchFamily="34" charset="0"/>
              </a:rPr>
              <a:t>χϚζ</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8"/>
          <a:stretch>
            <a:fillRect/>
          </a:stretch>
        </p:blipFill>
        <p:spPr>
          <a:xfrm>
            <a:off x="9906000" y="975070"/>
            <a:ext cx="609600" cy="6096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20" presetID="1" presetClass="mediacall" presetSubtype="0" fill="hold" nodeType="withEffect">
                                  <p:stCondLst>
                                    <p:cond delay="0"/>
                                  </p:stCondLst>
                                  <p:childTnLst>
                                    <p:cmd type="call" cmd="playFrom(0.0)">
                                      <p:cBhvr>
                                        <p:cTn id="21" dur="1667" fill="hold"/>
                                        <p:tgtEl>
                                          <p:spTgt spid="2"/>
                                        </p:tgtEl>
                                      </p:cBhvr>
                                    </p:cmd>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par>
                                <p:cTn id="31" presetID="1" presetClass="mediacall" presetSubtype="0" fill="hold" nodeType="withEffect">
                                  <p:stCondLst>
                                    <p:cond delay="0"/>
                                  </p:stCondLst>
                                  <p:childTnLst>
                                    <p:cmd type="call" cmd="playFrom(0.0)">
                                      <p:cBhvr>
                                        <p:cTn id="32" dur="1667" fill="hold"/>
                                        <p:tgtEl>
                                          <p:spTgt spid="2"/>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1.11022E-16 5.09731E-7 L -0.04792 0.18536 " pathEditMode="relative" rAng="0" ptsTypes="AA">
                                      <p:cBhvr>
                                        <p:cTn id="37" dur="2000" fill="hold"/>
                                        <p:tgtEl>
                                          <p:spTgt spid="10"/>
                                        </p:tgtEl>
                                        <p:attrNameLst>
                                          <p:attrName>ppt_x</p:attrName>
                                          <p:attrName>ppt_y</p:attrName>
                                        </p:attrNameLst>
                                      </p:cBhvr>
                                      <p:rCtr x="-2396" y="9268"/>
                                    </p:animMotion>
                                  </p:childTnLst>
                                  <p:subTnLst>
                                    <p:audio>
                                      <p:cMediaNode vol="100000">
                                        <p:cTn display="0" masterRel="sameClick">
                                          <p:stCondLst>
                                            <p:cond evt="begin" delay="0">
                                              <p:tn val="3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285750"/>
            <a:ext cx="5278438" cy="5278438"/>
          </a:xfrm>
        </p:spPr>
      </p:pic>
    </p:spTree>
    <p:extLst>
      <p:ext uri="{BB962C8B-B14F-4D97-AF65-F5344CB8AC3E}">
        <p14:creationId xmlns:p14="http://schemas.microsoft.com/office/powerpoint/2010/main" val="260307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dùng từ ngữ trong khung để nói theo tranh</a:t>
            </a:r>
            <a:endParaRPr lang="en-US" sz="2800" b="1">
              <a:latin typeface="Arial" pitchFamily="34" charset="0"/>
              <a:ea typeface="Arial-Rounded" pitchFamily="34" charset="0"/>
              <a:cs typeface="Arial" pitchFamily="34" charset="0"/>
            </a:endParaRPr>
          </a:p>
        </p:txBody>
      </p:sp>
      <p:sp>
        <p:nvSpPr>
          <p:cNvPr id="4" name="Rectangle 3"/>
          <p:cNvSpPr/>
          <p:nvPr/>
        </p:nvSpPr>
        <p:spPr>
          <a:xfrm>
            <a:off x="973282" y="1119911"/>
            <a:ext cx="7332518" cy="4829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357" t="58771"/>
          <a:stretch/>
        </p:blipFill>
        <p:spPr bwMode="auto">
          <a:xfrm>
            <a:off x="5401403" y="3458766"/>
            <a:ext cx="1713249"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0000" b="56971"/>
          <a:stretch/>
        </p:blipFill>
        <p:spPr bwMode="auto">
          <a:xfrm>
            <a:off x="2286000" y="1659731"/>
            <a:ext cx="1691481"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0000" t="6297" b="43928"/>
          <a:stretch/>
        </p:blipFill>
        <p:spPr bwMode="auto">
          <a:xfrm>
            <a:off x="5362603" y="1552575"/>
            <a:ext cx="1691482" cy="15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0000" r="50000"/>
          <a:stretch/>
        </p:blipFill>
        <p:spPr bwMode="auto">
          <a:xfrm>
            <a:off x="2286000" y="3348038"/>
            <a:ext cx="1691481" cy="158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4170" y="1119911"/>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xà phòng</a:t>
            </a:r>
            <a:endParaRPr lang="en-US" sz="2400">
              <a:latin typeface="Arial" pitchFamily="34" charset="0"/>
              <a:ea typeface="Arial-Rounded" pitchFamily="34" charset="0"/>
              <a:cs typeface="Arial" pitchFamily="34" charset="0"/>
            </a:endParaRPr>
          </a:p>
        </p:txBody>
      </p:sp>
      <p:sp>
        <p:nvSpPr>
          <p:cNvPr id="8" name="TextBox 7"/>
          <p:cNvSpPr txBox="1"/>
          <p:nvPr/>
        </p:nvSpPr>
        <p:spPr>
          <a:xfrm>
            <a:off x="3196770" y="1141186"/>
            <a:ext cx="13716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chà xát</a:t>
            </a:r>
            <a:endParaRPr lang="en-US" sz="2400">
              <a:latin typeface="Arial" pitchFamily="34" charset="0"/>
              <a:ea typeface="Arial-Rounded" pitchFamily="34" charset="0"/>
              <a:cs typeface="Arial" pitchFamily="34" charset="0"/>
            </a:endParaRPr>
          </a:p>
        </p:txBody>
      </p:sp>
      <p:sp>
        <p:nvSpPr>
          <p:cNvPr id="9" name="TextBox 8"/>
          <p:cNvSpPr txBox="1"/>
          <p:nvPr/>
        </p:nvSpPr>
        <p:spPr>
          <a:xfrm>
            <a:off x="4712111" y="1141186"/>
            <a:ext cx="1371600" cy="461653"/>
          </a:xfrm>
          <a:prstGeom prst="rect">
            <a:avLst/>
          </a:prstGeom>
          <a:noFill/>
          <a:ln>
            <a:noFill/>
          </a:ln>
        </p:spPr>
        <p:txBody>
          <a:bodyPr wrap="square" lIns="91428" tIns="45714" rIns="91428" bIns="45714" rtlCol="0">
            <a:spAutoFit/>
          </a:bodyPr>
          <a:lstStyle/>
          <a:p>
            <a:pPr algn="ctr"/>
            <a:r>
              <a:rPr lang="en-US" sz="2400" smtClean="0">
                <a:latin typeface="Arial" pitchFamily="34" charset="0"/>
                <a:ea typeface="Arial-Rounded" pitchFamily="34" charset="0"/>
                <a:cs typeface="Arial" pitchFamily="34" charset="0"/>
              </a:rPr>
              <a:t>rửa</a:t>
            </a:r>
            <a:endParaRPr lang="en-US" sz="2400">
              <a:latin typeface="Arial" pitchFamily="34" charset="0"/>
              <a:ea typeface="Arial-Rounded" pitchFamily="34" charset="0"/>
              <a:cs typeface="Arial" pitchFamily="34" charset="0"/>
            </a:endParaRPr>
          </a:p>
        </p:txBody>
      </p:sp>
      <p:sp>
        <p:nvSpPr>
          <p:cNvPr id="20" name="TextBox 19"/>
          <p:cNvSpPr txBox="1"/>
          <p:nvPr/>
        </p:nvSpPr>
        <p:spPr>
          <a:xfrm>
            <a:off x="6320970" y="1141185"/>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lau khô</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Đoạn trên có mấy câu?</a:t>
            </a:r>
            <a:endParaRPr lang="en-US" sz="2800" b="1">
              <a:latin typeface="Arial" pitchFamily="34" charset="0"/>
              <a:ea typeface="Arial-Rounded" pitchFamily="34" charset="0"/>
              <a:cs typeface="Arial" pitchFamily="34" charset="0"/>
            </a:endParaRPr>
          </a:p>
        </p:txBody>
      </p:sp>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1407884" y="1352550"/>
            <a:ext cx="7736116"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Để phòng bệnh, chúng ta cần rửa tay trước khi ăn.</a:t>
            </a:r>
            <a:endParaRPr lang="en-US" sz="2400">
              <a:latin typeface="Arial" pitchFamily="34" charset="0"/>
              <a:ea typeface="Arial-Rounded" pitchFamily="34" charset="0"/>
              <a:cs typeface="Arial" pitchFamily="34" charset="0"/>
            </a:endParaRPr>
          </a:p>
        </p:txBody>
      </p:sp>
      <p:sp>
        <p:nvSpPr>
          <p:cNvPr id="7" name="TextBox 6"/>
          <p:cNvSpPr txBox="1"/>
          <p:nvPr/>
        </p:nvSpPr>
        <p:spPr>
          <a:xfrm>
            <a:off x="1018310" y="1841048"/>
            <a:ext cx="6677890"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Cần rửa tay bằng xà phòng với nước sạch.</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0" name="Oval 19"/>
          <p:cNvSpPr/>
          <p:nvPr/>
        </p:nvSpPr>
        <p:spPr>
          <a:xfrm>
            <a:off x="8286832" y="154205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bài.</a:t>
            </a:r>
            <a:endParaRPr lang="en-US" sz="2800" b="1">
              <a:latin typeface="Arial" pitchFamily="34" charset="0"/>
              <a:ea typeface="Arial-Rounded" pitchFamily="34" charset="0"/>
              <a:cs typeface="Arial" pitchFamily="34" charset="0"/>
            </a:endParaRPr>
          </a:p>
        </p:txBody>
      </p:sp>
      <p:sp>
        <p:nvSpPr>
          <p:cNvPr id="26" name="Oval 25"/>
          <p:cNvSpPr/>
          <p:nvPr/>
        </p:nvSpPr>
        <p:spPr>
          <a:xfrm>
            <a:off x="6876144" y="200808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17" t="36198" r="40849" b="39417"/>
          <a:stretch/>
        </p:blipFill>
        <p:spPr bwMode="auto">
          <a:xfrm>
            <a:off x="3286658" y="2302701"/>
            <a:ext cx="2398486" cy="178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2" y="1766982"/>
            <a:ext cx="8806668" cy="630942"/>
          </a:xfrm>
          <a:prstGeom prst="rect">
            <a:avLst/>
          </a:prstGeom>
        </p:spPr>
        <p:txBody>
          <a:bodyPr wrap="square">
            <a:spAutoFit/>
          </a:bodyPr>
          <a:lstStyle/>
          <a:p>
            <a:pPr algn="just"/>
            <a:r>
              <a:rPr lang="vi-VN" sz="3500" b="1">
                <a:solidFill>
                  <a:srgbClr val="7030A0"/>
                </a:solidFill>
                <a:latin typeface="HP001 4 hàng" pitchFamily="34" charset="0"/>
              </a:rPr>
              <a:t>Để </a:t>
            </a:r>
            <a:r>
              <a:rPr lang="el-GR" sz="3500" b="1">
                <a:solidFill>
                  <a:srgbClr val="7030A0"/>
                </a:solidFill>
                <a:latin typeface="HP001 4 hàng" pitchFamily="34" charset="0"/>
              </a:rPr>
              <a:t>ι</a:t>
            </a:r>
            <a:r>
              <a:rPr lang="vi-VN" sz="3500" b="1">
                <a:solidFill>
                  <a:srgbClr val="7030A0"/>
                </a:solidFill>
                <a:latin typeface="HP001 4 hàng" pitchFamily="34" charset="0"/>
              </a:rPr>
              <a:t>Ŝg </a:t>
            </a:r>
            <a:r>
              <a:rPr lang="el-GR" sz="3500" b="1">
                <a:solidFill>
                  <a:srgbClr val="7030A0"/>
                </a:solidFill>
                <a:latin typeface="HP001 4 hàng" pitchFamily="34" charset="0"/>
              </a:rPr>
              <a:t>χϚζ, ε</a:t>
            </a:r>
            <a:r>
              <a:rPr lang="vi-VN" sz="3500" b="1">
                <a:solidFill>
                  <a:srgbClr val="7030A0"/>
                </a:solidFill>
                <a:latin typeface="HP001 4 hàng" pitchFamily="34" charset="0"/>
              </a:rPr>
              <a:t>úng Ǉa </a:t>
            </a:r>
            <a:r>
              <a:rPr lang="el-GR" sz="3500" b="1">
                <a:solidFill>
                  <a:srgbClr val="7030A0"/>
                </a:solidFill>
                <a:latin typeface="HP001 4 hàng" pitchFamily="34" charset="0"/>
              </a:rPr>
              <a:t>ι</a:t>
            </a:r>
            <a:r>
              <a:rPr lang="en-US" sz="3500" b="1">
                <a:solidFill>
                  <a:srgbClr val="7030A0"/>
                </a:solidFill>
                <a:latin typeface="HP001 4 hàng" pitchFamily="34" charset="0"/>
              </a:rPr>
              <a:t>ải</a:t>
            </a:r>
            <a:r>
              <a:rPr lang="vi-VN" sz="3500" b="1" smtClean="0">
                <a:solidFill>
                  <a:srgbClr val="7030A0"/>
                </a:solidFill>
                <a:latin typeface="HP001 4 hàng" pitchFamily="34" charset="0"/>
              </a:rPr>
              <a:t> </a:t>
            </a:r>
            <a:r>
              <a:rPr lang="vi-VN" sz="3500" b="1">
                <a:solidFill>
                  <a:srgbClr val="7030A0"/>
                </a:solidFill>
                <a:latin typeface="HP001 4 hàng" pitchFamily="34" charset="0"/>
              </a:rPr>
              <a:t>ǟửa </a:t>
            </a:r>
            <a:r>
              <a:rPr lang="vi-VN" sz="3500" b="1" smtClean="0">
                <a:solidFill>
                  <a:srgbClr val="7030A0"/>
                </a:solidFill>
                <a:latin typeface="HP001 4 hàng" pitchFamily="34" charset="0"/>
              </a:rPr>
              <a:t>Ǉay</a:t>
            </a:r>
            <a:endParaRPr lang="en-US" sz="3500" b="1">
              <a:solidFill>
                <a:srgbClr val="7030A0"/>
              </a:solidFill>
              <a:latin typeface="HP001 4 hàng" pitchFamily="34" charset="0"/>
            </a:endParaRPr>
          </a:p>
        </p:txBody>
      </p:sp>
      <p:sp>
        <p:nvSpPr>
          <p:cNvPr id="14" name="Rectangle 13"/>
          <p:cNvSpPr/>
          <p:nvPr/>
        </p:nvSpPr>
        <p:spPr>
          <a:xfrm>
            <a:off x="176687" y="2467102"/>
            <a:ext cx="9067800" cy="630942"/>
          </a:xfrm>
          <a:prstGeom prst="rect">
            <a:avLst/>
          </a:prstGeom>
        </p:spPr>
        <p:txBody>
          <a:bodyPr wrap="square">
            <a:spAutoFit/>
          </a:bodyPr>
          <a:lstStyle/>
          <a:p>
            <a:pPr algn="just"/>
            <a:r>
              <a:rPr lang="vi-VN" sz="3500" b="1">
                <a:solidFill>
                  <a:srgbClr val="7030A0"/>
                </a:solidFill>
                <a:latin typeface="HP001 4 hàng" pitchFamily="34" charset="0"/>
              </a:rPr>
              <a:t>Ǉrư</a:t>
            </a:r>
            <a:r>
              <a:rPr lang="el-GR" sz="3500" b="1">
                <a:solidFill>
                  <a:srgbClr val="7030A0"/>
                </a:solidFill>
                <a:latin typeface="HP001 4 hàng" pitchFamily="34" charset="0"/>
              </a:rPr>
              <a:t>ϐ δ</a:t>
            </a:r>
            <a:r>
              <a:rPr lang="vi-VN" sz="3500" b="1">
                <a:solidFill>
                  <a:srgbClr val="7030A0"/>
                </a:solidFill>
                <a:latin typeface="HP001 4 hàng" pitchFamily="34" charset="0"/>
              </a:rPr>
              <a:t>i </a:t>
            </a:r>
            <a:r>
              <a:rPr lang="vi-VN" sz="3500" b="1" smtClean="0">
                <a:solidFill>
                  <a:srgbClr val="7030A0"/>
                </a:solidFill>
                <a:latin typeface="HP001 4 hàng" pitchFamily="34" charset="0"/>
              </a:rPr>
              <a:t>ăn</a:t>
            </a:r>
            <a:r>
              <a:rPr lang="en-US" sz="3500" b="1" smtClean="0">
                <a:solidFill>
                  <a:srgbClr val="7030A0"/>
                </a:solidFill>
                <a:latin typeface="HP001 4 hàng" pitchFamily="34" charset="0"/>
              </a:rPr>
              <a:t>. </a:t>
            </a:r>
            <a:r>
              <a:rPr lang="vi-VN" sz="3500" b="1">
                <a:solidFill>
                  <a:srgbClr val="7030A0"/>
                </a:solidFill>
                <a:latin typeface="HP001 4 hàng" pitchFamily="34" charset="0"/>
              </a:rPr>
              <a:t>Cần ǟửa Ǉay bằng xà </a:t>
            </a:r>
            <a:r>
              <a:rPr lang="el-GR" sz="3500" b="1">
                <a:solidFill>
                  <a:srgbClr val="7030A0"/>
                </a:solidFill>
                <a:latin typeface="HP001 4 hàng" pitchFamily="34" charset="0"/>
              </a:rPr>
              <a:t>ι</a:t>
            </a:r>
            <a:r>
              <a:rPr lang="vi-VN" sz="3500" b="1" smtClean="0">
                <a:solidFill>
                  <a:srgbClr val="7030A0"/>
                </a:solidFill>
                <a:latin typeface="HP001 4 hàng" pitchFamily="34" charset="0"/>
              </a:rPr>
              <a:t>Ŝg</a:t>
            </a:r>
            <a:endParaRPr lang="en-US" sz="3500" b="1">
              <a:solidFill>
                <a:srgbClr val="7030A0"/>
              </a:solidFill>
              <a:latin typeface="HP001 4 hàng" pitchFamily="34" charset="0"/>
            </a:endParaRPr>
          </a:p>
        </p:txBody>
      </p:sp>
      <p:sp>
        <p:nvSpPr>
          <p:cNvPr id="7" name="Rectangle 6"/>
          <p:cNvSpPr/>
          <p:nvPr/>
        </p:nvSpPr>
        <p:spPr>
          <a:xfrm>
            <a:off x="252315" y="3158027"/>
            <a:ext cx="9067800" cy="630942"/>
          </a:xfrm>
          <a:prstGeom prst="rect">
            <a:avLst/>
          </a:prstGeom>
        </p:spPr>
        <p:txBody>
          <a:bodyPr wrap="square">
            <a:spAutoFit/>
          </a:bodyPr>
          <a:lstStyle/>
          <a:p>
            <a:pPr algn="just"/>
            <a:r>
              <a:rPr lang="vi-VN" sz="3500" b="1">
                <a:solidFill>
                  <a:srgbClr val="7030A0"/>
                </a:solidFill>
                <a:latin typeface="HP001 4 hàng" pitchFamily="34" charset="0"/>
              </a:rPr>
              <a:t>vƞ wư</a:t>
            </a:r>
            <a:r>
              <a:rPr lang="el-GR" sz="3500" b="1">
                <a:solidFill>
                  <a:srgbClr val="7030A0"/>
                </a:solidFill>
                <a:latin typeface="HP001 4 hàng" pitchFamily="34" charset="0"/>
              </a:rPr>
              <a:t>ϐ </a:t>
            </a:r>
            <a:r>
              <a:rPr lang="vi-VN" sz="3500" b="1">
                <a:solidFill>
                  <a:srgbClr val="7030A0"/>
                </a:solidFill>
                <a:latin typeface="HP001 4 hàng" pitchFamily="34" charset="0"/>
              </a:rPr>
              <a:t>sạ</a:t>
            </a:r>
            <a:r>
              <a:rPr lang="el-GR" sz="3500" b="1" smtClean="0">
                <a:solidFill>
                  <a:srgbClr val="7030A0"/>
                </a:solidFill>
                <a:latin typeface="HP001 4 hàng" pitchFamily="34" charset="0"/>
              </a:rPr>
              <a:t>ε</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8600" y="133350"/>
            <a:ext cx="4859337" cy="4859337"/>
          </a:xfrm>
        </p:spPr>
      </p:pic>
      <p:pic>
        <p:nvPicPr>
          <p:cNvPr id="4" name="C.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277406" y="133350"/>
            <a:ext cx="4859337" cy="4859337"/>
          </a:xfrm>
        </p:spPr>
      </p:pic>
    </p:spTree>
    <p:extLst>
      <p:ext uri="{BB962C8B-B14F-4D97-AF65-F5344CB8AC3E}">
        <p14:creationId xmlns:p14="http://schemas.microsoft.com/office/powerpoint/2010/main" val="190195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TotalTime>
  <Words>435</Words>
  <Application>Microsoft Office PowerPoint</Application>
  <PresentationFormat>On-screen Show (16:9)</PresentationFormat>
  <Paragraphs>84</Paragraphs>
  <Slides>13</Slides>
  <Notes>5</Notes>
  <HiddenSlides>0</HiddenSlides>
  <MMClips>6</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Chúng em diệt vi trùng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Administrator_PC</cp:lastModifiedBy>
  <cp:revision>185</cp:revision>
  <dcterms:created xsi:type="dcterms:W3CDTF">2020-12-08T15:48:47Z</dcterms:created>
  <dcterms:modified xsi:type="dcterms:W3CDTF">2022-03-01T13:52:03Z</dcterms:modified>
</cp:coreProperties>
</file>