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81" r:id="rId3"/>
    <p:sldId id="257" r:id="rId4"/>
    <p:sldId id="279" r:id="rId5"/>
    <p:sldId id="258" r:id="rId6"/>
    <p:sldId id="282" r:id="rId7"/>
    <p:sldId id="259" r:id="rId8"/>
    <p:sldId id="264" r:id="rId9"/>
    <p:sldId id="280" r:id="rId10"/>
    <p:sldId id="277" r:id="rId11"/>
    <p:sldId id="278" r:id="rId12"/>
    <p:sldId id="271" r:id="rId13"/>
    <p:sldId id="272" r:id="rId14"/>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F8E2FA"/>
    <a:srgbClr val="EEB8F2"/>
    <a:srgbClr val="EBAAF0"/>
    <a:srgbClr val="CC27D9"/>
    <a:srgbClr val="A71FB1"/>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948"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03/03/2022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03/03/2022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03/03/2022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03/03/2022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03/03/2022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03/03/2022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03/03/2022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03/03/2022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6.xml"/><Relationship Id="rId7" Type="http://schemas.openxmlformats.org/officeDocument/2006/relationships/image" Target="../media/image20.png"/><Relationship Id="rId12" Type="http://schemas.openxmlformats.org/officeDocument/2006/relationships/image" Target="../media/image25.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9.jpeg"/><Relationship Id="rId11" Type="http://schemas.openxmlformats.org/officeDocument/2006/relationships/image" Target="../media/image24.gif"/><Relationship Id="rId5" Type="http://schemas.openxmlformats.org/officeDocument/2006/relationships/image" Target="../media/image18.png"/><Relationship Id="rId10" Type="http://schemas.openxmlformats.org/officeDocument/2006/relationships/image" Target="../media/image23.gif"/><Relationship Id="rId4" Type="http://schemas.openxmlformats.org/officeDocument/2006/relationships/image" Target="../media/image17.png"/><Relationship Id="rId9"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16.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5.png"/><Relationship Id="rId5" Type="http://schemas.openxmlformats.org/officeDocument/2006/relationships/slideLayout" Target="../slideLayouts/slideLayout5.xml"/><Relationship Id="rId4" Type="http://schemas.openxmlformats.org/officeDocument/2006/relationships/video" Target="../media/media4.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94079" y="1653726"/>
            <a:ext cx="587521" cy="584775"/>
          </a:xfrm>
          <a:prstGeom prst="rect">
            <a:avLst/>
          </a:prstGeom>
          <a:noFill/>
        </p:spPr>
        <p:txBody>
          <a:bodyPr wrap="square" rtlCol="0">
            <a:spAutoFit/>
          </a:bodyPr>
          <a:lstStyle/>
          <a:p>
            <a:pPr algn="ctr"/>
            <a:r>
              <a:rPr lang="en-US" sz="3200" smtClean="0">
                <a:latin typeface="Arial" pitchFamily="34" charset="0"/>
                <a:cs typeface="Arial" pitchFamily="34" charset="0"/>
              </a:rPr>
              <a:t>d</a:t>
            </a:r>
            <a:endParaRPr lang="en-US" sz="3200">
              <a:latin typeface="Arial" pitchFamily="34" charset="0"/>
              <a:cs typeface="Arial" pitchFamily="34" charset="0"/>
            </a:endParaRPr>
          </a:p>
        </p:txBody>
      </p:sp>
      <p:sp>
        <p:nvSpPr>
          <p:cNvPr id="31" name="TextBox 30"/>
          <p:cNvSpPr txBox="1"/>
          <p:nvPr/>
        </p:nvSpPr>
        <p:spPr>
          <a:xfrm>
            <a:off x="6466322" y="1660088"/>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v</a:t>
            </a:r>
            <a:endParaRPr lang="en-US" sz="3200">
              <a:latin typeface="Arial" pitchFamily="34" charset="0"/>
              <a:cs typeface="Arial" pitchFamily="34" charset="0"/>
            </a:endParaRPr>
          </a:p>
        </p:txBody>
      </p:sp>
      <p:sp>
        <p:nvSpPr>
          <p:cNvPr id="17" name="TextBox 16"/>
          <p:cNvSpPr txBox="1"/>
          <p:nvPr/>
        </p:nvSpPr>
        <p:spPr>
          <a:xfrm>
            <a:off x="6177687" y="1654933"/>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ội vã</a:t>
            </a:r>
            <a:endParaRPr lang="en-US" sz="3200">
              <a:latin typeface="Arial" pitchFamily="34" charset="0"/>
              <a:cs typeface="Arial" pitchFamily="34" charset="0"/>
            </a:endParaRPr>
          </a:p>
        </p:txBody>
      </p:sp>
      <p:sp>
        <p:nvSpPr>
          <p:cNvPr id="29" name="TextBox 28"/>
          <p:cNvSpPr txBox="1"/>
          <p:nvPr/>
        </p:nvSpPr>
        <p:spPr>
          <a:xfrm>
            <a:off x="2600035" y="1647731"/>
            <a:ext cx="728519" cy="584775"/>
          </a:xfrm>
          <a:prstGeom prst="rect">
            <a:avLst/>
          </a:prstGeom>
          <a:noFill/>
        </p:spPr>
        <p:txBody>
          <a:bodyPr wrap="square" rtlCol="0">
            <a:spAutoFit/>
          </a:bodyPr>
          <a:lstStyle/>
          <a:p>
            <a:pPr algn="ctr"/>
            <a:r>
              <a:rPr lang="en-US" sz="3200" smtClean="0">
                <a:latin typeface="Arial" pitchFamily="34" charset="0"/>
                <a:cs typeface="Arial" pitchFamily="34" charset="0"/>
              </a:rPr>
              <a:t>v</a:t>
            </a:r>
            <a:endParaRPr lang="en-US" sz="3200">
              <a:latin typeface="Arial" pitchFamily="34" charset="0"/>
              <a:cs typeface="Arial" pitchFamily="34" charset="0"/>
            </a:endParaRPr>
          </a:p>
        </p:txBody>
      </p:sp>
      <p:sp>
        <p:nvSpPr>
          <p:cNvPr id="28" name="TextBox 27"/>
          <p:cNvSpPr txBox="1"/>
          <p:nvPr/>
        </p:nvSpPr>
        <p:spPr>
          <a:xfrm>
            <a:off x="6398780" y="815526"/>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k</a:t>
            </a:r>
            <a:endParaRPr lang="en-US" sz="3200">
              <a:latin typeface="Arial" pitchFamily="34" charset="0"/>
              <a:cs typeface="Arial" pitchFamily="34" charset="0"/>
            </a:endParaRPr>
          </a:p>
        </p:txBody>
      </p:sp>
      <p:sp>
        <p:nvSpPr>
          <p:cNvPr id="12" name="TextBox 11"/>
          <p:cNvSpPr txBox="1"/>
          <p:nvPr/>
        </p:nvSpPr>
        <p:spPr>
          <a:xfrm>
            <a:off x="6324600" y="817394"/>
            <a:ext cx="2938895" cy="584775"/>
          </a:xfrm>
          <a:prstGeom prst="rect">
            <a:avLst/>
          </a:prstGeom>
          <a:noFill/>
        </p:spPr>
        <p:txBody>
          <a:bodyPr wrap="square" rtlCol="0">
            <a:spAutoFit/>
          </a:bodyPr>
          <a:lstStyle/>
          <a:p>
            <a:pPr algn="ctr"/>
            <a:r>
              <a:rPr lang="en-US" sz="3200" smtClean="0">
                <a:latin typeface="Arial" pitchFamily="34" charset="0"/>
                <a:cs typeface="Arial" pitchFamily="34" charset="0"/>
              </a:rPr>
              <a:t>ể chuyện</a:t>
            </a:r>
            <a:endParaRPr lang="en-US" sz="3200">
              <a:latin typeface="Arial" pitchFamily="34" charset="0"/>
              <a:cs typeface="Arial" pitchFamily="34" charset="0"/>
            </a:endParaRPr>
          </a:p>
        </p:txBody>
      </p:sp>
      <p:sp>
        <p:nvSpPr>
          <p:cNvPr id="27" name="TextBox 26"/>
          <p:cNvSpPr txBox="1"/>
          <p:nvPr/>
        </p:nvSpPr>
        <p:spPr>
          <a:xfrm>
            <a:off x="4384966" y="807718"/>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c</a:t>
            </a:r>
            <a:endParaRPr lang="en-US" sz="3200">
              <a:latin typeface="Arial" pitchFamily="34" charset="0"/>
              <a:cs typeface="Arial" pitchFamily="34" charset="0"/>
            </a:endParaRPr>
          </a:p>
        </p:txBody>
      </p:sp>
      <p:sp>
        <p:nvSpPr>
          <p:cNvPr id="26" name="TextBox 25"/>
          <p:cNvSpPr txBox="1"/>
          <p:nvPr/>
        </p:nvSpPr>
        <p:spPr>
          <a:xfrm>
            <a:off x="2651702" y="815526"/>
            <a:ext cx="585643" cy="584775"/>
          </a:xfrm>
          <a:prstGeom prst="rect">
            <a:avLst/>
          </a:prstGeom>
          <a:noFill/>
        </p:spPr>
        <p:txBody>
          <a:bodyPr wrap="square" rtlCol="0">
            <a:spAutoFit/>
          </a:bodyPr>
          <a:lstStyle/>
          <a:p>
            <a:pPr algn="ctr"/>
            <a:r>
              <a:rPr lang="en-US" sz="3200" smtClean="0">
                <a:latin typeface="Arial" pitchFamily="34" charset="0"/>
                <a:cs typeface="Arial" pitchFamily="34" charset="0"/>
              </a:rPr>
              <a:t>k</a:t>
            </a:r>
            <a:endParaRPr lang="en-US" sz="3200">
              <a:latin typeface="Arial" pitchFamily="34" charset="0"/>
              <a:cs typeface="Arial" pitchFamily="34" charset="0"/>
            </a:endParaRPr>
          </a:p>
        </p:txBody>
      </p:sp>
      <p:sp>
        <p:nvSpPr>
          <p:cNvPr id="9" name="TextBox 8"/>
          <p:cNvSpPr txBox="1"/>
          <p:nvPr/>
        </p:nvSpPr>
        <p:spPr>
          <a:xfrm>
            <a:off x="2971800" y="817394"/>
            <a:ext cx="1447800" cy="584775"/>
          </a:xfrm>
          <a:prstGeom prst="rect">
            <a:avLst/>
          </a:prstGeom>
          <a:noFill/>
        </p:spPr>
        <p:txBody>
          <a:bodyPr wrap="square" rtlCol="0">
            <a:spAutoFit/>
          </a:bodyPr>
          <a:lstStyle/>
          <a:p>
            <a:r>
              <a:rPr lang="en-US" sz="3200" smtClean="0">
                <a:latin typeface="Arial" pitchFamily="34" charset="0"/>
                <a:cs typeface="Arial" pitchFamily="34" charset="0"/>
              </a:rPr>
              <a:t>ì lạ</a:t>
            </a:r>
            <a:endParaRPr lang="en-US" sz="3200">
              <a:latin typeface="Arial" pitchFamily="34" charset="0"/>
              <a:cs typeface="Arial" pitchFamily="34" charset="0"/>
            </a:endParaRPr>
          </a:p>
        </p:txBody>
      </p:sp>
      <p:sp>
        <p:nvSpPr>
          <p:cNvPr id="11" name="TextBox 10"/>
          <p:cNvSpPr txBox="1"/>
          <p:nvPr/>
        </p:nvSpPr>
        <p:spPr>
          <a:xfrm>
            <a:off x="4504459" y="817394"/>
            <a:ext cx="1946564" cy="584775"/>
          </a:xfrm>
          <a:prstGeom prst="rect">
            <a:avLst/>
          </a:prstGeom>
          <a:noFill/>
        </p:spPr>
        <p:txBody>
          <a:bodyPr wrap="square" rtlCol="0">
            <a:spAutoFit/>
          </a:bodyPr>
          <a:lstStyle/>
          <a:p>
            <a:pPr algn="ctr"/>
            <a:r>
              <a:rPr lang="en-US" sz="3200" smtClean="0">
                <a:latin typeface="Arial" pitchFamily="34" charset="0"/>
                <a:cs typeface="Arial" pitchFamily="34" charset="0"/>
              </a:rPr>
              <a:t>ỏ non</a:t>
            </a:r>
            <a:endParaRPr lang="en-US" sz="3200">
              <a:latin typeface="Arial" pitchFamily="34" charset="0"/>
              <a:cs typeface="Arial" pitchFamily="34" charset="0"/>
            </a:endParaRPr>
          </a:p>
        </p:txBody>
      </p:sp>
      <p:sp>
        <p:nvSpPr>
          <p:cNvPr id="7" name="TextBox 6"/>
          <p:cNvSpPr txBox="1"/>
          <p:nvPr/>
        </p:nvSpPr>
        <p:spPr>
          <a:xfrm>
            <a:off x="25977" y="1678563"/>
            <a:ext cx="2971800"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v</a:t>
            </a:r>
            <a:r>
              <a:rPr lang="en-US" sz="3200" smtClean="0">
                <a:latin typeface="Arial" pitchFamily="34" charset="0"/>
                <a:ea typeface="Arial-Rounded" pitchFamily="34" charset="0"/>
                <a:cs typeface="Arial" pitchFamily="34" charset="0"/>
              </a:rPr>
              <a:t> hay </a:t>
            </a:r>
            <a:r>
              <a:rPr lang="en-US" sz="3200" i="1" smtClean="0">
                <a:latin typeface="Arial" pitchFamily="34" charset="0"/>
                <a:ea typeface="Arial-Rounded" pitchFamily="34" charset="0"/>
                <a:cs typeface="Arial" pitchFamily="34" charset="0"/>
              </a:rPr>
              <a:t>d?</a:t>
            </a:r>
            <a:endParaRPr lang="en-US" sz="3200" i="1">
              <a:latin typeface="Arial" pitchFamily="34" charset="0"/>
              <a:ea typeface="Arial-Rounded" pitchFamily="34" charset="0"/>
              <a:cs typeface="Arial" pitchFamily="34" charset="0"/>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8549" y="9046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chữ phù hợp thay cho bông hoa</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25977" y="822162"/>
            <a:ext cx="230649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 </a:t>
            </a:r>
            <a:r>
              <a:rPr lang="en-US" sz="3200" i="1" smtClean="0">
                <a:latin typeface="Arial" pitchFamily="34" charset="0"/>
                <a:ea typeface="Arial-Rounded" pitchFamily="34" charset="0"/>
                <a:cs typeface="Arial" pitchFamily="34" charset="0"/>
              </a:rPr>
              <a:t>c</a:t>
            </a:r>
            <a:r>
              <a:rPr lang="en-US" sz="3200" smtClean="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k</a:t>
            </a:r>
            <a:r>
              <a:rPr lang="en-US" sz="3200" i="1" smtClean="0">
                <a:latin typeface="Arial" pitchFamily="34" charset="0"/>
                <a:ea typeface="Arial-Rounded" pitchFamily="34" charset="0"/>
                <a:cs typeface="Arial" pitchFamily="34" charset="0"/>
              </a:rPr>
              <a:t>?</a:t>
            </a:r>
            <a:endParaRPr lang="en-US" sz="3200" i="1">
              <a:latin typeface="Arial" pitchFamily="34" charset="0"/>
              <a:ea typeface="Arial-Rounded" pitchFamily="34" charset="0"/>
              <a:cs typeface="Arial" pitchFamily="34" charset="0"/>
            </a:endParaRPr>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2348" y="92862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0452" y="92862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654935"/>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ề nhà</a:t>
            </a:r>
            <a:endParaRPr lang="en-US" sz="3200">
              <a:latin typeface="Arial" pitchFamily="34" charset="0"/>
              <a:cs typeface="Arial" pitchFamily="34" charset="0"/>
            </a:endParaRPr>
          </a:p>
        </p:txBody>
      </p:sp>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173" y="176105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39492" y="1654934"/>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ê con</a:t>
            </a:r>
            <a:endParaRPr lang="en-US" sz="3200">
              <a:latin typeface="Arial" pitchFamily="34" charset="0"/>
              <a:cs typeface="Arial" pitchFamily="34" charset="0"/>
            </a:endParaRPr>
          </a:p>
        </p:txBody>
      </p:sp>
      <p:pic>
        <p:nvPicPr>
          <p:cNvPr id="2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5932"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9895"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06.9942"/>
                </p14:media>
              </p:ext>
            </p:extLst>
          </p:nvPr>
        </p:nvPicPr>
        <p:blipFill>
          <a:blip r:embed="rId5"/>
          <a:stretch>
            <a:fillRect/>
          </a:stretch>
        </p:blipFill>
        <p:spPr>
          <a:xfrm>
            <a:off x="9677400" y="1187564"/>
            <a:ext cx="609600" cy="609600"/>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13897" t="6330" r="17903" b="16480"/>
          <a:stretch/>
        </p:blipFill>
        <p:spPr>
          <a:xfrm>
            <a:off x="-1" y="3397648"/>
            <a:ext cx="840913" cy="1027905"/>
          </a:xfrm>
          <a:prstGeom prst="rect">
            <a:avLst/>
          </a:prstGeom>
        </p:spPr>
      </p:pic>
      <p:pic>
        <p:nvPicPr>
          <p:cNvPr id="205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7807"/>
          <a:stretch/>
        </p:blipFill>
        <p:spPr bwMode="auto">
          <a:xfrm flipH="1">
            <a:off x="2249343" y="3397648"/>
            <a:ext cx="847012" cy="1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3245" y="3086100"/>
            <a:ext cx="957263" cy="185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86410">
            <a:off x="6902091" y="2370822"/>
            <a:ext cx="2178482" cy="2178482"/>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27323" y="3673329"/>
            <a:ext cx="1938195" cy="1453647"/>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936566" y="2370822"/>
            <a:ext cx="1560226" cy="1560226"/>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490441" y="2263326"/>
            <a:ext cx="1518805" cy="1518805"/>
          </a:xfrm>
          <a:prstGeom prst="rect">
            <a:avLst/>
          </a:prstGeom>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3" fill="hold" display="0">
                  <p:stCondLst>
                    <p:cond delay="indefinite"/>
                  </p:stCondLst>
                  <p:endCondLst>
                    <p:cond evt="onStopAudio" delay="0">
                      <p:tgtEl>
                        <p:sldTgt/>
                      </p:tgtEl>
                    </p:cond>
                  </p:endCondLst>
                </p:cTn>
                <p:tgtEl>
                  <p:spTgt spid="4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463" y="17160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74916" y="187542"/>
            <a:ext cx="8153400" cy="1200280"/>
          </a:xfrm>
          <a:prstGeom prst="rect">
            <a:avLst/>
          </a:prstGeom>
          <a:noFill/>
          <a:ln>
            <a:noFill/>
          </a:ln>
        </p:spPr>
        <p:txBody>
          <a:bodyPr wrap="square" lIns="91391" tIns="45696" rIns="91391" bIns="45696"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theo tranh: Những gì em cần phải tự làm? Những gì em không được tự ý làm?</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66" t="27778" r="26597" b="22222"/>
          <a:stretch/>
        </p:blipFill>
        <p:spPr bwMode="auto">
          <a:xfrm>
            <a:off x="1538515" y="1358794"/>
            <a:ext cx="5893470" cy="362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2246769"/>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70 đến trang 73</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Nếu không may bị lạc </a:t>
            </a:r>
            <a:r>
              <a:rPr lang="en-US" sz="2800" b="1" smtClean="0">
                <a:latin typeface="Arial" pitchFamily="34" charset="0"/>
                <a:ea typeface="Arial-Rounded" pitchFamily="34" charset="0"/>
                <a:cs typeface="Arial" pitchFamily="34" charset="0"/>
              </a:rPr>
              <a:t>(trang 74 </a:t>
            </a:r>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75)</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KHI MẸ VẮNG NHÀ</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04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38" y="306496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64888" y="1885950"/>
            <a:ext cx="8610600" cy="1077206"/>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	Khi ở nhà một mình, em không được (………..) cho người lạ.</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nghe lời</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mời</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3429280" y="1145106"/>
            <a:ext cx="1822211"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mở cửa</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382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Khi ở </a:t>
            </a:r>
            <a:r>
              <a:rPr lang="el-GR" sz="3500" b="1">
                <a:solidFill>
                  <a:srgbClr val="7030A0"/>
                </a:solidFill>
                <a:latin typeface="HP001 5 hàng" pitchFamily="34" charset="0"/>
              </a:rPr>
              <a:t>η</a:t>
            </a:r>
            <a:r>
              <a:rPr lang="vi-VN" sz="3500" b="1">
                <a:solidFill>
                  <a:srgbClr val="7030A0"/>
                </a:solidFill>
                <a:latin typeface="HP001 5 hàng" pitchFamily="34" charset="0"/>
              </a:rPr>
              <a:t>à jŎ jì</a:t>
            </a:r>
            <a:r>
              <a:rPr lang="el-GR" sz="3500" b="1">
                <a:solidFill>
                  <a:srgbClr val="7030A0"/>
                </a:solidFill>
                <a:latin typeface="HP001 5 hàng" pitchFamily="34" charset="0"/>
              </a:rPr>
              <a:t>ζ, </a:t>
            </a:r>
            <a:r>
              <a:rPr lang="vi-VN" sz="3500" b="1">
                <a:solidFill>
                  <a:srgbClr val="7030A0"/>
                </a:solidFill>
                <a:latin typeface="HP001 5 hàng" pitchFamily="34" charset="0"/>
              </a:rPr>
              <a:t>em </a:t>
            </a:r>
            <a:r>
              <a:rPr lang="el-GR" sz="3500" b="1">
                <a:solidFill>
                  <a:srgbClr val="7030A0"/>
                </a:solidFill>
                <a:latin typeface="HP001 5 hàng" pitchFamily="34" charset="0"/>
              </a:rPr>
              <a:t>δ</a:t>
            </a:r>
            <a:r>
              <a:rPr lang="vi-VN" sz="3500" b="1">
                <a:solidFill>
                  <a:srgbClr val="7030A0"/>
                </a:solidFill>
                <a:latin typeface="HP001 5 hàng" pitchFamily="34" charset="0"/>
              </a:rPr>
              <a:t>Ūg đư</a:t>
            </a:r>
            <a:r>
              <a:rPr lang="el-GR" sz="3500" b="1" smtClean="0">
                <a:solidFill>
                  <a:srgbClr val="7030A0"/>
                </a:solidFill>
                <a:latin typeface="HP001 5 hàng" pitchFamily="34" charset="0"/>
              </a:rPr>
              <a:t>ϑ</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
        <p:nvSpPr>
          <p:cNvPr id="18" name="Rectangle 17"/>
          <p:cNvSpPr/>
          <p:nvPr/>
        </p:nvSpPr>
        <p:spPr>
          <a:xfrm>
            <a:off x="214086" y="4244088"/>
            <a:ext cx="9067800" cy="630942"/>
          </a:xfrm>
          <a:prstGeom prst="rect">
            <a:avLst/>
          </a:prstGeom>
        </p:spPr>
        <p:txBody>
          <a:bodyPr wrap="square">
            <a:spAutoFit/>
          </a:bodyPr>
          <a:lstStyle/>
          <a:p>
            <a:pPr algn="just"/>
            <a:r>
              <a:rPr lang="vi-VN" sz="3500" b="1">
                <a:solidFill>
                  <a:srgbClr val="7030A0"/>
                </a:solidFill>
                <a:latin typeface="HP001 5 hàng" pitchFamily="34" charset="0"/>
              </a:rPr>
              <a:t>jở cửa </a:t>
            </a:r>
            <a:r>
              <a:rPr lang="el-GR" sz="3500" b="1">
                <a:solidFill>
                  <a:srgbClr val="7030A0"/>
                </a:solidFill>
                <a:latin typeface="HP001 5 hàng" pitchFamily="34" charset="0"/>
              </a:rPr>
              <a:t>ε</a:t>
            </a:r>
            <a:r>
              <a:rPr lang="vi-VN" sz="3500" b="1">
                <a:solidFill>
                  <a:srgbClr val="7030A0"/>
                </a:solidFill>
                <a:latin typeface="HP001 5 hàng" pitchFamily="34" charset="0"/>
              </a:rPr>
              <a:t>o wgưƟ </a:t>
            </a:r>
            <a:r>
              <a:rPr lang="vi-VN" sz="3500" b="1" smtClean="0">
                <a:solidFill>
                  <a:srgbClr val="7030A0"/>
                </a:solidFill>
                <a:latin typeface="HP001 5 hàng" pitchFamily="34" charset="0"/>
              </a:rPr>
              <a:t>lạ</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5" name="hammer.wav"/>
                                        </p:tgtEl>
                                      </p:cMediaNode>
                                    </p:audio>
                                  </p:subTnLst>
                                </p:cTn>
                              </p:par>
                              <p:par>
                                <p:cTn id="23" presetID="1" presetClass="mediacall" presetSubtype="0" fill="hold" nodeType="withEffect">
                                  <p:stCondLst>
                                    <p:cond delay="0"/>
                                  </p:stCondLst>
                                  <p:childTnLst>
                                    <p:cmd type="call" cmd="playFrom(0.0)">
                                      <p:cBhvr>
                                        <p:cTn id="24" dur="1667" fill="hold"/>
                                        <p:tgtEl>
                                          <p:spTgt spid="2"/>
                                        </p:tgtEl>
                                      </p:cBhvr>
                                    </p:cmd>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par>
                                <p:cTn id="34" presetID="1" presetClass="mediacall" presetSubtype="0" fill="hold" nodeType="withEffect">
                                  <p:stCondLst>
                                    <p:cond delay="0"/>
                                  </p:stCondLst>
                                  <p:childTnLst>
                                    <p:cmd type="call" cmd="playFrom(0.0)">
                                      <p:cBhvr>
                                        <p:cTn id="35" dur="1667" fill="hold"/>
                                        <p:tgtEl>
                                          <p:spTgt spid="2"/>
                                        </p:tgtEl>
                                      </p:cBhvr>
                                    </p:cmd>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2.77778E-6 1.42107E-7 L -0.34132 0.23571 " pathEditMode="relative" rAng="0" ptsTypes="AA">
                                      <p:cBhvr>
                                        <p:cTn id="40" dur="2000" fill="hold"/>
                                        <p:tgtEl>
                                          <p:spTgt spid="10"/>
                                        </p:tgtEl>
                                        <p:attrNameLst>
                                          <p:attrName>ppt_x</p:attrName>
                                          <p:attrName>ppt_y</p:attrName>
                                        </p:attrNameLst>
                                      </p:cBhvr>
                                      <p:rCtr x="-17066" y="11770"/>
                                    </p:animMotion>
                                  </p:childTnLst>
                                  <p:subTnLst>
                                    <p:audio>
                                      <p:cMediaNode vol="100000">
                                        <p:cTn display="0" masterRel="sameClick">
                                          <p:stCondLst>
                                            <p:cond evt="begin" delay="0">
                                              <p:tn val="39"/>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41"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81200" y="140605"/>
            <a:ext cx="5257800" cy="5257800"/>
          </a:xfrm>
        </p:spPr>
      </p:pic>
    </p:spTree>
    <p:extLst>
      <p:ext uri="{BB962C8B-B14F-4D97-AF65-F5344CB8AC3E}">
        <p14:creationId xmlns:p14="http://schemas.microsoft.com/office/powerpoint/2010/main" val="260307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kể lại câu chuyện </a:t>
            </a:r>
            <a:r>
              <a:rPr lang="en-US" sz="2800" b="1" i="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19" t="32540" r="29722" b="29687"/>
          <a:stretch/>
        </p:blipFill>
        <p:spPr bwMode="auto">
          <a:xfrm>
            <a:off x="1295400" y="1088611"/>
            <a:ext cx="6539074" cy="345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Trong khu rừng nọ (…)</a:t>
            </a:r>
            <a:endParaRPr lang="en-US" sz="2400">
              <a:latin typeface="Arial" pitchFamily="34" charset="0"/>
              <a:ea typeface="Arial-Rounded" pitchFamily="34" charset="0"/>
              <a:cs typeface="Arial" pitchFamily="34" charset="0"/>
            </a:endParaRPr>
          </a:p>
        </p:txBody>
      </p:sp>
      <p:sp>
        <p:nvSpPr>
          <p:cNvPr id="19" name="TextBox 18"/>
          <p:cNvSpPr txBox="1"/>
          <p:nvPr/>
        </p:nvSpPr>
        <p:spPr>
          <a:xfrm>
            <a:off x="4152323" y="4556791"/>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Một con sói (…)</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kể lại câu chuyện </a:t>
            </a:r>
            <a:r>
              <a:rPr lang="en-US" sz="2800" b="1" i="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90" t="25101" r="30143" b="35751"/>
          <a:stretch/>
        </p:blipFill>
        <p:spPr bwMode="auto">
          <a:xfrm>
            <a:off x="1371600" y="1063210"/>
            <a:ext cx="6429832" cy="360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Nhớ lời mẹ (…)</a:t>
            </a:r>
            <a:endParaRPr lang="en-US" sz="2400">
              <a:latin typeface="Arial" pitchFamily="34" charset="0"/>
              <a:ea typeface="Arial-Rounded" pitchFamily="34" charset="0"/>
              <a:cs typeface="Arial" pitchFamily="34" charset="0"/>
            </a:endParaRPr>
          </a:p>
        </p:txBody>
      </p:sp>
      <p:sp>
        <p:nvSpPr>
          <p:cNvPr id="7" name="TextBox 6"/>
          <p:cNvSpPr txBox="1"/>
          <p:nvPr/>
        </p:nvSpPr>
        <p:spPr>
          <a:xfrm>
            <a:off x="4228523" y="4556791"/>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Nghe đúng tiếng mẹ (…)</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586107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1407884" y="2078799"/>
            <a:ext cx="7736116"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Lúc dê mẹ vừa đi, sói đến gọi cửa. Đàn dê con</a:t>
            </a:r>
            <a:endParaRPr lang="en-US" sz="2400">
              <a:latin typeface="Arial" pitchFamily="34" charset="0"/>
              <a:ea typeface="Arial-Rounded" pitchFamily="34" charset="0"/>
              <a:cs typeface="Arial" pitchFamily="34" charset="0"/>
            </a:endParaRPr>
          </a:p>
        </p:txBody>
      </p:sp>
      <p:sp>
        <p:nvSpPr>
          <p:cNvPr id="7" name="TextBox 6"/>
          <p:cNvSpPr txBox="1"/>
          <p:nvPr/>
        </p:nvSpPr>
        <p:spPr>
          <a:xfrm>
            <a:off x="1018310" y="2567297"/>
            <a:ext cx="6677890"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biết sói giả giọng mẹ nên không mở cửa.</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1037358" y="221487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462519"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61101" y="247658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146800" y="2260687"/>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6591300" y="273433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a:solidFill>
                  <a:srgbClr val="7030A0"/>
                </a:solidFill>
                <a:latin typeface="HP001 4 hàng" pitchFamily="34" charset="0"/>
              </a:rPr>
              <a:t>Lúc </a:t>
            </a:r>
            <a:r>
              <a:rPr lang="el-GR" sz="3500" b="1">
                <a:solidFill>
                  <a:srgbClr val="7030A0"/>
                </a:solidFill>
                <a:latin typeface="HP001 4 hàng" pitchFamily="34" charset="0"/>
              </a:rPr>
              <a:t>Ύ</a:t>
            </a:r>
            <a:r>
              <a:rPr lang="vi-VN" sz="3500" b="1">
                <a:solidFill>
                  <a:srgbClr val="7030A0"/>
                </a:solidFill>
                <a:latin typeface="HP001 4 hàng" pitchFamily="34" charset="0"/>
              </a:rPr>
              <a:t>ł </a:t>
            </a:r>
            <a:r>
              <a:rPr lang="el-GR" sz="3500" b="1">
                <a:solidFill>
                  <a:srgbClr val="7030A0"/>
                </a:solidFill>
                <a:latin typeface="HP001 4 hàng" pitchFamily="34" charset="0"/>
              </a:rPr>
              <a:t>Ε− ν</a:t>
            </a:r>
            <a:r>
              <a:rPr lang="vi-VN" sz="3500" b="1">
                <a:solidFill>
                  <a:srgbClr val="7030A0"/>
                </a:solidFill>
                <a:latin typeface="HP001 4 hàng" pitchFamily="34" charset="0"/>
              </a:rPr>
              <a:t>Ẃa đi, sĀ </a:t>
            </a:r>
            <a:r>
              <a:rPr lang="el-GR" sz="3500" b="1">
                <a:solidFill>
                  <a:srgbClr val="7030A0"/>
                </a:solidFill>
                <a:latin typeface="HP001 4 hàng" pitchFamily="34" charset="0"/>
              </a:rPr>
              <a:t>Α</a:t>
            </a:r>
            <a:r>
              <a:rPr lang="vi-VN" sz="3500" b="1">
                <a:solidFill>
                  <a:srgbClr val="7030A0"/>
                </a:solidFill>
                <a:latin typeface="HP001 4 hàng" pitchFamily="34" charset="0"/>
              </a:rPr>
              <a:t>Ğn gĊ </a:t>
            </a:r>
            <a:r>
              <a:rPr lang="vi-VN" sz="3500" b="1" smtClean="0">
                <a:solidFill>
                  <a:srgbClr val="7030A0"/>
                </a:solidFill>
                <a:latin typeface="HP001 4 hàng" pitchFamily="34" charset="0"/>
              </a:rPr>
              <a:t>cửa. Đàn </a:t>
            </a:r>
            <a:endParaRPr lang="en-US" sz="3500" b="1">
              <a:solidFill>
                <a:srgbClr val="7030A0"/>
              </a:solidFill>
              <a:latin typeface="HP001 4 hàng" pitchFamily="34" charset="0"/>
            </a:endParaRPr>
          </a:p>
        </p:txBody>
      </p:sp>
      <p:sp>
        <p:nvSpPr>
          <p:cNvPr id="14" name="Rectangle 13"/>
          <p:cNvSpPr/>
          <p:nvPr/>
        </p:nvSpPr>
        <p:spPr>
          <a:xfrm>
            <a:off x="202087" y="2467102"/>
            <a:ext cx="8332313" cy="630942"/>
          </a:xfrm>
          <a:prstGeom prst="rect">
            <a:avLst/>
          </a:prstGeom>
        </p:spPr>
        <p:txBody>
          <a:bodyPr wrap="square">
            <a:spAutoFit/>
          </a:bodyPr>
          <a:lstStyle/>
          <a:p>
            <a:pPr algn="just"/>
            <a:r>
              <a:rPr lang="el-GR" sz="3500" b="1" smtClean="0">
                <a:solidFill>
                  <a:srgbClr val="7030A0"/>
                </a:solidFill>
                <a:latin typeface="HP001 4 hàng" pitchFamily="34" charset="0"/>
              </a:rPr>
              <a:t>Ύ</a:t>
            </a:r>
            <a:r>
              <a:rPr lang="vi-VN" sz="3500" b="1">
                <a:solidFill>
                  <a:srgbClr val="7030A0"/>
                </a:solidFill>
                <a:latin typeface="HP001 4 hàng" pitchFamily="34" charset="0"/>
              </a:rPr>
              <a:t>ł c</a:t>
            </a:r>
            <a:r>
              <a:rPr lang="el-GR" sz="3500" b="1">
                <a:solidFill>
                  <a:srgbClr val="7030A0"/>
                </a:solidFill>
                <a:latin typeface="HP001 4 hàng" pitchFamily="34" charset="0"/>
              </a:rPr>
              <a:t>Ϊ λμ</a:t>
            </a:r>
            <a:r>
              <a:rPr lang="en-US" sz="3500" b="1">
                <a:solidFill>
                  <a:srgbClr val="7030A0"/>
                </a:solidFill>
                <a:latin typeface="HP001 4 hàng" pitchFamily="34" charset="0"/>
              </a:rPr>
              <a:t>Ğt sĀ giả giŧg </a:t>
            </a:r>
            <a:r>
              <a:rPr lang="el-GR" sz="3500" b="1">
                <a:solidFill>
                  <a:srgbClr val="7030A0"/>
                </a:solidFill>
                <a:latin typeface="HP001 4 hàng" pitchFamily="34" charset="0"/>
              </a:rPr>
              <a:t>Ε− Ζ</a:t>
            </a:r>
            <a:r>
              <a:rPr lang="en-US" sz="3500" b="1">
                <a:solidFill>
                  <a:srgbClr val="7030A0"/>
                </a:solidFill>
                <a:latin typeface="HP001 4 hàng" pitchFamily="34" charset="0"/>
              </a:rPr>
              <a:t>łn </a:t>
            </a:r>
            <a:r>
              <a:rPr lang="el-GR" sz="3500" b="1">
                <a:solidFill>
                  <a:srgbClr val="7030A0"/>
                </a:solidFill>
                <a:latin typeface="HP001 4 hàng" pitchFamily="34" charset="0"/>
              </a:rPr>
              <a:t>δ</a:t>
            </a:r>
            <a:r>
              <a:rPr lang="en-US" sz="3500" b="1">
                <a:solidFill>
                  <a:srgbClr val="7030A0"/>
                </a:solidFill>
                <a:latin typeface="HP001 4 hàng" pitchFamily="34" charset="0"/>
              </a:rPr>
              <a:t>Ūg </a:t>
            </a:r>
            <a:r>
              <a:rPr lang="en-US" sz="3500" b="1" smtClean="0">
                <a:solidFill>
                  <a:srgbClr val="7030A0"/>
                </a:solidFill>
                <a:latin typeface="HP001 4 hàng" pitchFamily="34" charset="0"/>
              </a:rPr>
              <a:t>jở </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smtClean="0">
                <a:solidFill>
                  <a:srgbClr val="7030A0"/>
                </a:solidFill>
                <a:latin typeface="HP001 4 hàng" pitchFamily="34" charset="0"/>
              </a:rPr>
              <a:t>cửa</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Đ.mp4">
            <a:hlinkClick r:id="" action="ppaction://media"/>
          </p:cNvPr>
          <p:cNvPicPr>
            <a:picLocks noGrp="1" noChangeAspect="1"/>
          </p:cNvPicPr>
          <p:nvPr>
            <p:ph sz="quarter" idx="4"/>
            <a:videoFile r:link="rId2"/>
            <p:extLst>
              <p:ext uri="{DAA4B4D4-6D71-4841-9C94-3DE7FCFB9230}">
                <p14:media xmlns:p14="http://schemas.microsoft.com/office/powerpoint/2010/main" r:embed="rId1"/>
              </p:ext>
            </p:extLst>
          </p:nvPr>
        </p:nvPicPr>
        <p:blipFill>
          <a:blip r:embed="rId6"/>
          <a:stretch>
            <a:fillRect/>
          </a:stretch>
        </p:blipFill>
        <p:spPr>
          <a:xfrm>
            <a:off x="4267200" y="438150"/>
            <a:ext cx="5136848" cy="5136848"/>
          </a:xfrm>
        </p:spPr>
      </p:pic>
      <p:pic>
        <p:nvPicPr>
          <p:cNvPr id="11" name="L.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190500" y="361950"/>
            <a:ext cx="5219700" cy="5219700"/>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video>
              <p:cMediaNode vol="80000">
                <p:cTn id="13" fill="hold" display="0">
                  <p:stCondLst>
                    <p:cond delay="indefinite"/>
                  </p:stCondLst>
                </p:cTn>
                <p:tgtEl>
                  <p:spTgt spid="11"/>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TotalTime>
  <Words>444</Words>
  <Application>Microsoft Office PowerPoint</Application>
  <PresentationFormat>On-screen Show (16:9)</PresentationFormat>
  <Paragraphs>68</Paragraphs>
  <Slides>13</Slides>
  <Notes>6</Notes>
  <HiddenSlides>0</HiddenSlides>
  <MMClips>5</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205</cp:revision>
  <dcterms:created xsi:type="dcterms:W3CDTF">2020-12-08T15:48:47Z</dcterms:created>
  <dcterms:modified xsi:type="dcterms:W3CDTF">2022-03-03T12:09:44Z</dcterms:modified>
</cp:coreProperties>
</file>