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85" r:id="rId3"/>
    <p:sldId id="283" r:id="rId4"/>
    <p:sldId id="257" r:id="rId5"/>
    <p:sldId id="279" r:id="rId6"/>
    <p:sldId id="258" r:id="rId7"/>
    <p:sldId id="259" r:id="rId8"/>
    <p:sldId id="264" r:id="rId9"/>
    <p:sldId id="280" r:id="rId10"/>
    <p:sldId id="277" r:id="rId11"/>
    <p:sldId id="278"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Oval 3"/>
          <p:cNvSpPr/>
          <p:nvPr/>
        </p:nvSpPr>
        <p:spPr>
          <a:xfrm>
            <a:off x="7257" y="667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81841" y="133350"/>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dấu thanh phù hợp thay cho chiếc lá</a:t>
            </a:r>
            <a:endParaRPr lang="en-US" sz="2800" b="1" i="1">
              <a:latin typeface="Arial" pitchFamily="34" charset="0"/>
              <a:ea typeface="Arial-Rounded" pitchFamily="34" charset="0"/>
              <a:cs typeface="Arial" pitchFamily="34" charset="0"/>
            </a:endParaRPr>
          </a:p>
        </p:txBody>
      </p:sp>
      <p:sp>
        <p:nvSpPr>
          <p:cNvPr id="6" name="TextBox 5"/>
          <p:cNvSpPr txBox="1"/>
          <p:nvPr/>
        </p:nvSpPr>
        <p:spPr>
          <a:xfrm>
            <a:off x="-420900" y="895350"/>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ngã ba</a:t>
            </a:r>
            <a:endParaRPr lang="en-US" sz="4800" i="1">
              <a:latin typeface="Arial" pitchFamily="34" charset="0"/>
              <a:ea typeface="Arial-Rounded" pitchFamily="34" charset="0"/>
              <a:cs typeface="Arial" pitchFamily="34" charset="0"/>
            </a:endParaRPr>
          </a:p>
        </p:txBody>
      </p:sp>
      <p:sp>
        <p:nvSpPr>
          <p:cNvPr id="7" name="TextBox 6"/>
          <p:cNvSpPr txBox="1"/>
          <p:nvPr/>
        </p:nvSpPr>
        <p:spPr>
          <a:xfrm>
            <a:off x="-235842" y="1893165"/>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ngõ nhỏ</a:t>
            </a:r>
            <a:endParaRPr lang="en-US" sz="4800" i="1">
              <a:latin typeface="Arial" pitchFamily="34" charset="0"/>
              <a:ea typeface="Arial-Rounded" pitchFamily="34" charset="0"/>
              <a:cs typeface="Arial" pitchFamily="34" charset="0"/>
            </a:endParaRPr>
          </a:p>
        </p:txBody>
      </p:sp>
      <p:sp>
        <p:nvSpPr>
          <p:cNvPr id="8" name="TextBox 7"/>
          <p:cNvSpPr txBox="1"/>
          <p:nvPr/>
        </p:nvSpPr>
        <p:spPr>
          <a:xfrm>
            <a:off x="-348343" y="2850528"/>
            <a:ext cx="3686629"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điều khiển</a:t>
            </a:r>
            <a:endParaRPr lang="en-US" sz="4800" i="1">
              <a:latin typeface="Arial" pitchFamily="34" charset="0"/>
              <a:ea typeface="Arial-Rounded" pitchFamily="34" charset="0"/>
              <a:cs typeface="Arial" pitchFamily="34" charset="0"/>
            </a:endParaRPr>
          </a:p>
        </p:txBody>
      </p:sp>
      <p:sp>
        <p:nvSpPr>
          <p:cNvPr id="9" name="TextBox 8"/>
          <p:cNvSpPr txBox="1"/>
          <p:nvPr/>
        </p:nvSpPr>
        <p:spPr>
          <a:xfrm>
            <a:off x="-489858" y="3798165"/>
            <a:ext cx="2888673" cy="830985"/>
          </a:xfrm>
          <a:prstGeom prst="rect">
            <a:avLst/>
          </a:prstGeom>
          <a:noFill/>
        </p:spPr>
        <p:txBody>
          <a:bodyPr wrap="square" lIns="91428" tIns="45714" rIns="91428" bIns="45714" rtlCol="0">
            <a:spAutoFit/>
          </a:bodyPr>
          <a:lstStyle/>
          <a:p>
            <a:pPr algn="ctr"/>
            <a:r>
              <a:rPr lang="en-US" sz="4800" smtClean="0">
                <a:latin typeface="Arial" pitchFamily="34" charset="0"/>
                <a:ea typeface="Arial-Rounded" pitchFamily="34" charset="0"/>
                <a:cs typeface="Arial" pitchFamily="34" charset="0"/>
              </a:rPr>
              <a:t>bút vẽ</a:t>
            </a:r>
            <a:endParaRPr lang="en-US" sz="4800" i="1">
              <a:latin typeface="Arial" pitchFamily="34" charset="0"/>
              <a:ea typeface="Arial-Rounded" pitchFamily="34" charset="0"/>
              <a:cs typeface="Arial" pitchFamily="34"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12" y="944958"/>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798" y="2781299"/>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649" y="1907056"/>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441" y="3863139"/>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7408" b="22076"/>
          <a:stretch/>
        </p:blipFill>
        <p:spPr>
          <a:xfrm>
            <a:off x="2971800" y="1439739"/>
            <a:ext cx="6172200" cy="3610664"/>
          </a:xfrm>
          <a:prstGeom prst="rect">
            <a:avLst/>
          </a:prstGeom>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8171" y="2425898"/>
            <a:ext cx="732858" cy="161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742" y="2608152"/>
            <a:ext cx="714828" cy="131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2190" y="2888955"/>
            <a:ext cx="714715" cy="123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1261" y="2730174"/>
            <a:ext cx="993819" cy="143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500"/>
                            </p:stCondLst>
                            <p:childTnLst>
                              <p:par>
                                <p:cTn id="10" presetID="63" presetClass="path" presetSubtype="0" accel="50000" decel="50000" fill="hold" nodeType="afterEffect">
                                  <p:stCondLst>
                                    <p:cond delay="0"/>
                                  </p:stCondLst>
                                  <p:childTnLst>
                                    <p:animMotion origin="layout" path="M 3.05556E-6 -1.99568E-6 L 0.40816 -0.00401 " pathEditMode="relative" rAng="0" ptsTypes="AA">
                                      <p:cBhvr>
                                        <p:cTn id="11" dur="2000" fill="hold"/>
                                        <p:tgtEl>
                                          <p:spTgt spid="3082"/>
                                        </p:tgtEl>
                                        <p:attrNameLst>
                                          <p:attrName>ppt_x</p:attrName>
                                          <p:attrName>ppt_y</p:attrName>
                                        </p:attrNameLst>
                                      </p:cBhvr>
                                      <p:rCtr x="20399" y="-216"/>
                                    </p:animMotion>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3"/>
                                        </p:tgtEl>
                                        <p:attrNameLst>
                                          <p:attrName>ppt_x</p:attrName>
                                        </p:attrNameLst>
                                      </p:cBhvr>
                                      <p:tavLst>
                                        <p:tav tm="0">
                                          <p:val>
                                            <p:strVal val="ppt_x"/>
                                          </p:val>
                                        </p:tav>
                                        <p:tav tm="100000">
                                          <p:val>
                                            <p:strVal val="ppt_x"/>
                                          </p:val>
                                        </p:tav>
                                      </p:tavLst>
                                    </p:anim>
                                    <p:anim calcmode="lin" valueType="num">
                                      <p:cBhvr additive="base">
                                        <p:cTn id="17" dur="500"/>
                                        <p:tgtEl>
                                          <p:spTgt spid="13"/>
                                        </p:tgtEl>
                                        <p:attrNameLst>
                                          <p:attrName>ppt_y</p:attrName>
                                        </p:attrNameLst>
                                      </p:cBhvr>
                                      <p:tavLst>
                                        <p:tav tm="0">
                                          <p:val>
                                            <p:strVal val="ppt_y"/>
                                          </p:val>
                                        </p:tav>
                                        <p:tav tm="100000">
                                          <p:val>
                                            <p:strVal val="1+ppt_h/2"/>
                                          </p:val>
                                        </p:tav>
                                      </p:tavLst>
                                    </p:anim>
                                    <p:set>
                                      <p:cBhvr>
                                        <p:cTn id="18" dur="1" fill="hold">
                                          <p:stCondLst>
                                            <p:cond delay="499"/>
                                          </p:stCondLst>
                                        </p:cTn>
                                        <p:tgtEl>
                                          <p:spTgt spid="13"/>
                                        </p:tgtEl>
                                        <p:attrNameLst>
                                          <p:attrName>style.visibility</p:attrName>
                                        </p:attrNameLst>
                                      </p:cBhvr>
                                      <p:to>
                                        <p:strVal val="hidden"/>
                                      </p:to>
                                    </p:set>
                                  </p:childTnLst>
                                  <p:subTnLst>
                                    <p:audio>
                                      <p:cMediaNode vol="100000">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par>
                          <p:cTn id="19" fill="hold">
                            <p:stCondLst>
                              <p:cond delay="500"/>
                            </p:stCondLst>
                            <p:childTnLst>
                              <p:par>
                                <p:cTn id="20" presetID="63" presetClass="path" presetSubtype="0" accel="50000" decel="50000" fill="hold" nodeType="afterEffect">
                                  <p:stCondLst>
                                    <p:cond delay="0"/>
                                  </p:stCondLst>
                                  <p:childTnLst>
                                    <p:animMotion origin="layout" path="M -2.5E-6 -4.93667E-6 L 0.40469 0.02812 " pathEditMode="relative" rAng="0" ptsTypes="AA">
                                      <p:cBhvr>
                                        <p:cTn id="21" dur="2000" fill="hold"/>
                                        <p:tgtEl>
                                          <p:spTgt spid="3083"/>
                                        </p:tgtEl>
                                        <p:attrNameLst>
                                          <p:attrName>ppt_x</p:attrName>
                                          <p:attrName>ppt_y</p:attrName>
                                        </p:attrNameLst>
                                      </p:cBhvr>
                                      <p:rCtr x="20226" y="1390"/>
                                    </p:animMotion>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2"/>
                                        </p:tgtEl>
                                        <p:attrNameLst>
                                          <p:attrName>ppt_x</p:attrName>
                                        </p:attrNameLst>
                                      </p:cBhvr>
                                      <p:tavLst>
                                        <p:tav tm="0">
                                          <p:val>
                                            <p:strVal val="ppt_x"/>
                                          </p:val>
                                        </p:tav>
                                        <p:tav tm="100000">
                                          <p:val>
                                            <p:strVal val="ppt_x"/>
                                          </p:val>
                                        </p:tav>
                                      </p:tavLst>
                                    </p:anim>
                                    <p:anim calcmode="lin" valueType="num">
                                      <p:cBhvr additive="base">
                                        <p:cTn id="27" dur="500"/>
                                        <p:tgtEl>
                                          <p:spTgt spid="12"/>
                                        </p:tgtEl>
                                        <p:attrNameLst>
                                          <p:attrName>ppt_y</p:attrName>
                                        </p:attrNameLst>
                                      </p:cBhvr>
                                      <p:tavLst>
                                        <p:tav tm="0">
                                          <p:val>
                                            <p:strVal val="ppt_y"/>
                                          </p:val>
                                        </p:tav>
                                        <p:tav tm="100000">
                                          <p:val>
                                            <p:strVal val="1+ppt_h/2"/>
                                          </p:val>
                                        </p:tav>
                                      </p:tavLst>
                                    </p:anim>
                                    <p:set>
                                      <p:cBhvr>
                                        <p:cTn id="28"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par>
                          <p:cTn id="29" fill="hold">
                            <p:stCondLst>
                              <p:cond delay="500"/>
                            </p:stCondLst>
                            <p:childTnLst>
                              <p:par>
                                <p:cTn id="30" presetID="63" presetClass="path" presetSubtype="0" accel="50000" decel="50000" fill="hold" nodeType="afterEffect">
                                  <p:stCondLst>
                                    <p:cond delay="0"/>
                                  </p:stCondLst>
                                  <p:childTnLst>
                                    <p:animMotion origin="layout" path="M -2.77778E-7 -2.73092E-6 L 0.45191 -0.0071 " pathEditMode="relative" rAng="0" ptsTypes="AA">
                                      <p:cBhvr>
                                        <p:cTn id="31" dur="2000" fill="hold"/>
                                        <p:tgtEl>
                                          <p:spTgt spid="3077"/>
                                        </p:tgtEl>
                                        <p:attrNameLst>
                                          <p:attrName>ppt_x</p:attrName>
                                          <p:attrName>ppt_y</p:attrName>
                                        </p:attrNameLst>
                                      </p:cBhvr>
                                      <p:rCtr x="22587" y="-371"/>
                                    </p:animMotion>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3076"/>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subTnLst>
                                    <p:audio>
                                      <p:cMediaNode vol="100000">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par>
                          <p:cTn id="39" fill="hold">
                            <p:stCondLst>
                              <p:cond delay="500"/>
                            </p:stCondLst>
                            <p:childTnLst>
                              <p:par>
                                <p:cTn id="40" presetID="63" presetClass="path" presetSubtype="0" accel="50000" decel="50000" fill="hold" nodeType="afterEffect">
                                  <p:stCondLst>
                                    <p:cond delay="0"/>
                                  </p:stCondLst>
                                  <p:childTnLst>
                                    <p:animMotion origin="layout" path="M -8.33333E-7 2.55175E-6 L 0.43698 0.00494 " pathEditMode="relative" rAng="0" ptsTypes="AA">
                                      <p:cBhvr>
                                        <p:cTn id="41" dur="2000" fill="hold"/>
                                        <p:tgtEl>
                                          <p:spTgt spid="3079"/>
                                        </p:tgtEl>
                                        <p:attrNameLst>
                                          <p:attrName>ppt_x</p:attrName>
                                          <p:attrName>ppt_y</p:attrName>
                                        </p:attrNameLst>
                                      </p:cBhvr>
                                      <p:rCtr x="21840" y="247"/>
                                    </p:animMotion>
                                  </p:childTnLst>
                                </p:cTn>
                              </p:par>
                            </p:childTnLst>
                          </p:cTn>
                        </p:par>
                      </p:childTnLst>
                    </p:cTn>
                  </p:par>
                </p:childTnLst>
              </p:cTn>
              <p:nextCondLst>
                <p:cond evt="onClick" delay="0">
                  <p:tgtEl>
                    <p:spTgt spid="307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Nhận biết biển báo</a:t>
            </a:r>
            <a:endParaRPr lang="en-US" sz="2400" b="1" i="1">
              <a:latin typeface="Arial" pitchFamily="34" charset="0"/>
              <a:ea typeface="Arial-Rounded" pitchFamily="34" charset="0"/>
              <a:cs typeface="Arial" pitchFamily="34" charset="0"/>
            </a:endParaRP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029" y="642417"/>
            <a:ext cx="7696200" cy="4306044"/>
          </a:xfrm>
          <a:prstGeom prst="rect">
            <a:avLst/>
          </a:prstGeom>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1815882"/>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78 đến trang 81</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Ôn tập </a:t>
            </a:r>
            <a:r>
              <a:rPr lang="en-US" sz="2800" b="1" smtClean="0">
                <a:latin typeface="Arial" pitchFamily="34" charset="0"/>
                <a:ea typeface="Arial-Rounded" pitchFamily="34" charset="0"/>
                <a:cs typeface="Arial" pitchFamily="34" charset="0"/>
              </a:rPr>
              <a:t>(trang 82, 83)</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3" y="1568163"/>
            <a:ext cx="2873659" cy="857250"/>
          </a:xfrm>
        </p:spPr>
        <p:txBody>
          <a:bodyPr>
            <a:noAutofit/>
          </a:bodyPr>
          <a:lstStyle/>
          <a:p>
            <a:pPr algn="just"/>
            <a:r>
              <a:rPr lang="en-US" sz="3600" smtClean="0">
                <a:solidFill>
                  <a:srgbClr val="7030A0"/>
                </a:solidFill>
                <a:latin typeface="Arial" pitchFamily="34" charset="0"/>
                <a:cs typeface="Arial" pitchFamily="34" charset="0"/>
              </a:rPr>
              <a:t>Đọc đoạn 2 trong bài </a:t>
            </a:r>
            <a:r>
              <a:rPr lang="en-US" sz="3600" i="1" smtClean="0">
                <a:solidFill>
                  <a:srgbClr val="7030A0"/>
                </a:solidFill>
                <a:latin typeface="Arial" pitchFamily="34" charset="0"/>
                <a:cs typeface="Arial" pitchFamily="34" charset="0"/>
              </a:rPr>
              <a:t>Đèn giao thông.</a:t>
            </a:r>
            <a:endParaRPr lang="en-US" sz="3600">
              <a:solidFill>
                <a:srgbClr val="7030A0"/>
              </a:solidFill>
              <a:latin typeface="Arial" pitchFamily="34" charset="0"/>
              <a:cs typeface="Arial" pitchFamily="34" charset="0"/>
            </a:endParaRPr>
          </a:p>
        </p:txBody>
      </p:sp>
      <p:sp>
        <p:nvSpPr>
          <p:cNvPr id="8" name="Title 1"/>
          <p:cNvSpPr txBox="1">
            <a:spLocks/>
          </p:cNvSpPr>
          <p:nvPr/>
        </p:nvSpPr>
        <p:spPr>
          <a:xfrm>
            <a:off x="3016513" y="186690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Arial" pitchFamily="34" charset="0"/>
                <a:cs typeface="Arial" pitchFamily="34" charset="0"/>
              </a:rPr>
              <a:t>Nếu không có đèn giao thông thì việc đi lại sẽ như thế nào?</a:t>
            </a:r>
            <a:endParaRPr lang="en-US" sz="3600">
              <a:solidFill>
                <a:srgbClr val="FF0000"/>
              </a:solidFill>
              <a:latin typeface="Arial" pitchFamily="34" charset="0"/>
              <a:cs typeface="Arial" pitchFamily="34" charset="0"/>
            </a:endParaRPr>
          </a:p>
        </p:txBody>
      </p:sp>
      <p:sp>
        <p:nvSpPr>
          <p:cNvPr id="9" name="Title 1"/>
          <p:cNvSpPr txBox="1">
            <a:spLocks/>
          </p:cNvSpPr>
          <p:nvPr/>
        </p:nvSpPr>
        <p:spPr>
          <a:xfrm>
            <a:off x="6099464" y="158478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B0F0"/>
                </a:solidFill>
                <a:latin typeface="Arial" pitchFamily="34" charset="0"/>
                <a:cs typeface="Arial" pitchFamily="34" charset="0"/>
              </a:rPr>
              <a:t>Em thường thấy đèn giao thông xuất hiện ở đâu?</a:t>
            </a:r>
            <a:endParaRPr lang="en-US" sz="3600">
              <a:solidFill>
                <a:srgbClr val="00B0F0"/>
              </a:solidFill>
              <a:latin typeface="Arial" pitchFamily="34" charset="0"/>
              <a:cs typeface="Arial"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2367"/>
          <a:stretch/>
        </p:blipFill>
        <p:spPr>
          <a:xfrm>
            <a:off x="69958" y="895351"/>
            <a:ext cx="2786892" cy="3009969"/>
          </a:xfrm>
          <a:prstGeom prst="rect">
            <a:avLst/>
          </a:prstGeom>
          <a:ln>
            <a:solidFill>
              <a:srgbClr val="00B0F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344" y="895350"/>
            <a:ext cx="2928525" cy="3009973"/>
          </a:xfrm>
          <a:prstGeom prst="rect">
            <a:avLst/>
          </a:prstGeom>
          <a:ln>
            <a:solidFill>
              <a:srgbClr val="00B0F0"/>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8492" y="905330"/>
            <a:ext cx="2933449" cy="3009972"/>
          </a:xfrm>
          <a:prstGeom prst="rect">
            <a:avLst/>
          </a:prstGeom>
          <a:ln>
            <a:solidFill>
              <a:srgbClr val="00B0F0"/>
            </a:solidFill>
          </a:ln>
        </p:spPr>
      </p:pic>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937756" y="5294413"/>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77337" y="5899795"/>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ĐÈN GIAO THÔNG</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552536" y="588440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672" r="18083"/>
          <a:stretch/>
        </p:blipFill>
        <p:spPr bwMode="auto">
          <a:xfrm>
            <a:off x="1902623" y="1973284"/>
            <a:ext cx="540838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9" y="2082055"/>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922" b="45148"/>
          <a:stretch/>
        </p:blipFill>
        <p:spPr bwMode="auto">
          <a:xfrm>
            <a:off x="207738" y="3222170"/>
            <a:ext cx="8724900" cy="1088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39037"/>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Xe cộ cần phải dừng lại khi có (….…..) .</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3268354" y="1139037"/>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vàng</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39037"/>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xanh</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5708393" y="1139037"/>
            <a:ext cx="1613415"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đèn đỏ</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255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Xe cộ cần </a:t>
            </a:r>
            <a:r>
              <a:rPr lang="el-GR" sz="3500" b="1">
                <a:solidFill>
                  <a:srgbClr val="7030A0"/>
                </a:solidFill>
                <a:latin typeface="HP001 5 hàng" pitchFamily="34" charset="0"/>
              </a:rPr>
              <a:t>ι</a:t>
            </a:r>
            <a:r>
              <a:rPr lang="vi-VN" sz="3500" b="1">
                <a:solidFill>
                  <a:srgbClr val="7030A0"/>
                </a:solidFill>
                <a:latin typeface="HP001 5 hàng" pitchFamily="34" charset="0"/>
              </a:rPr>
              <a:t>ải dừng lại </a:t>
            </a:r>
            <a:r>
              <a:rPr lang="el-GR" sz="3500" b="1">
                <a:solidFill>
                  <a:srgbClr val="7030A0"/>
                </a:solidFill>
                <a:latin typeface="HP001 5 hàng" pitchFamily="34" charset="0"/>
              </a:rPr>
              <a:t>δ</a:t>
            </a:r>
            <a:r>
              <a:rPr lang="vi-VN" sz="3500" b="1">
                <a:solidFill>
                  <a:srgbClr val="7030A0"/>
                </a:solidFill>
                <a:latin typeface="HP001 5 hàng" pitchFamily="34" charset="0"/>
              </a:rPr>
              <a:t>i có </a:t>
            </a:r>
            <a:r>
              <a:rPr lang="el-GR" sz="3500" b="1">
                <a:solidFill>
                  <a:srgbClr val="7030A0"/>
                </a:solidFill>
                <a:latin typeface="HP001 5 hàng" pitchFamily="34" charset="0"/>
              </a:rPr>
              <a:t>Α˝</a:t>
            </a:r>
            <a:r>
              <a:rPr lang="vi-VN" sz="3500" b="1">
                <a:solidFill>
                  <a:srgbClr val="7030A0"/>
                </a:solidFill>
                <a:latin typeface="HP001 5 hàng" pitchFamily="34" charset="0"/>
              </a:rPr>
              <a:t>n đỏ</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
        <p:nvSpPr>
          <p:cNvPr id="19" name="TextBox 18"/>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20" name="TextBox 19"/>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sp>
        <p:nvSpPr>
          <p:cNvPr id="21" name="TextBox 20"/>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2" name="TextBox 21"/>
          <p:cNvSpPr txBox="1"/>
          <p:nvPr/>
        </p:nvSpPr>
        <p:spPr>
          <a:xfrm>
            <a:off x="1239341" y="4492797"/>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5" name="hammer.wav"/>
                                        </p:tgtEl>
                                      </p:cMediaNode>
                                    </p:audio>
                                  </p:subTnLst>
                                </p:cTn>
                              </p:par>
                              <p:par>
                                <p:cTn id="40" presetID="1" presetClass="mediacall" presetSubtype="0" fill="hold" nodeType="withEffect">
                                  <p:stCondLst>
                                    <p:cond delay="0"/>
                                  </p:stCondLst>
                                  <p:childTnLst>
                                    <p:cmd type="call" cmd="playFrom(0.0)">
                                      <p:cBhvr>
                                        <p:cTn id="41" dur="1659" fill="hold"/>
                                        <p:tgtEl>
                                          <p:spTgt spid="2"/>
                                        </p:tgtEl>
                                      </p:cBhvr>
                                    </p:cmd>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12"/>
                                        </p:tgtEl>
                                        <p:attrNameLst>
                                          <p:attrName>r</p:attrName>
                                        </p:attrNameLst>
                                      </p:cBhvr>
                                    </p:animRot>
                                    <p:animRot by="-240000">
                                      <p:cBhvr>
                                        <p:cTn id="47" dur="200" fill="hold">
                                          <p:stCondLst>
                                            <p:cond delay="200"/>
                                          </p:stCondLst>
                                        </p:cTn>
                                        <p:tgtEl>
                                          <p:spTgt spid="12"/>
                                        </p:tgtEl>
                                        <p:attrNameLst>
                                          <p:attrName>r</p:attrName>
                                        </p:attrNameLst>
                                      </p:cBhvr>
                                    </p:animRot>
                                    <p:animRot by="240000">
                                      <p:cBhvr>
                                        <p:cTn id="48" dur="200" fill="hold">
                                          <p:stCondLst>
                                            <p:cond delay="400"/>
                                          </p:stCondLst>
                                        </p:cTn>
                                        <p:tgtEl>
                                          <p:spTgt spid="12"/>
                                        </p:tgtEl>
                                        <p:attrNameLst>
                                          <p:attrName>r</p:attrName>
                                        </p:attrNameLst>
                                      </p:cBhvr>
                                    </p:animRot>
                                    <p:animRot by="-240000">
                                      <p:cBhvr>
                                        <p:cTn id="49" dur="200" fill="hold">
                                          <p:stCondLst>
                                            <p:cond delay="600"/>
                                          </p:stCondLst>
                                        </p:cTn>
                                        <p:tgtEl>
                                          <p:spTgt spid="12"/>
                                        </p:tgtEl>
                                        <p:attrNameLst>
                                          <p:attrName>r</p:attrName>
                                        </p:attrNameLst>
                                      </p:cBhvr>
                                    </p:animRot>
                                    <p:animRot by="120000">
                                      <p:cBhvr>
                                        <p:cTn id="50" dur="200" fill="hold">
                                          <p:stCondLst>
                                            <p:cond delay="800"/>
                                          </p:stCondLst>
                                        </p:cTn>
                                        <p:tgtEl>
                                          <p:spTgt spid="12"/>
                                        </p:tgtEl>
                                        <p:attrNameLst>
                                          <p:attrName>r</p:attrName>
                                        </p:attrNameLst>
                                      </p:cBhvr>
                                    </p:animRot>
                                  </p:childTnLst>
                                  <p:subTnLst>
                                    <p:audio>
                                      <p:cMediaNode>
                                        <p:cTn display="0" masterRel="sameClick">
                                          <p:stCondLst>
                                            <p:cond evt="begin" delay="0">
                                              <p:tn val="45"/>
                                            </p:cond>
                                          </p:stCondLst>
                                          <p:endCondLst>
                                            <p:cond evt="onStopAudio" delay="0">
                                              <p:tgtEl>
                                                <p:sldTgt/>
                                              </p:tgtEl>
                                            </p:cond>
                                          </p:endCondLst>
                                        </p:cTn>
                                        <p:tgtEl>
                                          <p:sndTgt r:embed="rId5" name="hammer.wav"/>
                                        </p:tgtEl>
                                      </p:cMediaNode>
                                    </p:audio>
                                  </p:subTnLst>
                                </p:cTn>
                              </p:par>
                              <p:par>
                                <p:cTn id="51" presetID="1" presetClass="mediacall" presetSubtype="0" fill="hold" nodeType="withEffect">
                                  <p:stCondLst>
                                    <p:cond delay="0"/>
                                  </p:stCondLst>
                                  <p:childTnLst>
                                    <p:cmd type="call" cmd="playFrom(0.0)">
                                      <p:cBhvr>
                                        <p:cTn id="52" dur="1659" fill="hold"/>
                                        <p:tgtEl>
                                          <p:spTgt spid="2"/>
                                        </p:tgtEl>
                                      </p:cBhvr>
                                    </p:cmd>
                                  </p:childTnLst>
                                </p:cTn>
                              </p:par>
                            </p:childTnLst>
                          </p:cTn>
                        </p:par>
                      </p:childTnLst>
                    </p:cTn>
                  </p:par>
                </p:childTnLst>
              </p:cTn>
              <p:nextCondLst>
                <p:cond evt="onClick" delay="0">
                  <p:tgtEl>
                    <p:spTgt spid="12"/>
                  </p:tgtEl>
                </p:cond>
              </p:nextCondLst>
            </p:seq>
            <p:seq concurrent="1" nextAc="seek">
              <p:cTn id="53" restart="whenNotActive" fill="hold" evtFilter="cancelBubble" nodeType="interactiveSeq">
                <p:stCondLst>
                  <p:cond evt="onClick" delay="0">
                    <p:tgtEl>
                      <p:spTgt spid="10"/>
                    </p:tgtEl>
                  </p:cond>
                </p:stCondLst>
                <p:endSync evt="end" delay="0">
                  <p:rtn val="all"/>
                </p:endSync>
                <p:childTnLst>
                  <p:par>
                    <p:cTn id="54" fill="hold">
                      <p:stCondLst>
                        <p:cond delay="0"/>
                      </p:stCondLst>
                      <p:childTnLst>
                        <p:par>
                          <p:cTn id="55" fill="hold">
                            <p:stCondLst>
                              <p:cond delay="0"/>
                            </p:stCondLst>
                            <p:childTnLst>
                              <p:par>
                                <p:cTn id="56" presetID="42" presetClass="path" presetSubtype="0" accel="50000" decel="50000" fill="hold" grpId="0" nodeType="clickEffect">
                                  <p:stCondLst>
                                    <p:cond delay="0"/>
                                  </p:stCondLst>
                                  <p:iterate type="lt">
                                    <p:tmPct val="0"/>
                                  </p:iterate>
                                  <p:childTnLst>
                                    <p:animMotion origin="layout" path="M -3.33333E-6 1.42107E-7 L 0.05417 0.1764 " pathEditMode="relative" rAng="0" ptsTypes="AA">
                                      <p:cBhvr>
                                        <p:cTn id="57" dur="2000" fill="hold"/>
                                        <p:tgtEl>
                                          <p:spTgt spid="10"/>
                                        </p:tgtEl>
                                        <p:attrNameLst>
                                          <p:attrName>ppt_x</p:attrName>
                                          <p:attrName>ppt_y</p:attrName>
                                        </p:attrNameLst>
                                      </p:cBhvr>
                                      <p:rCtr x="2708" y="8804"/>
                                    </p:animMotion>
                                  </p:childTnLst>
                                  <p:subTnLst>
                                    <p:audio>
                                      <p:cMediaNode vol="100000">
                                        <p:cTn display="0" masterRel="sameClick">
                                          <p:stCondLst>
                                            <p:cond evt="begin" delay="0">
                                              <p:tn val="5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5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X.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76400" y="285750"/>
            <a:ext cx="5257800" cy="5257800"/>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16" name="TextBox 15"/>
          <p:cNvSpPr txBox="1"/>
          <p:nvPr/>
        </p:nvSpPr>
        <p:spPr>
          <a:xfrm>
            <a:off x="76200" y="1101874"/>
            <a:ext cx="899160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đèn đỏ 	nguy hiểm	đèn xanh	   qua đường</a:t>
            </a:r>
            <a:endParaRPr lang="en-US" sz="3200">
              <a:latin typeface="Arial" pitchFamily="34" charset="0"/>
              <a:ea typeface="Arial-Rounded"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6" y="2049756"/>
            <a:ext cx="3962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77" y="1977525"/>
            <a:ext cx="3895725"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895351"/>
            <a:ext cx="8873836" cy="3536452"/>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1207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199273"/>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914400" y="1759796"/>
            <a:ext cx="5330621" cy="1815870"/>
          </a:xfrm>
          <a:prstGeom prst="rect">
            <a:avLst/>
          </a:prstGeom>
          <a:noFill/>
        </p:spPr>
        <p:txBody>
          <a:bodyPr wrap="square" lIns="91428" tIns="45714" rIns="91428" bIns="45714" rtlCol="0">
            <a:spAutoFit/>
          </a:bodyPr>
          <a:lstStyle/>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Đèn đỏ báo hiệu dừng lại. Đèn xanh báo hiệu được phép di chuyển. Đèn vàng báo hiệu đi chậm rồi dừng hẳn.</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1116070" y="192173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676400" y="2203962"/>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8643" y="306315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060619" y="197033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2547258" y="283718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82719" y="2620035"/>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178" y="1070217"/>
            <a:ext cx="1566542" cy="321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4015013" y="327624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500"/>
                            </p:stCondLst>
                            <p:childTnLst>
                              <p:par>
                                <p:cTn id="73" presetID="8" presetClass="emph" presetSubtype="0" fill="hold" grpId="1" nodeType="afterEffect">
                                  <p:stCondLst>
                                    <p:cond delay="0"/>
                                  </p:stCondLst>
                                  <p:childTnLst>
                                    <p:animRot by="21600000">
                                      <p:cBhvr>
                                        <p:cTn id="74" dur="2500" fill="hold"/>
                                        <p:tgtEl>
                                          <p:spTgt spid="26"/>
                                        </p:tgtEl>
                                        <p:attrNameLst>
                                          <p:attrName>r</p:attrName>
                                        </p:attrNameLst>
                                      </p:cBhvr>
                                    </p:animRot>
                                  </p:childTnLst>
                                </p:cTn>
                              </p:par>
                              <p:par>
                                <p:cTn id="75" presetID="8" presetClass="emph" presetSubtype="0" fill="hold" grpId="1" nodeType="withEffect">
                                  <p:stCondLst>
                                    <p:cond delay="0"/>
                                  </p:stCondLst>
                                  <p:childTnLst>
                                    <p:animRot by="21600000">
                                      <p:cBhvr>
                                        <p:cTn id="76" dur="2500" fill="hold"/>
                                        <p:tgtEl>
                                          <p:spTgt spid="20"/>
                                        </p:tgtEl>
                                        <p:attrNameLst>
                                          <p:attrName>r</p:attrName>
                                        </p:attrNameLst>
                                      </p:cBhvr>
                                    </p:animRot>
                                  </p:childTnLst>
                                </p:cTn>
                              </p:par>
                              <p:par>
                                <p:cTn id="77" presetID="8" presetClass="emph" presetSubtype="0" fill="hold" grpId="1" nodeType="withEffect">
                                  <p:stCondLst>
                                    <p:cond delay="0"/>
                                  </p:stCondLst>
                                  <p:childTnLst>
                                    <p:animRot by="21600000">
                                      <p:cBhvr>
                                        <p:cTn id="78" dur="2500" fill="hold"/>
                                        <p:tgtEl>
                                          <p:spTgt spid="25"/>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1" y="1766982"/>
            <a:ext cx="8386455" cy="630942"/>
          </a:xfrm>
          <a:prstGeom prst="rect">
            <a:avLst/>
          </a:prstGeom>
        </p:spPr>
        <p:txBody>
          <a:bodyPr wrap="square">
            <a:spAutoFit/>
          </a:bodyPr>
          <a:lstStyle/>
          <a:p>
            <a:pPr algn="just"/>
            <a:r>
              <a:rPr lang="vi-VN" sz="3500" b="1">
                <a:solidFill>
                  <a:srgbClr val="7030A0"/>
                </a:solidFill>
                <a:latin typeface="HP001 4 hàng" pitchFamily="34" charset="0"/>
              </a:rPr>
              <a:t>Đèn đỏ báo h</a:t>
            </a:r>
            <a:r>
              <a:rPr lang="el-GR" sz="3500" b="1">
                <a:solidFill>
                  <a:srgbClr val="7030A0"/>
                </a:solidFill>
                <a:latin typeface="HP001 4 hàng" pitchFamily="34" charset="0"/>
              </a:rPr>
              <a:t>Η</a:t>
            </a:r>
            <a:r>
              <a:rPr lang="vi-VN" sz="3500" b="1">
                <a:solidFill>
                  <a:srgbClr val="7030A0"/>
                </a:solidFill>
                <a:latin typeface="HP001 4 hàng" pitchFamily="34" charset="0"/>
              </a:rPr>
              <a:t>İu dừng </a:t>
            </a:r>
            <a:r>
              <a:rPr lang="vi-VN" sz="3500" b="1" smtClean="0">
                <a:solidFill>
                  <a:srgbClr val="7030A0"/>
                </a:solidFill>
                <a:latin typeface="HP001 4 hàng" pitchFamily="34" charset="0"/>
              </a:rPr>
              <a:t>lại</a:t>
            </a:r>
            <a:r>
              <a:rPr lang="en-US" sz="3500" b="1">
                <a:solidFill>
                  <a:srgbClr val="7030A0"/>
                </a:solidFill>
                <a:latin typeface="HP001 4 hàng" pitchFamily="34" charset="0"/>
              </a:rPr>
              <a:t>. Đèn xa</a:t>
            </a:r>
            <a:r>
              <a:rPr lang="el-GR" sz="3500" b="1">
                <a:solidFill>
                  <a:srgbClr val="7030A0"/>
                </a:solidFill>
                <a:latin typeface="HP001 4 hàng" pitchFamily="34" charset="0"/>
              </a:rPr>
              <a:t>ζ </a:t>
            </a:r>
            <a:r>
              <a:rPr lang="en-US" sz="3500" b="1" smtClean="0">
                <a:solidFill>
                  <a:srgbClr val="7030A0"/>
                </a:solidFill>
                <a:latin typeface="HP001 4 hàng" pitchFamily="34" charset="0"/>
              </a:rPr>
              <a:t>báo </a:t>
            </a:r>
            <a:endParaRPr lang="en-US" sz="3500" b="1">
              <a:solidFill>
                <a:srgbClr val="7030A0"/>
              </a:solidFill>
              <a:latin typeface="HP001 4 hàng" pitchFamily="34" charset="0"/>
            </a:endParaRPr>
          </a:p>
        </p:txBody>
      </p:sp>
      <p:sp>
        <p:nvSpPr>
          <p:cNvPr id="14" name="Rectangle 13"/>
          <p:cNvSpPr/>
          <p:nvPr/>
        </p:nvSpPr>
        <p:spPr>
          <a:xfrm>
            <a:off x="202086" y="2467102"/>
            <a:ext cx="8775129" cy="630942"/>
          </a:xfrm>
          <a:prstGeom prst="rect">
            <a:avLst/>
          </a:prstGeom>
        </p:spPr>
        <p:txBody>
          <a:bodyPr wrap="square">
            <a:spAutoFit/>
          </a:bodyPr>
          <a:lstStyle/>
          <a:p>
            <a:pPr algn="just"/>
            <a:r>
              <a:rPr lang="vi-VN" sz="3500" b="1">
                <a:solidFill>
                  <a:srgbClr val="7030A0"/>
                </a:solidFill>
                <a:latin typeface="HP001 4 hàng" pitchFamily="34" charset="0"/>
              </a:rPr>
              <a:t>h</a:t>
            </a:r>
            <a:r>
              <a:rPr lang="el-GR" sz="3500" b="1">
                <a:solidFill>
                  <a:srgbClr val="7030A0"/>
                </a:solidFill>
                <a:latin typeface="HP001 4 hàng" pitchFamily="34" charset="0"/>
              </a:rPr>
              <a:t>Η</a:t>
            </a:r>
            <a:r>
              <a:rPr lang="vi-VN" sz="3500" b="1">
                <a:solidFill>
                  <a:srgbClr val="7030A0"/>
                </a:solidFill>
                <a:latin typeface="HP001 4 hàng" pitchFamily="34" charset="0"/>
              </a:rPr>
              <a:t>İu đư</a:t>
            </a:r>
            <a:r>
              <a:rPr lang="el-GR" sz="3500" b="1">
                <a:solidFill>
                  <a:srgbClr val="7030A0"/>
                </a:solidFill>
                <a:latin typeface="HP001 4 hàng" pitchFamily="34" charset="0"/>
              </a:rPr>
              <a:t>ϑ Ί˛</a:t>
            </a:r>
            <a:r>
              <a:rPr lang="vi-VN" sz="3500" b="1">
                <a:solidFill>
                  <a:srgbClr val="7030A0"/>
                </a:solidFill>
                <a:latin typeface="HP001 4 hàng" pitchFamily="34" charset="0"/>
              </a:rPr>
              <a:t>p di </a:t>
            </a:r>
            <a:r>
              <a:rPr lang="el-GR" sz="3500" b="1">
                <a:solidFill>
                  <a:srgbClr val="7030A0"/>
                </a:solidFill>
                <a:latin typeface="HP001 4 hàng" pitchFamily="34" charset="0"/>
              </a:rPr>
              <a:t>ε</a:t>
            </a:r>
            <a:r>
              <a:rPr lang="vi-VN" sz="3500" b="1">
                <a:solidFill>
                  <a:srgbClr val="7030A0"/>
                </a:solidFill>
                <a:latin typeface="HP001 4 hàng" pitchFamily="34" charset="0"/>
              </a:rPr>
              <a:t>u</a:t>
            </a:r>
            <a:r>
              <a:rPr lang="el-GR" sz="3500" b="1">
                <a:solidFill>
                  <a:srgbClr val="7030A0"/>
                </a:solidFill>
                <a:latin typeface="HP001 4 hàng" pitchFamily="34" charset="0"/>
              </a:rPr>
              <a:t>ΐϜ</a:t>
            </a:r>
            <a:r>
              <a:rPr lang="vi-VN" sz="3500" b="1">
                <a:solidFill>
                  <a:srgbClr val="7030A0"/>
                </a:solidFill>
                <a:latin typeface="HP001 4 hàng" pitchFamily="34" charset="0"/>
              </a:rPr>
              <a:t>n. Đèn </a:t>
            </a:r>
            <a:r>
              <a:rPr lang="vi-VN" sz="3500" b="1" smtClean="0">
                <a:solidFill>
                  <a:srgbClr val="7030A0"/>
                </a:solidFill>
                <a:latin typeface="HP001 4 hàng" pitchFamily="34" charset="0"/>
              </a:rPr>
              <a:t>vàng</a:t>
            </a:r>
            <a:r>
              <a:rPr lang="en-US" sz="3500" b="1" smtClean="0">
                <a:solidFill>
                  <a:srgbClr val="7030A0"/>
                </a:solidFill>
                <a:latin typeface="HP001 4 hàng" pitchFamily="34" charset="0"/>
              </a:rPr>
              <a:t> </a:t>
            </a:r>
            <a:r>
              <a:rPr lang="vi-VN" sz="3500" b="1" smtClean="0">
                <a:solidFill>
                  <a:srgbClr val="7030A0"/>
                </a:solidFill>
                <a:latin typeface="HP001 4 hàng" pitchFamily="34" charset="0"/>
              </a:rPr>
              <a:t>báo</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a:solidFill>
                  <a:srgbClr val="7030A0"/>
                </a:solidFill>
                <a:latin typeface="HP001 4 hàng" pitchFamily="34" charset="0"/>
              </a:rPr>
              <a:t>h</a:t>
            </a:r>
            <a:r>
              <a:rPr lang="el-GR" sz="3500" b="1">
                <a:solidFill>
                  <a:srgbClr val="7030A0"/>
                </a:solidFill>
                <a:latin typeface="HP001 4 hàng" pitchFamily="34" charset="0"/>
              </a:rPr>
              <a:t>Η</a:t>
            </a:r>
            <a:r>
              <a:rPr lang="vi-VN" sz="3500" b="1">
                <a:solidFill>
                  <a:srgbClr val="7030A0"/>
                </a:solidFill>
                <a:latin typeface="HP001 4 hàng" pitchFamily="34" charset="0"/>
              </a:rPr>
              <a:t>İu đi </a:t>
            </a:r>
            <a:r>
              <a:rPr lang="el-GR" sz="3500" b="1">
                <a:solidFill>
                  <a:srgbClr val="7030A0"/>
                </a:solidFill>
                <a:latin typeface="HP001 4 hàng" pitchFamily="34" charset="0"/>
              </a:rPr>
              <a:t>ε</a:t>
            </a:r>
            <a:r>
              <a:rPr lang="vi-VN" sz="3500" b="1">
                <a:solidFill>
                  <a:srgbClr val="7030A0"/>
                </a:solidFill>
                <a:latin typeface="HP001 4 hàng" pitchFamily="34" charset="0"/>
              </a:rPr>
              <a:t>ậm ǟē dừng </a:t>
            </a:r>
            <a:r>
              <a:rPr lang="vi-VN" sz="3500" b="1" smtClean="0">
                <a:solidFill>
                  <a:srgbClr val="7030A0"/>
                </a:solidFill>
                <a:latin typeface="HP001 4 hàng" pitchFamily="34" charset="0"/>
              </a:rPr>
              <a:t>hẳn</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752600" y="209550"/>
            <a:ext cx="5181600" cy="51816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451</Words>
  <Application>Microsoft Office PowerPoint</Application>
  <PresentationFormat>On-screen Show (16:9)</PresentationFormat>
  <Paragraphs>63</Paragraphs>
  <Slides>13</Slides>
  <Notes>5</Notes>
  <HiddenSlides>0</HiddenSlides>
  <MMClips>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Đọc đoạn 2 trong bài Đèn giao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263</cp:revision>
  <dcterms:created xsi:type="dcterms:W3CDTF">2020-12-08T15:48:47Z</dcterms:created>
  <dcterms:modified xsi:type="dcterms:W3CDTF">2021-02-19T09:37:23Z</dcterms:modified>
</cp:coreProperties>
</file>