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3" r:id="rId3"/>
    <p:sldId id="295" r:id="rId4"/>
    <p:sldId id="296" r:id="rId5"/>
    <p:sldId id="297" r:id="rId6"/>
    <p:sldId id="298" r:id="rId7"/>
    <p:sldId id="258" r:id="rId8"/>
    <p:sldId id="299" r:id="rId9"/>
    <p:sldId id="270" r:id="rId10"/>
    <p:sldId id="300" r:id="rId11"/>
    <p:sldId id="271" r:id="rId12"/>
    <p:sldId id="272" r:id="rId13"/>
  </p:sldIdLst>
  <p:sldSz cx="9144000" cy="5143500" type="screen16x9"/>
  <p:notesSz cx="6858000" cy="9144000"/>
  <p:defaultText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DBFF"/>
    <a:srgbClr val="AFEAFF"/>
    <a:srgbClr val="B9EDFF"/>
    <a:srgbClr val="FFFF01"/>
    <a:srgbClr val="FFFF37"/>
    <a:srgbClr val="F3CEF6"/>
    <a:srgbClr val="ECB2F0"/>
    <a:srgbClr val="E496EA"/>
    <a:srgbClr val="A521AF"/>
    <a:srgbClr val="D24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81" autoAdjust="0"/>
  </p:normalViewPr>
  <p:slideViewPr>
    <p:cSldViewPr>
      <p:cViewPr varScale="1">
        <p:scale>
          <a:sx n="86" d="100"/>
          <a:sy n="86" d="100"/>
        </p:scale>
        <p:origin x="-366"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302" rtl="0" eaLnBrk="1" latinLnBrk="0" hangingPunct="1">
      <a:defRPr sz="1200" kern="1200">
        <a:solidFill>
          <a:schemeClr val="tx1"/>
        </a:solidFill>
        <a:latin typeface="+mn-lt"/>
        <a:ea typeface="+mn-ea"/>
        <a:cs typeface="+mn-cs"/>
      </a:defRPr>
    </a:lvl1pPr>
    <a:lvl2pPr marL="456651" algn="l" defTabSz="913302" rtl="0" eaLnBrk="1" latinLnBrk="0" hangingPunct="1">
      <a:defRPr sz="1200" kern="1200">
        <a:solidFill>
          <a:schemeClr val="tx1"/>
        </a:solidFill>
        <a:latin typeface="+mn-lt"/>
        <a:ea typeface="+mn-ea"/>
        <a:cs typeface="+mn-cs"/>
      </a:defRPr>
    </a:lvl2pPr>
    <a:lvl3pPr marL="913302" algn="l" defTabSz="913302" rtl="0" eaLnBrk="1" latinLnBrk="0" hangingPunct="1">
      <a:defRPr sz="1200" kern="1200">
        <a:solidFill>
          <a:schemeClr val="tx1"/>
        </a:solidFill>
        <a:latin typeface="+mn-lt"/>
        <a:ea typeface="+mn-ea"/>
        <a:cs typeface="+mn-cs"/>
      </a:defRPr>
    </a:lvl3pPr>
    <a:lvl4pPr marL="1369955" algn="l" defTabSz="913302" rtl="0" eaLnBrk="1" latinLnBrk="0" hangingPunct="1">
      <a:defRPr sz="1200" kern="1200">
        <a:solidFill>
          <a:schemeClr val="tx1"/>
        </a:solidFill>
        <a:latin typeface="+mn-lt"/>
        <a:ea typeface="+mn-ea"/>
        <a:cs typeface="+mn-cs"/>
      </a:defRPr>
    </a:lvl4pPr>
    <a:lvl5pPr marL="1826606" algn="l" defTabSz="913302" rtl="0" eaLnBrk="1" latinLnBrk="0" hangingPunct="1">
      <a:defRPr sz="1200" kern="1200">
        <a:solidFill>
          <a:schemeClr val="tx1"/>
        </a:solidFill>
        <a:latin typeface="+mn-lt"/>
        <a:ea typeface="+mn-ea"/>
        <a:cs typeface="+mn-cs"/>
      </a:defRPr>
    </a:lvl5pPr>
    <a:lvl6pPr marL="2283258" algn="l" defTabSz="913302" rtl="0" eaLnBrk="1" latinLnBrk="0" hangingPunct="1">
      <a:defRPr sz="1200" kern="1200">
        <a:solidFill>
          <a:schemeClr val="tx1"/>
        </a:solidFill>
        <a:latin typeface="+mn-lt"/>
        <a:ea typeface="+mn-ea"/>
        <a:cs typeface="+mn-cs"/>
      </a:defRPr>
    </a:lvl6pPr>
    <a:lvl7pPr marL="2739910" algn="l" defTabSz="913302" rtl="0" eaLnBrk="1" latinLnBrk="0" hangingPunct="1">
      <a:defRPr sz="1200" kern="1200">
        <a:solidFill>
          <a:schemeClr val="tx1"/>
        </a:solidFill>
        <a:latin typeface="+mn-lt"/>
        <a:ea typeface="+mn-ea"/>
        <a:cs typeface="+mn-cs"/>
      </a:defRPr>
    </a:lvl7pPr>
    <a:lvl8pPr marL="3196561" algn="l" defTabSz="913302" rtl="0" eaLnBrk="1" latinLnBrk="0" hangingPunct="1">
      <a:defRPr sz="1200" kern="1200">
        <a:solidFill>
          <a:schemeClr val="tx1"/>
        </a:solidFill>
        <a:latin typeface="+mn-lt"/>
        <a:ea typeface="+mn-ea"/>
        <a:cs typeface="+mn-cs"/>
      </a:defRPr>
    </a:lvl8pPr>
    <a:lvl9pPr marL="3653212" algn="l" defTabSz="9133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click</a:t>
            </a:r>
            <a:r>
              <a:rPr lang="en-US" baseline="0" smtClean="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8</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9</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Thầy</a:t>
            </a:r>
            <a:r>
              <a:rPr lang="en-US" baseline="0" smtClean="0"/>
              <a:t> cô có thể bổ sung câu mẫu vào nhé</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10</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nên</a:t>
            </a:r>
            <a:r>
              <a:rPr lang="en-US" baseline="0" smtClean="0"/>
              <a:t> tìm hiều trước và chuẩn bị sách giới thiệu cho hs </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11</a:t>
            </a:fld>
            <a:endParaRPr lang="en-US"/>
          </a:p>
        </p:txBody>
      </p:sp>
    </p:spTree>
    <p:extLst>
      <p:ext uri="{BB962C8B-B14F-4D97-AF65-F5344CB8AC3E}">
        <p14:creationId xmlns:p14="http://schemas.microsoft.com/office/powerpoint/2010/main" val="177715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89" indent="0" algn="ctr">
              <a:buNone/>
              <a:defRPr>
                <a:solidFill>
                  <a:schemeClr val="tx1">
                    <a:tint val="75000"/>
                  </a:schemeClr>
                </a:solidFill>
              </a:defRPr>
            </a:lvl2pPr>
            <a:lvl3pPr marL="913180" indent="0" algn="ctr">
              <a:buNone/>
              <a:defRPr>
                <a:solidFill>
                  <a:schemeClr val="tx1">
                    <a:tint val="75000"/>
                  </a:schemeClr>
                </a:solidFill>
              </a:defRPr>
            </a:lvl3pPr>
            <a:lvl4pPr marL="1369769" indent="0" algn="ctr">
              <a:buNone/>
              <a:defRPr>
                <a:solidFill>
                  <a:schemeClr val="tx1">
                    <a:tint val="75000"/>
                  </a:schemeClr>
                </a:solidFill>
              </a:defRPr>
            </a:lvl4pPr>
            <a:lvl5pPr marL="1826359" indent="0" algn="ctr">
              <a:buNone/>
              <a:defRPr>
                <a:solidFill>
                  <a:schemeClr val="tx1">
                    <a:tint val="75000"/>
                  </a:schemeClr>
                </a:solidFill>
              </a:defRPr>
            </a:lvl5pPr>
            <a:lvl6pPr marL="2282948" indent="0" algn="ctr">
              <a:buNone/>
              <a:defRPr>
                <a:solidFill>
                  <a:schemeClr val="tx1">
                    <a:tint val="75000"/>
                  </a:schemeClr>
                </a:solidFill>
              </a:defRPr>
            </a:lvl6pPr>
            <a:lvl7pPr marL="2739538" indent="0" algn="ctr">
              <a:buNone/>
              <a:defRPr>
                <a:solidFill>
                  <a:schemeClr val="tx1">
                    <a:tint val="75000"/>
                  </a:schemeClr>
                </a:solidFill>
              </a:defRPr>
            </a:lvl7pPr>
            <a:lvl8pPr marL="3196128" indent="0" algn="ctr">
              <a:buNone/>
              <a:defRPr>
                <a:solidFill>
                  <a:schemeClr val="tx1">
                    <a:tint val="75000"/>
                  </a:schemeClr>
                </a:solidFill>
              </a:defRPr>
            </a:lvl8pPr>
            <a:lvl9pPr marL="365271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89" indent="0">
              <a:buNone/>
              <a:defRPr sz="1800">
                <a:solidFill>
                  <a:schemeClr val="tx1">
                    <a:tint val="75000"/>
                  </a:schemeClr>
                </a:solidFill>
              </a:defRPr>
            </a:lvl2pPr>
            <a:lvl3pPr marL="913180" indent="0">
              <a:buNone/>
              <a:defRPr sz="1600">
                <a:solidFill>
                  <a:schemeClr val="tx1">
                    <a:tint val="75000"/>
                  </a:schemeClr>
                </a:solidFill>
              </a:defRPr>
            </a:lvl3pPr>
            <a:lvl4pPr marL="1369769" indent="0">
              <a:buNone/>
              <a:defRPr sz="1400">
                <a:solidFill>
                  <a:schemeClr val="tx1">
                    <a:tint val="75000"/>
                  </a:schemeClr>
                </a:solidFill>
              </a:defRPr>
            </a:lvl4pPr>
            <a:lvl5pPr marL="1826359" indent="0">
              <a:buNone/>
              <a:defRPr sz="1400">
                <a:solidFill>
                  <a:schemeClr val="tx1">
                    <a:tint val="75000"/>
                  </a:schemeClr>
                </a:solidFill>
              </a:defRPr>
            </a:lvl5pPr>
            <a:lvl6pPr marL="2282948" indent="0">
              <a:buNone/>
              <a:defRPr sz="1400">
                <a:solidFill>
                  <a:schemeClr val="tx1">
                    <a:tint val="75000"/>
                  </a:schemeClr>
                </a:solidFill>
              </a:defRPr>
            </a:lvl6pPr>
            <a:lvl7pPr marL="2739538" indent="0">
              <a:buNone/>
              <a:defRPr sz="1400">
                <a:solidFill>
                  <a:schemeClr val="tx1">
                    <a:tint val="75000"/>
                  </a:schemeClr>
                </a:solidFill>
              </a:defRPr>
            </a:lvl7pPr>
            <a:lvl8pPr marL="3196128" indent="0">
              <a:buNone/>
              <a:defRPr sz="1400">
                <a:solidFill>
                  <a:schemeClr val="tx1">
                    <a:tint val="75000"/>
                  </a:schemeClr>
                </a:solidFill>
              </a:defRPr>
            </a:lvl8pPr>
            <a:lvl9pPr marL="3652717"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4" y="1076329"/>
            <a:ext cx="3008313" cy="351829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89" indent="0">
              <a:buNone/>
              <a:defRPr sz="2800"/>
            </a:lvl2pPr>
            <a:lvl3pPr marL="913180" indent="0">
              <a:buNone/>
              <a:defRPr sz="2400"/>
            </a:lvl3pPr>
            <a:lvl4pPr marL="1369769" indent="0">
              <a:buNone/>
              <a:defRPr sz="2000"/>
            </a:lvl4pPr>
            <a:lvl5pPr marL="1826359" indent="0">
              <a:buNone/>
              <a:defRPr sz="2000"/>
            </a:lvl5pPr>
            <a:lvl6pPr marL="2282948" indent="0">
              <a:buNone/>
              <a:defRPr sz="2000"/>
            </a:lvl6pPr>
            <a:lvl7pPr marL="2739538" indent="0">
              <a:buNone/>
              <a:defRPr sz="2000"/>
            </a:lvl7pPr>
            <a:lvl8pPr marL="3196128" indent="0">
              <a:buNone/>
              <a:defRPr sz="2000"/>
            </a:lvl8pPr>
            <a:lvl9pPr marL="3652717"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17" tIns="45660" rIns="91317" bIns="4566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17" tIns="45660" rIns="91317" bIns="4566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17" tIns="45660" rIns="91317" bIns="45660" rtlCol="0" anchor="ctr"/>
          <a:lstStyle>
            <a:lvl1pPr algn="l">
              <a:defRPr sz="1200">
                <a:solidFill>
                  <a:schemeClr val="tx1">
                    <a:tint val="75000"/>
                  </a:schemeClr>
                </a:solidFill>
              </a:defRPr>
            </a:lvl1pPr>
          </a:lstStyle>
          <a:p>
            <a:fld id="{4CEF851F-4C9B-4ED8-A706-7687066F5A2C}" type="datetimeFigureOut">
              <a:rPr lang="en-US" smtClean="0"/>
              <a:t>5/2/2021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17" tIns="45660" rIns="91317" bIns="4566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17" tIns="45660" rIns="91317" bIns="45660"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80" rtl="0" eaLnBrk="1" latinLnBrk="0" hangingPunct="1">
        <a:spcBef>
          <a:spcPct val="0"/>
        </a:spcBef>
        <a:buNone/>
        <a:defRPr sz="4400" kern="1200">
          <a:solidFill>
            <a:schemeClr val="tx1"/>
          </a:solidFill>
          <a:latin typeface="+mj-lt"/>
          <a:ea typeface="+mj-ea"/>
          <a:cs typeface="+mj-cs"/>
        </a:defRPr>
      </a:lvl1pPr>
    </p:titleStyle>
    <p:bodyStyle>
      <a:lvl1pPr marL="342442" indent="-342442" algn="l" defTabSz="91318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1958" indent="-285369" algn="l" defTabSz="91318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474" indent="-228296" algn="l" defTabSz="91318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06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465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124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783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442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101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8.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grpSp>
        <p:nvGrpSpPr>
          <p:cNvPr id="2" name="Group 1"/>
          <p:cNvGrpSpPr/>
          <p:nvPr/>
        </p:nvGrpSpPr>
        <p:grpSpPr>
          <a:xfrm>
            <a:off x="1465487" y="2323945"/>
            <a:ext cx="6025191"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FFFF0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21" name="Group 20"/>
          <p:cNvGrpSpPr/>
          <p:nvPr/>
        </p:nvGrpSpPr>
        <p:grpSpPr>
          <a:xfrm>
            <a:off x="-659633"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FFFF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948780" y="5756017"/>
            <a:ext cx="1341530" cy="1107874"/>
          </a:xfrm>
          <a:prstGeom prst="rect">
            <a:avLst/>
          </a:prstGeom>
          <a:noFill/>
        </p:spPr>
        <p:txBody>
          <a:bodyPr wrap="square" lIns="91317" tIns="45660" rIns="91317" bIns="45660" rtlCol="0">
            <a:spAutoFit/>
          </a:bodyPr>
          <a:lstStyle/>
          <a:p>
            <a:pPr algn="ctr"/>
            <a:r>
              <a:rPr lang="en-US" sz="6600" b="1" smtClean="0">
                <a:solidFill>
                  <a:srgbClr val="0070C0"/>
                </a:solidFill>
                <a:latin typeface="Arial Rounded MT Bold" pitchFamily="34" charset="0"/>
                <a:ea typeface="Arial-Rounded" pitchFamily="34" charset="0"/>
                <a:cs typeface="Times New Roman" pitchFamily="18" charset="0"/>
              </a:rPr>
              <a:t>4</a:t>
            </a:r>
            <a:endParaRPr lang="en-US" sz="6600" b="1">
              <a:solidFill>
                <a:srgbClr val="0070C0"/>
              </a:solidFill>
              <a:latin typeface="Arial Rounded MT Bold" pitchFamily="34" charset="0"/>
              <a:ea typeface="Arial-Rounded" pitchFamily="34"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02" y="-187920"/>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Box 21"/>
          <p:cNvSpPr txBox="1"/>
          <p:nvPr/>
        </p:nvSpPr>
        <p:spPr>
          <a:xfrm>
            <a:off x="2706130" y="5848350"/>
            <a:ext cx="5751041" cy="923209"/>
          </a:xfrm>
          <a:prstGeom prst="rect">
            <a:avLst/>
          </a:prstGeom>
          <a:noFill/>
        </p:spPr>
        <p:txBody>
          <a:bodyPr wrap="square" lIns="91317" tIns="45660" rIns="91317" bIns="45660" rtlCol="0">
            <a:spAutoFit/>
          </a:bodyPr>
          <a:lstStyle/>
          <a:p>
            <a:pPr algn="ctr"/>
            <a:r>
              <a:rPr lang="en-US" sz="5400" b="1" smtClean="0">
                <a:ln w="3175">
                  <a:solidFill>
                    <a:schemeClr val="bg1"/>
                  </a:solidFill>
                </a:ln>
                <a:solidFill>
                  <a:srgbClr val="00B0F0"/>
                </a:solidFill>
                <a:latin typeface="Arial-Rounded" pitchFamily="34" charset="0"/>
                <a:ea typeface="Arial-Rounded" pitchFamily="34" charset="0"/>
                <a:cs typeface="Arial-Rounded" pitchFamily="34" charset="0"/>
              </a:rPr>
              <a:t>ÔN TẬP</a:t>
            </a:r>
            <a:endParaRPr lang="en-US" sz="5400" b="1">
              <a:ln w="3175">
                <a:solidFill>
                  <a:schemeClr val="bg1"/>
                </a:solidFill>
              </a:ln>
              <a:solidFill>
                <a:srgbClr val="00B0F0"/>
              </a:solidFill>
              <a:latin typeface="Arial-Rounded" pitchFamily="34" charset="0"/>
              <a:ea typeface="Arial-Rounded" pitchFamily="34" charset="0"/>
              <a:cs typeface="Arial-Rounded"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425" y="162116"/>
            <a:ext cx="7089775"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8457171" y="5627226"/>
            <a:ext cx="990600" cy="953986"/>
          </a:xfrm>
          <a:prstGeom prst="rect">
            <a:avLst/>
          </a:prstGeom>
          <a:noFill/>
        </p:spPr>
        <p:txBody>
          <a:bodyPr wrap="square" lIns="91317" tIns="45660" rIns="91317" bIns="45660"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smtClean="0">
                <a:solidFill>
                  <a:schemeClr val="bg1"/>
                </a:solidFill>
                <a:latin typeface="Arial Rounded MT Bold" pitchFamily="34" charset="0"/>
                <a:ea typeface="Arial-Rounded" pitchFamily="34" charset="0"/>
                <a:cs typeface="Times New Roman" pitchFamily="18" charset="0"/>
              </a:rPr>
              <a:t>5</a:t>
            </a:r>
            <a:endParaRPr lang="en-US" sz="3200" b="1">
              <a:solidFill>
                <a:schemeClr val="bg1"/>
              </a:solidFill>
              <a:latin typeface="Arial Rounded MT Bold" pitchFamily="34" charset="0"/>
              <a:ea typeface="Arial-Rounded" pitchFamily="34" charset="0"/>
              <a:cs typeface="Times New Roman" pitchFamily="18" charset="0"/>
            </a:endParaRPr>
          </a:p>
        </p:txBody>
      </p:sp>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8263" y="2181225"/>
            <a:ext cx="5748337"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95984">
            <a:off x="566187" y="1564079"/>
            <a:ext cx="1544150" cy="1930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Viết một câu về điều em nên làm hoặc không nên làm </a:t>
            </a:r>
            <a:endParaRPr lang="en-US" sz="2400" b="1">
              <a:latin typeface="Arial" pitchFamily="34" charset="0"/>
              <a:ea typeface="Arial-Rounded" pitchFamily="34" charset="0"/>
              <a:cs typeface="Arial"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80" y="297738"/>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85800" y="1352550"/>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rửa tay bằng xà phòng.</a:t>
            </a:r>
            <a:endParaRPr lang="en-US" sz="2800">
              <a:latin typeface="Arial" pitchFamily="34" charset="0"/>
              <a:ea typeface="Arial-Rounded" pitchFamily="34" charset="0"/>
              <a:cs typeface="Arial" pitchFamily="34" charset="0"/>
            </a:endParaRPr>
          </a:p>
        </p:txBody>
      </p:sp>
      <p:sp>
        <p:nvSpPr>
          <p:cNvPr id="9" name="TextBox 8"/>
          <p:cNvSpPr txBox="1"/>
          <p:nvPr/>
        </p:nvSpPr>
        <p:spPr>
          <a:xfrm>
            <a:off x="685800" y="1917141"/>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nên đi bộ trên vỉa hè.</a:t>
            </a:r>
            <a:endParaRPr lang="en-US" sz="2800">
              <a:latin typeface="Arial" pitchFamily="34" charset="0"/>
              <a:ea typeface="Arial-Rounded" pitchFamily="34" charset="0"/>
              <a:cs typeface="Arial" pitchFamily="34" charset="0"/>
            </a:endParaRPr>
          </a:p>
        </p:txBody>
      </p:sp>
      <p:sp>
        <p:nvSpPr>
          <p:cNvPr id="10" name="TextBox 9"/>
          <p:cNvSpPr txBox="1"/>
          <p:nvPr/>
        </p:nvSpPr>
        <p:spPr>
          <a:xfrm>
            <a:off x="711798" y="2564034"/>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tự ý đi ra khỏi lớp.</a:t>
            </a:r>
            <a:endParaRPr lang="en-US" sz="2800">
              <a:latin typeface="Arial" pitchFamily="34" charset="0"/>
              <a:ea typeface="Arial-Rounded" pitchFamily="34" charset="0"/>
              <a:cs typeface="Arial" pitchFamily="34" charset="0"/>
            </a:endParaRPr>
          </a:p>
        </p:txBody>
      </p:sp>
      <p:sp>
        <p:nvSpPr>
          <p:cNvPr id="11" name="TextBox 10"/>
          <p:cNvSpPr txBox="1"/>
          <p:nvPr/>
        </p:nvSpPr>
        <p:spPr>
          <a:xfrm>
            <a:off x="737796" y="3210927"/>
            <a:ext cx="6984521" cy="523099"/>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Em không nên nói dối.</a:t>
            </a:r>
            <a:endParaRPr lang="en-US" sz="2800">
              <a:latin typeface="Arial" pitchFamily="34" charset="0"/>
              <a:ea typeface="Arial-Rounded" pitchFamily="34" charset="0"/>
              <a:cs typeface="Arial" pitchFamily="34" charset="0"/>
            </a:endParaRPr>
          </a:p>
        </p:txBody>
      </p:sp>
    </p:spTree>
    <p:extLst>
      <p:ext uri="{BB962C8B-B14F-4D97-AF65-F5344CB8AC3E}">
        <p14:creationId xmlns:p14="http://schemas.microsoft.com/office/powerpoint/2010/main" val="316014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Đọc mở rộng</a:t>
            </a:r>
            <a:endParaRPr lang="en-US" sz="2400" b="1">
              <a:latin typeface="Arial" pitchFamily="34" charset="0"/>
              <a:ea typeface="Arial-Rounded" pitchFamily="34" charset="0"/>
              <a:cs typeface="Arial" pitchFamily="34" charset="0"/>
            </a:endParaRPr>
          </a:p>
        </p:txBody>
      </p:sp>
      <p:sp>
        <p:nvSpPr>
          <p:cNvPr id="4" name="Oval 3"/>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pitchFamily="34" charset="0"/>
                <a:cs typeface="Arial" pitchFamily="34" charset="0"/>
              </a:rPr>
              <a:t>6</a:t>
            </a:r>
            <a:endParaRPr lang="en-US" sz="2800" b="1">
              <a:solidFill>
                <a:schemeClr val="bg1"/>
              </a:solidFill>
              <a:latin typeface="Arial" pitchFamily="34" charset="0"/>
              <a:cs typeface="Arial"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772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6200" y="1249804"/>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a. Tìm một cuốn sách viết về những điều em cần biết trong cuộc sống.</a:t>
            </a:r>
            <a:endParaRPr lang="en-US" sz="2800">
              <a:latin typeface="Arial" pitchFamily="34" charset="0"/>
              <a:ea typeface="Arial-Rounded" pitchFamily="34" charset="0"/>
              <a:cs typeface="Arial" pitchFamily="34" charset="0"/>
            </a:endParaRPr>
          </a:p>
        </p:txBody>
      </p:sp>
      <p:sp>
        <p:nvSpPr>
          <p:cNvPr id="7" name="TextBox 6"/>
          <p:cNvSpPr txBox="1"/>
          <p:nvPr/>
        </p:nvSpPr>
        <p:spPr>
          <a:xfrm>
            <a:off x="76200" y="2939477"/>
            <a:ext cx="4178300" cy="1384873"/>
          </a:xfrm>
          <a:prstGeom prst="rect">
            <a:avLst/>
          </a:prstGeom>
          <a:noFill/>
        </p:spPr>
        <p:txBody>
          <a:bodyPr wrap="square" lIns="91317" tIns="45660" rIns="91317" bIns="45660" rtlCol="0">
            <a:spAutoFit/>
          </a:bodyPr>
          <a:lstStyle/>
          <a:p>
            <a:pPr algn="just"/>
            <a:r>
              <a:rPr lang="en-US" sz="2800" smtClean="0">
                <a:latin typeface="Arial" pitchFamily="34" charset="0"/>
                <a:ea typeface="Arial-Rounded" pitchFamily="34" charset="0"/>
                <a:cs typeface="Arial" pitchFamily="34" charset="0"/>
              </a:rPr>
              <a:t>b. Nói với bạn về điều em học được từ những nội dung đã đọc.</a:t>
            </a:r>
            <a:endParaRPr lang="en-US" sz="2800">
              <a:latin typeface="Arial" pitchFamily="34" charset="0"/>
              <a:ea typeface="Arial-Rounded" pitchFamily="34" charset="0"/>
              <a:cs typeface="Arial" pitchFamily="34" charset="0"/>
            </a:endParaRPr>
          </a:p>
        </p:txBody>
      </p:sp>
      <p:pic>
        <p:nvPicPr>
          <p:cNvPr id="3076" name="Picture 4" descr="https://cdn0.fahasa.com/media/catalog/product/cache/1/image/9df78eab33525d08d6e5fb8d27136e95/8/9/8936109870782.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667" t="4778" r="14889" b="8333"/>
          <a:stretch/>
        </p:blipFill>
        <p:spPr bwMode="auto">
          <a:xfrm>
            <a:off x="5219700" y="145528"/>
            <a:ext cx="1409700" cy="1789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Tủ sách bé rèn kĩ năng sống cho trẻ Mầm non (Bộ 8cuốn) NXB Giáo dục | Sản  phẩm | mechipxinh.co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910490"/>
            <a:ext cx="4267200" cy="316626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èn luyện kỹ năng sống cho Học sinh - Kỹ năng giao tiếp – MINH LONG BOO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34200" y="208566"/>
            <a:ext cx="1276350" cy="1663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700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304800" y="285750"/>
            <a:ext cx="8662416" cy="4419600"/>
          </a:xfrm>
          <a:prstGeom prst="cloud">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Arial" pitchFamily="34" charset="0"/>
                <a:cs typeface="Arial" pitchFamily="34" charset="0"/>
              </a:rPr>
              <a:t>Dặn dò:</a:t>
            </a:r>
          </a:p>
          <a:p>
            <a:pPr marL="457200" indent="-457200" algn="just">
              <a:buFontTx/>
              <a:buChar char="-"/>
            </a:pPr>
            <a:r>
              <a:rPr lang="en-US" sz="3200" smtClean="0">
                <a:solidFill>
                  <a:schemeClr val="tx1"/>
                </a:solidFill>
                <a:latin typeface="Arial" pitchFamily="34" charset="0"/>
                <a:cs typeface="Arial" pitchFamily="34" charset="0"/>
              </a:rPr>
              <a:t>Xem lại bài từ trang 64 đến trang 83.</a:t>
            </a:r>
          </a:p>
          <a:p>
            <a:pPr marL="457200" indent="-457200" algn="just">
              <a:buFontTx/>
              <a:buChar char="-"/>
            </a:pPr>
            <a:r>
              <a:rPr lang="en-US" sz="3200" smtClean="0">
                <a:solidFill>
                  <a:schemeClr val="tx1"/>
                </a:solidFill>
                <a:latin typeface="Arial" pitchFamily="34" charset="0"/>
                <a:cs typeface="Arial" pitchFamily="34" charset="0"/>
              </a:rPr>
              <a:t>Hoàn thành vở bài tập.</a:t>
            </a:r>
          </a:p>
          <a:p>
            <a:pPr marL="457200" indent="-457200" algn="just">
              <a:buFontTx/>
              <a:buChar char="-"/>
            </a:pPr>
            <a:r>
              <a:rPr lang="en-US" sz="3200" smtClean="0">
                <a:solidFill>
                  <a:schemeClr val="tx1"/>
                </a:solidFill>
                <a:latin typeface="Arial" pitchFamily="34" charset="0"/>
                <a:cs typeface="Arial" pitchFamily="34" charset="0"/>
              </a:rPr>
              <a:t>Chuẩn bị bài mới: Kiến và chim bồ câu (trang 84, 85).</a:t>
            </a:r>
            <a:endParaRPr lang="en-US" sz="320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388511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76300" y="260747"/>
            <a:ext cx="7391400" cy="461544"/>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Tìm từ ngữ có tiếng chứa vần </a:t>
            </a:r>
            <a:r>
              <a:rPr lang="en-US" sz="2400" b="1" i="1" smtClean="0">
                <a:latin typeface="Arial" pitchFamily="34" charset="0"/>
                <a:ea typeface="Arial-Rounded" pitchFamily="34" charset="0"/>
                <a:cs typeface="Arial" pitchFamily="34" charset="0"/>
              </a:rPr>
              <a:t>oanh, uyt, iêu, iêm</a:t>
            </a:r>
            <a:endParaRPr lang="en-US" sz="2400" b="1">
              <a:latin typeface="Arial" pitchFamily="34" charset="0"/>
              <a:ea typeface="Arial-Rounded" pitchFamily="34" charset="0"/>
              <a:cs typeface="Arial" pitchFamily="34" charset="0"/>
            </a:endParaRPr>
          </a:p>
        </p:txBody>
      </p:sp>
      <p:sp>
        <p:nvSpPr>
          <p:cNvPr id="8" name="Rectangle 7"/>
          <p:cNvSpPr/>
          <p:nvPr/>
        </p:nvSpPr>
        <p:spPr>
          <a:xfrm>
            <a:off x="0" y="501015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9" name="Rectangle 8"/>
          <p:cNvSpPr/>
          <p:nvPr/>
        </p:nvSpPr>
        <p:spPr>
          <a:xfrm>
            <a:off x="0" y="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10" name="Oval 9"/>
          <p:cNvSpPr/>
          <p:nvPr/>
        </p:nvSpPr>
        <p:spPr>
          <a:xfrm>
            <a:off x="4419600" y="53911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1</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07" y="190897"/>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 name="Group 11"/>
          <p:cNvGrpSpPr/>
          <p:nvPr/>
        </p:nvGrpSpPr>
        <p:grpSpPr>
          <a:xfrm>
            <a:off x="960087" y="1319369"/>
            <a:ext cx="1752600" cy="1498968"/>
            <a:chOff x="960087" y="1319369"/>
            <a:chExt cx="1752600" cy="1498968"/>
          </a:xfrm>
        </p:grpSpPr>
        <p:pic>
          <p:nvPicPr>
            <p:cNvPr id="13" name="Picture 4"/>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341087" y="1895743"/>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iêu</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5" name="Group 14"/>
          <p:cNvGrpSpPr/>
          <p:nvPr/>
        </p:nvGrpSpPr>
        <p:grpSpPr>
          <a:xfrm>
            <a:off x="4777609" y="1319369"/>
            <a:ext cx="1905000" cy="1414634"/>
            <a:chOff x="6540500" y="1403703"/>
            <a:chExt cx="1905000" cy="1414634"/>
          </a:xfrm>
        </p:grpSpPr>
        <p:pic>
          <p:nvPicPr>
            <p:cNvPr id="16"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uyt</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2" name="Group 1"/>
          <p:cNvGrpSpPr/>
          <p:nvPr/>
        </p:nvGrpSpPr>
        <p:grpSpPr>
          <a:xfrm>
            <a:off x="5730109" y="3016214"/>
            <a:ext cx="2321691" cy="1460500"/>
            <a:chOff x="4631247" y="2994634"/>
            <a:chExt cx="2321691" cy="1460500"/>
          </a:xfrm>
        </p:grpSpPr>
        <p:pic>
          <p:nvPicPr>
            <p:cNvPr id="11" name="Picture 7"/>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994634"/>
              <a:ext cx="2321691"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5511800" y="3463280"/>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oanh</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9" name="Group 18"/>
          <p:cNvGrpSpPr/>
          <p:nvPr/>
        </p:nvGrpSpPr>
        <p:grpSpPr>
          <a:xfrm>
            <a:off x="3002018" y="3081094"/>
            <a:ext cx="1905000" cy="1414634"/>
            <a:chOff x="6540500" y="1403703"/>
            <a:chExt cx="1905000" cy="1414634"/>
          </a:xfrm>
        </p:grpSpPr>
        <p:pic>
          <p:nvPicPr>
            <p:cNvPr id="20"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iêm</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1982115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29182" y="2855965"/>
            <a:ext cx="1752600" cy="1498968"/>
            <a:chOff x="960087" y="1319369"/>
            <a:chExt cx="1752600" cy="1498968"/>
          </a:xfrm>
        </p:grpSpPr>
        <p:pic>
          <p:nvPicPr>
            <p:cNvPr id="5" name="Picture 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diều</a:t>
              </a:r>
              <a:endParaRPr lang="en-US" sz="3600" b="1" i="1">
                <a:solidFill>
                  <a:srgbClr val="0070C0"/>
                </a:solidFill>
                <a:latin typeface="Arial-Rounded" pitchFamily="34" charset="0"/>
                <a:ea typeface="Arial-Rounded" pitchFamily="34" charset="0"/>
                <a:cs typeface="Arial-Rounded" pitchFamily="34" charset="0"/>
              </a:endParaRPr>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634" y="-400050"/>
            <a:ext cx="3276600" cy="2799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4038600" y="2609896"/>
            <a:ext cx="2514600" cy="2400484"/>
            <a:chOff x="960087" y="417853"/>
            <a:chExt cx="2514600" cy="2400484"/>
          </a:xfrm>
        </p:grpSpPr>
        <p:pic>
          <p:nvPicPr>
            <p:cNvPr id="9" name="Picture 8"/>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417853"/>
              <a:ext cx="2514600" cy="2400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1621621" y="1165092"/>
              <a:ext cx="1191531" cy="1200316"/>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hạt điều</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375400" y="1185739"/>
            <a:ext cx="2743200" cy="1944803"/>
            <a:chOff x="960087" y="1319369"/>
            <a:chExt cx="1752600" cy="1498968"/>
          </a:xfrm>
        </p:grpSpPr>
        <p:pic>
          <p:nvPicPr>
            <p:cNvPr id="12" name="Picture 11"/>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1161799" y="1965281"/>
              <a:ext cx="1316719" cy="646319"/>
            </a:xfrm>
            <a:prstGeom prst="rect">
              <a:avLst/>
            </a:prstGeom>
            <a:noFill/>
          </p:spPr>
          <p:txBody>
            <a:bodyPr wrap="square" lIns="91428" tIns="45714" rIns="91428" bIns="45714" rtlCol="0">
              <a:spAutoFit/>
            </a:bodyPr>
            <a:lstStyle/>
            <a:p>
              <a:pPr algn="just"/>
              <a:r>
                <a:rPr lang="en-US" sz="3600" b="1">
                  <a:solidFill>
                    <a:srgbClr val="0070C0"/>
                  </a:solidFill>
                  <a:latin typeface="Arial-Rounded" pitchFamily="34" charset="0"/>
                  <a:ea typeface="Arial-Rounded" pitchFamily="34" charset="0"/>
                  <a:cs typeface="Arial-Rounded" pitchFamily="34" charset="0"/>
                </a:rPr>
                <a:t>h</a:t>
              </a:r>
              <a:r>
                <a:rPr lang="en-US" sz="3600" b="1" smtClean="0">
                  <a:solidFill>
                    <a:srgbClr val="0070C0"/>
                  </a:solidFill>
                  <a:latin typeface="Arial-Rounded" pitchFamily="34" charset="0"/>
                  <a:ea typeface="Arial-Rounded" pitchFamily="34" charset="0"/>
                  <a:cs typeface="Arial-Rounded" pitchFamily="34" charset="0"/>
                </a:rPr>
                <a:t>iếu thảo</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4" name="Group 13"/>
          <p:cNvGrpSpPr/>
          <p:nvPr/>
        </p:nvGrpSpPr>
        <p:grpSpPr>
          <a:xfrm>
            <a:off x="452882" y="1274279"/>
            <a:ext cx="1752600" cy="1498968"/>
            <a:chOff x="960087" y="1319369"/>
            <a:chExt cx="1752600" cy="1498968"/>
          </a:xfrm>
        </p:grpSpPr>
        <p:pic>
          <p:nvPicPr>
            <p:cNvPr id="15" name="Picture 1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1249918" y="1866850"/>
              <a:ext cx="1191531" cy="646319"/>
            </a:xfrm>
            <a:prstGeom prst="rect">
              <a:avLst/>
            </a:prstGeom>
            <a:noFill/>
          </p:spPr>
          <p:txBody>
            <a:bodyPr wrap="square" lIns="91428" tIns="45714" rIns="91428" bIns="45714" rtlCol="0">
              <a:spAutoFit/>
            </a:bodyPr>
            <a:lstStyle/>
            <a:p>
              <a:pPr algn="just"/>
              <a:r>
                <a:rPr lang="en-US" sz="3600" b="1" smtClean="0">
                  <a:solidFill>
                    <a:srgbClr val="0070C0"/>
                  </a:solidFill>
                  <a:latin typeface="Arial-Rounded" pitchFamily="34" charset="0"/>
                  <a:ea typeface="Arial-Rounded" pitchFamily="34" charset="0"/>
                  <a:cs typeface="Arial-Rounded" pitchFamily="34" charset="0"/>
                </a:rPr>
                <a:t>biếu</a:t>
              </a:r>
              <a:endParaRPr lang="en-US" sz="36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95326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87980" y="2112577"/>
            <a:ext cx="2286000" cy="1414634"/>
            <a:chOff x="6540500" y="1403703"/>
            <a:chExt cx="1983828"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860628"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tuýt còi</a:t>
              </a:r>
              <a:endParaRPr lang="en-US" sz="2800" b="1">
                <a:solidFill>
                  <a:srgbClr val="0070C0"/>
                </a:solidFill>
                <a:latin typeface="Arial-Rounded" pitchFamily="34" charset="0"/>
                <a:ea typeface="Arial-Rounded" pitchFamily="34" charset="0"/>
                <a:cs typeface="Arial-Rounded" pitchFamily="34" charset="0"/>
              </a:endParaRPr>
            </a:p>
          </p:txBody>
        </p:sp>
      </p:gr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0088" y="209128"/>
            <a:ext cx="3200400" cy="238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3048000" y="3175574"/>
            <a:ext cx="2286000" cy="1414634"/>
            <a:chOff x="6540500" y="1403703"/>
            <a:chExt cx="19177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794500"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huýt sáo</a:t>
              </a:r>
              <a:endParaRPr lang="en-US" sz="2800" b="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5638800" y="2429939"/>
            <a:ext cx="2666998" cy="1414634"/>
            <a:chOff x="6540500" y="1403703"/>
            <a:chExt cx="2237315"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114115" y="1811098"/>
              <a:ext cx="16637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xuỵt</a:t>
              </a:r>
              <a:endParaRPr lang="en-US" sz="2800" b="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4416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79400" y="1970216"/>
            <a:ext cx="1905000" cy="1414634"/>
            <a:chOff x="6540500" y="1403703"/>
            <a:chExt cx="1905000"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9977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diêm</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33350"/>
            <a:ext cx="2859087" cy="2119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2839243" y="3187223"/>
            <a:ext cx="1905000" cy="1414634"/>
            <a:chOff x="6540500" y="1403703"/>
            <a:chExt cx="19050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7073900" y="1798398"/>
              <a:ext cx="990600" cy="523208"/>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tiêm</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466840" y="2252690"/>
            <a:ext cx="2286000" cy="1763971"/>
            <a:chOff x="6540500" y="1403703"/>
            <a:chExt cx="1905000"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052733" y="1659576"/>
              <a:ext cx="990600"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viêm họng</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3444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57017" y="2419350"/>
            <a:ext cx="2357947" cy="1808163"/>
            <a:chOff x="4631247" y="2646971"/>
            <a:chExt cx="2357947" cy="1808163"/>
          </a:xfrm>
        </p:grpSpPr>
        <p:pic>
          <p:nvPicPr>
            <p:cNvPr id="3"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hoàng oanh</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991" y="-95250"/>
            <a:ext cx="4318659" cy="270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4950873" y="2614612"/>
            <a:ext cx="2357947" cy="1808163"/>
            <a:chOff x="4631247" y="2646971"/>
            <a:chExt cx="2357947" cy="1808163"/>
          </a:xfrm>
        </p:grpSpPr>
        <p:pic>
          <p:nvPicPr>
            <p:cNvPr id="7"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smtClean="0">
                  <a:solidFill>
                    <a:srgbClr val="0070C0"/>
                  </a:solidFill>
                  <a:latin typeface="Arial-Rounded" pitchFamily="34" charset="0"/>
                  <a:ea typeface="Arial-Rounded" pitchFamily="34" charset="0"/>
                  <a:cs typeface="Arial-Rounded" pitchFamily="34" charset="0"/>
                </a:rPr>
                <a:t>loanh quanh</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0830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191231" y="3862532"/>
            <a:ext cx="1336852" cy="90862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3" idx="1"/>
          </p:cNvCxnSpPr>
          <p:nvPr/>
        </p:nvCxnSpPr>
        <p:spPr>
          <a:xfrm flipV="1">
            <a:off x="3178531" y="1631951"/>
            <a:ext cx="1331985" cy="15854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78531" y="2391352"/>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178531" y="1631950"/>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5720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Tìm lời khuyên phù hợp với mỗi bài mà em đã học </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280112" y="590551"/>
            <a:ext cx="2730500"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Tên bài đọc</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2</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44" y="-5151"/>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143231" y="13548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Rửa tay trước khi ăn</a:t>
            </a:r>
            <a:endParaRPr lang="en-US" sz="2000" i="1">
              <a:solidFill>
                <a:schemeClr val="tx1"/>
              </a:solidFill>
              <a:latin typeface="Arial" pitchFamily="34" charset="0"/>
              <a:cs typeface="Arial" pitchFamily="34" charset="0"/>
            </a:endParaRPr>
          </a:p>
        </p:txBody>
      </p:sp>
      <p:sp>
        <p:nvSpPr>
          <p:cNvPr id="9" name="Rounded Rectangle 8"/>
          <p:cNvSpPr/>
          <p:nvPr/>
        </p:nvSpPr>
        <p:spPr>
          <a:xfrm>
            <a:off x="143231" y="2134177"/>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Lời chào</a:t>
            </a:r>
            <a:endParaRPr lang="en-US" sz="2000" i="1">
              <a:solidFill>
                <a:schemeClr val="tx1"/>
              </a:solidFill>
              <a:latin typeface="Arial" pitchFamily="34" charset="0"/>
              <a:cs typeface="Arial" pitchFamily="34" charset="0"/>
            </a:endParaRPr>
          </a:p>
        </p:txBody>
      </p:sp>
      <p:sp>
        <p:nvSpPr>
          <p:cNvPr id="10" name="Rounded Rectangle 9"/>
          <p:cNvSpPr/>
          <p:nvPr/>
        </p:nvSpPr>
        <p:spPr>
          <a:xfrm>
            <a:off x="143231" y="29296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Khi mẹ vắng nhà</a:t>
            </a:r>
            <a:endParaRPr lang="en-US" sz="2000" i="1">
              <a:solidFill>
                <a:schemeClr val="tx1"/>
              </a:solidFill>
              <a:latin typeface="Arial" pitchFamily="34" charset="0"/>
              <a:cs typeface="Arial" pitchFamily="34" charset="0"/>
            </a:endParaRPr>
          </a:p>
        </p:txBody>
      </p:sp>
      <p:sp>
        <p:nvSpPr>
          <p:cNvPr id="11" name="Rounded Rectangle 10"/>
          <p:cNvSpPr/>
          <p:nvPr/>
        </p:nvSpPr>
        <p:spPr>
          <a:xfrm>
            <a:off x="143231" y="4494068"/>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Đèn giao thông</a:t>
            </a:r>
            <a:endParaRPr lang="en-US" sz="2000" i="1">
              <a:solidFill>
                <a:schemeClr val="tx1"/>
              </a:solidFill>
              <a:latin typeface="Arial" pitchFamily="34" charset="0"/>
              <a:cs typeface="Arial" pitchFamily="34" charset="0"/>
            </a:endParaRPr>
          </a:p>
        </p:txBody>
      </p:sp>
      <p:sp>
        <p:nvSpPr>
          <p:cNvPr id="12" name="TextBox 11"/>
          <p:cNvSpPr txBox="1"/>
          <p:nvPr/>
        </p:nvSpPr>
        <p:spPr>
          <a:xfrm>
            <a:off x="5360674" y="590550"/>
            <a:ext cx="2730500"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Lời khuyên</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4510516" y="1285587"/>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Không mở cửa cho người lạ khi ở nhà một mình.</a:t>
            </a:r>
            <a:endParaRPr lang="en-US" sz="2000">
              <a:solidFill>
                <a:schemeClr val="tx1"/>
              </a:solidFill>
              <a:latin typeface="Arial" pitchFamily="34" charset="0"/>
              <a:cs typeface="Arial" pitchFamily="34" charset="0"/>
            </a:endParaRPr>
          </a:p>
        </p:txBody>
      </p:sp>
      <p:sp>
        <p:nvSpPr>
          <p:cNvPr id="14" name="Rounded Rectangle 13"/>
          <p:cNvSpPr/>
          <p:nvPr/>
        </p:nvSpPr>
        <p:spPr>
          <a:xfrm>
            <a:off x="4510516" y="2111664"/>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Cần phải rửa tay sạch trước khi ăn để phòng bệnh.</a:t>
            </a:r>
            <a:endParaRPr lang="en-US" sz="2000">
              <a:solidFill>
                <a:schemeClr val="tx1"/>
              </a:solidFill>
              <a:latin typeface="Arial" pitchFamily="34" charset="0"/>
              <a:cs typeface="Arial" pitchFamily="34" charset="0"/>
            </a:endParaRPr>
          </a:p>
        </p:txBody>
      </p:sp>
      <p:sp>
        <p:nvSpPr>
          <p:cNvPr id="15" name="Rounded Rectangle 14"/>
          <p:cNvSpPr/>
          <p:nvPr/>
        </p:nvSpPr>
        <p:spPr>
          <a:xfrm>
            <a:off x="4510516" y="2934499"/>
            <a:ext cx="4430816" cy="47314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Nhớ chào hỏi khi gặp gỡ.</a:t>
            </a:r>
            <a:endParaRPr lang="en-US" sz="2000">
              <a:solidFill>
                <a:schemeClr val="tx1"/>
              </a:solidFill>
              <a:latin typeface="Arial" pitchFamily="34" charset="0"/>
              <a:cs typeface="Arial" pitchFamily="34" charset="0"/>
            </a:endParaRPr>
          </a:p>
        </p:txBody>
      </p:sp>
      <p:sp>
        <p:nvSpPr>
          <p:cNvPr id="16" name="Rounded Rectangle 15"/>
          <p:cNvSpPr/>
          <p:nvPr/>
        </p:nvSpPr>
        <p:spPr>
          <a:xfrm>
            <a:off x="4528083" y="3516168"/>
            <a:ext cx="4395683"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đường, cần phải tuân thủ sự điều khiển của đèn giao thông.</a:t>
            </a:r>
            <a:endParaRPr lang="en-US" sz="2000">
              <a:solidFill>
                <a:schemeClr val="tx1"/>
              </a:solidFill>
              <a:latin typeface="Arial" pitchFamily="34" charset="0"/>
              <a:cs typeface="Arial" pitchFamily="34" charset="0"/>
            </a:endParaRPr>
          </a:p>
        </p:txBody>
      </p:sp>
      <p:sp>
        <p:nvSpPr>
          <p:cNvPr id="17" name="Rounded Rectangle 16"/>
          <p:cNvSpPr/>
          <p:nvPr/>
        </p:nvSpPr>
        <p:spPr>
          <a:xfrm>
            <a:off x="143231" y="3712441"/>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smtClean="0">
                <a:solidFill>
                  <a:schemeClr val="tx1"/>
                </a:solidFill>
                <a:latin typeface="Arial" pitchFamily="34" charset="0"/>
                <a:cs typeface="Arial" pitchFamily="34" charset="0"/>
              </a:rPr>
              <a:t>Nếu không may bị lạc</a:t>
            </a:r>
            <a:endParaRPr lang="en-US" sz="2000" i="1">
              <a:solidFill>
                <a:schemeClr val="tx1"/>
              </a:solidFill>
              <a:latin typeface="Arial" pitchFamily="34" charset="0"/>
              <a:cs typeface="Arial" pitchFamily="34" charset="0"/>
            </a:endParaRPr>
          </a:p>
        </p:txBody>
      </p:sp>
      <p:sp>
        <p:nvSpPr>
          <p:cNvPr id="18" name="Rounded Rectangle 17"/>
          <p:cNvSpPr/>
          <p:nvPr/>
        </p:nvSpPr>
        <p:spPr>
          <a:xfrm>
            <a:off x="4528083" y="4361610"/>
            <a:ext cx="4395683" cy="62975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đi chơi chỗ đông người, phải chú ý đề phòng bị lạc.</a:t>
            </a:r>
            <a:endParaRPr lang="en-US" sz="2000">
              <a:solidFill>
                <a:schemeClr val="tx1"/>
              </a:solidFill>
              <a:latin typeface="Arial" pitchFamily="34" charset="0"/>
              <a:cs typeface="Arial" pitchFamily="34" charset="0"/>
            </a:endParaRPr>
          </a:p>
        </p:txBody>
      </p:sp>
      <p:cxnSp>
        <p:nvCxnSpPr>
          <p:cNvPr id="23" name="Straight Connector 22"/>
          <p:cNvCxnSpPr/>
          <p:nvPr/>
        </p:nvCxnSpPr>
        <p:spPr>
          <a:xfrm>
            <a:off x="3193471" y="3989532"/>
            <a:ext cx="1321912" cy="68695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457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581399" y="3862532"/>
            <a:ext cx="2675017" cy="86386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4" idx="1"/>
          </p:cNvCxnSpPr>
          <p:nvPr/>
        </p:nvCxnSpPr>
        <p:spPr>
          <a:xfrm flipV="1">
            <a:off x="3583640" y="2458028"/>
            <a:ext cx="2664760" cy="7012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13" idx="1"/>
          </p:cNvCxnSpPr>
          <p:nvPr/>
        </p:nvCxnSpPr>
        <p:spPr>
          <a:xfrm flipV="1">
            <a:off x="3571335" y="1631951"/>
            <a:ext cx="2677065" cy="7528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a:endCxn id="15" idx="1"/>
          </p:cNvCxnSpPr>
          <p:nvPr/>
        </p:nvCxnSpPr>
        <p:spPr>
          <a:xfrm>
            <a:off x="3583640" y="1598613"/>
            <a:ext cx="2664760" cy="157245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28570" y="82550"/>
            <a:ext cx="8744030" cy="523099"/>
          </a:xfrm>
          <a:prstGeom prst="rect">
            <a:avLst/>
          </a:prstGeom>
          <a:noFill/>
        </p:spPr>
        <p:txBody>
          <a:bodyPr wrap="square" lIns="91317" tIns="45660" rIns="91317" bIns="45660" rtlCol="0">
            <a:spAutoFit/>
          </a:bodyPr>
          <a:lstStyle/>
          <a:p>
            <a:pPr algn="just"/>
            <a:r>
              <a:rPr lang="en-US" sz="2800" b="1" smtClean="0">
                <a:latin typeface="Arial" pitchFamily="34" charset="0"/>
                <a:ea typeface="Arial-Rounded" pitchFamily="34" charset="0"/>
                <a:cs typeface="Arial" pitchFamily="34" charset="0"/>
              </a:rPr>
              <a:t>Chọn việc làm ở B phù hợp với tình huống ở A</a:t>
            </a:r>
            <a:endParaRPr lang="en-US" sz="2800" b="1">
              <a:latin typeface="Arial" pitchFamily="34" charset="0"/>
              <a:ea typeface="Arial-Rounded" pitchFamily="34" charset="0"/>
              <a:cs typeface="Arial" pitchFamily="34" charset="0"/>
            </a:endParaRPr>
          </a:p>
        </p:txBody>
      </p:sp>
      <p:sp>
        <p:nvSpPr>
          <p:cNvPr id="4" name="TextBox 3"/>
          <p:cNvSpPr txBox="1"/>
          <p:nvPr/>
        </p:nvSpPr>
        <p:spPr>
          <a:xfrm>
            <a:off x="6739261" y="590549"/>
            <a:ext cx="1040126" cy="523099"/>
          </a:xfrm>
          <a:prstGeom prst="rect">
            <a:avLst/>
          </a:prstGeom>
          <a:solidFill>
            <a:srgbClr val="75DBFF"/>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B</a:t>
            </a:r>
            <a:endParaRPr lang="en-US" sz="2800" b="1">
              <a:solidFill>
                <a:schemeClr val="bg1"/>
              </a:solidFill>
              <a:latin typeface="Arial" pitchFamily="34" charset="0"/>
              <a:ea typeface="Arial-Rounded" pitchFamily="34" charset="0"/>
              <a:cs typeface="Arial" pitchFamily="34" charset="0"/>
            </a:endParaRP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smtClean="0">
                <a:solidFill>
                  <a:schemeClr val="bg1"/>
                </a:solidFill>
                <a:latin typeface="Arial Rounded MT Bold" pitchFamily="34" charset="0"/>
                <a:cs typeface="Times New Roman" pitchFamily="18" charset="0"/>
              </a:rPr>
              <a:t>3</a:t>
            </a:r>
            <a:endParaRPr lang="en-US" sz="2800" b="1">
              <a:solidFill>
                <a:schemeClr val="bg1"/>
              </a:solidFill>
              <a:latin typeface="Arial Rounded MT Bold" pitchFamily="34" charset="0"/>
              <a:cs typeface="Times New Roman" pitchFamily="18" charset="0"/>
            </a:endParaRPr>
          </a:p>
        </p:txBody>
      </p:sp>
      <p:sp>
        <p:nvSpPr>
          <p:cNvPr id="2" name="Rounded Rectangle 1"/>
          <p:cNvSpPr/>
          <p:nvPr/>
        </p:nvSpPr>
        <p:spPr>
          <a:xfrm>
            <a:off x="143230" y="13100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Gặp gỡ ai đó lần đầu và em muốn người đó biết về em</a:t>
            </a:r>
            <a:endParaRPr lang="en-US" sz="2000">
              <a:solidFill>
                <a:schemeClr val="tx1"/>
              </a:solidFill>
              <a:latin typeface="Arial" pitchFamily="34" charset="0"/>
              <a:cs typeface="Arial" pitchFamily="34" charset="0"/>
            </a:endParaRPr>
          </a:p>
        </p:txBody>
      </p:sp>
      <p:sp>
        <p:nvSpPr>
          <p:cNvPr id="9" name="Rounded Rectangle 8"/>
          <p:cNvSpPr/>
          <p:nvPr/>
        </p:nvSpPr>
        <p:spPr>
          <a:xfrm>
            <a:off x="143230" y="2089412"/>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Được ai đó giúp đỡ</a:t>
            </a:r>
            <a:endParaRPr lang="en-US" sz="2000">
              <a:solidFill>
                <a:schemeClr val="tx1"/>
              </a:solidFill>
              <a:latin typeface="Arial" pitchFamily="34" charset="0"/>
              <a:cs typeface="Arial" pitchFamily="34" charset="0"/>
            </a:endParaRPr>
          </a:p>
        </p:txBody>
      </p:sp>
      <p:sp>
        <p:nvSpPr>
          <p:cNvPr id="10" name="Rounded Rectangle 9"/>
          <p:cNvSpPr/>
          <p:nvPr/>
        </p:nvSpPr>
        <p:spPr>
          <a:xfrm>
            <a:off x="143230" y="28848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Có lỗi với người khác</a:t>
            </a:r>
            <a:endParaRPr lang="en-US" sz="2000">
              <a:solidFill>
                <a:schemeClr val="tx1"/>
              </a:solidFill>
              <a:latin typeface="Arial" pitchFamily="34" charset="0"/>
              <a:cs typeface="Arial" pitchFamily="34" charset="0"/>
            </a:endParaRPr>
          </a:p>
        </p:txBody>
      </p:sp>
      <p:sp>
        <p:nvSpPr>
          <p:cNvPr id="11" name="Rounded Rectangle 10"/>
          <p:cNvSpPr/>
          <p:nvPr/>
        </p:nvSpPr>
        <p:spPr>
          <a:xfrm>
            <a:off x="143230" y="4449303"/>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Khi bạn bè hoặc người thân có niềm vui</a:t>
            </a:r>
            <a:endParaRPr lang="en-US" sz="2000">
              <a:solidFill>
                <a:schemeClr val="tx1"/>
              </a:solidFill>
              <a:latin typeface="Arial" pitchFamily="34" charset="0"/>
              <a:cs typeface="Arial" pitchFamily="34" charset="0"/>
            </a:endParaRPr>
          </a:p>
        </p:txBody>
      </p:sp>
      <p:sp>
        <p:nvSpPr>
          <p:cNvPr id="12" name="TextBox 11"/>
          <p:cNvSpPr txBox="1"/>
          <p:nvPr/>
        </p:nvSpPr>
        <p:spPr>
          <a:xfrm>
            <a:off x="1219200" y="605649"/>
            <a:ext cx="1040126" cy="523099"/>
          </a:xfrm>
          <a:prstGeom prst="rect">
            <a:avLst/>
          </a:prstGeom>
          <a:solidFill>
            <a:srgbClr val="FFC000"/>
          </a:solidFill>
        </p:spPr>
        <p:txBody>
          <a:bodyPr wrap="square" lIns="91317" tIns="45660" rIns="91317" bIns="45660" rtlCol="0">
            <a:spAutoFit/>
          </a:bodyPr>
          <a:lstStyle/>
          <a:p>
            <a:pPr algn="ctr"/>
            <a:r>
              <a:rPr lang="en-US" sz="2800" b="1" smtClean="0">
                <a:solidFill>
                  <a:schemeClr val="bg1"/>
                </a:solidFill>
                <a:latin typeface="Arial" pitchFamily="34" charset="0"/>
                <a:ea typeface="Arial-Rounded" pitchFamily="34" charset="0"/>
                <a:cs typeface="Arial" pitchFamily="34" charset="0"/>
              </a:rPr>
              <a:t>A</a:t>
            </a:r>
            <a:endParaRPr lang="en-US" sz="2800" b="1">
              <a:solidFill>
                <a:schemeClr val="bg1"/>
              </a:solidFill>
              <a:latin typeface="Arial" pitchFamily="34" charset="0"/>
              <a:ea typeface="Arial-Rounded" pitchFamily="34" charset="0"/>
              <a:cs typeface="Arial" pitchFamily="34" charset="0"/>
            </a:endParaRPr>
          </a:p>
        </p:txBody>
      </p:sp>
      <p:sp>
        <p:nvSpPr>
          <p:cNvPr id="13" name="Rounded Rectangle 12"/>
          <p:cNvSpPr/>
          <p:nvPr/>
        </p:nvSpPr>
        <p:spPr>
          <a:xfrm>
            <a:off x="6248400" y="1285587"/>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cảm ơn</a:t>
            </a:r>
            <a:endParaRPr lang="en-US" sz="2400">
              <a:solidFill>
                <a:schemeClr val="tx1"/>
              </a:solidFill>
              <a:latin typeface="Arial" pitchFamily="34" charset="0"/>
              <a:cs typeface="Arial" pitchFamily="34" charset="0"/>
            </a:endParaRPr>
          </a:p>
        </p:txBody>
      </p:sp>
      <p:sp>
        <p:nvSpPr>
          <p:cNvPr id="14" name="Rounded Rectangle 13"/>
          <p:cNvSpPr/>
          <p:nvPr/>
        </p:nvSpPr>
        <p:spPr>
          <a:xfrm>
            <a:off x="6248400" y="2111664"/>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lỗi</a:t>
            </a:r>
            <a:endParaRPr lang="en-US" sz="2400">
              <a:solidFill>
                <a:schemeClr val="tx1"/>
              </a:solidFill>
              <a:latin typeface="Arial" pitchFamily="34" charset="0"/>
              <a:cs typeface="Arial" pitchFamily="34" charset="0"/>
            </a:endParaRPr>
          </a:p>
        </p:txBody>
      </p:sp>
      <p:sp>
        <p:nvSpPr>
          <p:cNvPr id="15" name="Rounded Rectangle 14"/>
          <p:cNvSpPr/>
          <p:nvPr/>
        </p:nvSpPr>
        <p:spPr>
          <a:xfrm>
            <a:off x="6248400" y="2934499"/>
            <a:ext cx="1981200" cy="47314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giới thiệu</a:t>
            </a:r>
            <a:endParaRPr lang="en-US" sz="2400">
              <a:solidFill>
                <a:schemeClr val="tx1"/>
              </a:solidFill>
              <a:latin typeface="Arial" pitchFamily="34" charset="0"/>
              <a:cs typeface="Arial" pitchFamily="34" charset="0"/>
            </a:endParaRPr>
          </a:p>
        </p:txBody>
      </p:sp>
      <p:sp>
        <p:nvSpPr>
          <p:cNvPr id="16" name="Rounded Rectangle 15"/>
          <p:cNvSpPr/>
          <p:nvPr/>
        </p:nvSpPr>
        <p:spPr>
          <a:xfrm>
            <a:off x="6256416" y="3516168"/>
            <a:ext cx="1965491"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chúc mừng</a:t>
            </a:r>
            <a:endParaRPr lang="en-US" sz="2400">
              <a:solidFill>
                <a:schemeClr val="tx1"/>
              </a:solidFill>
              <a:latin typeface="Arial" pitchFamily="34" charset="0"/>
              <a:cs typeface="Arial" pitchFamily="34" charset="0"/>
            </a:endParaRPr>
          </a:p>
        </p:txBody>
      </p:sp>
      <p:sp>
        <p:nvSpPr>
          <p:cNvPr id="17" name="Rounded Rectangle 16"/>
          <p:cNvSpPr/>
          <p:nvPr/>
        </p:nvSpPr>
        <p:spPr>
          <a:xfrm>
            <a:off x="143230" y="3667676"/>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smtClean="0">
                <a:solidFill>
                  <a:schemeClr val="tx1"/>
                </a:solidFill>
                <a:latin typeface="Arial" pitchFamily="34" charset="0"/>
                <a:cs typeface="Arial" pitchFamily="34" charset="0"/>
              </a:rPr>
              <a:t>Muốn người khác cho phép  làm gì đó</a:t>
            </a:r>
            <a:endParaRPr lang="en-US" sz="2000">
              <a:solidFill>
                <a:schemeClr val="tx1"/>
              </a:solidFill>
              <a:latin typeface="Arial" pitchFamily="34" charset="0"/>
              <a:cs typeface="Arial" pitchFamily="34" charset="0"/>
            </a:endParaRPr>
          </a:p>
        </p:txBody>
      </p:sp>
      <p:sp>
        <p:nvSpPr>
          <p:cNvPr id="18" name="Rounded Rectangle 17"/>
          <p:cNvSpPr/>
          <p:nvPr/>
        </p:nvSpPr>
        <p:spPr>
          <a:xfrm>
            <a:off x="6256416" y="4316845"/>
            <a:ext cx="1965491" cy="62975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chemeClr val="tx1"/>
                </a:solidFill>
                <a:latin typeface="Arial" pitchFamily="34" charset="0"/>
                <a:cs typeface="Arial" pitchFamily="34" charset="0"/>
              </a:rPr>
              <a:t>Xin phép</a:t>
            </a:r>
            <a:endParaRPr lang="en-US" sz="2400">
              <a:solidFill>
                <a:schemeClr val="tx1"/>
              </a:solidFill>
              <a:latin typeface="Arial" pitchFamily="34" charset="0"/>
              <a:cs typeface="Arial" pitchFamily="34" charset="0"/>
            </a:endParaRPr>
          </a:p>
        </p:txBody>
      </p:sp>
      <p:cxnSp>
        <p:nvCxnSpPr>
          <p:cNvPr id="23" name="Straight Connector 22"/>
          <p:cNvCxnSpPr>
            <a:endCxn id="18" idx="1"/>
          </p:cNvCxnSpPr>
          <p:nvPr/>
        </p:nvCxnSpPr>
        <p:spPr>
          <a:xfrm>
            <a:off x="3587955" y="3950986"/>
            <a:ext cx="2668461" cy="68073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01667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pitchFamily="34" charset="0"/>
                <a:cs typeface="Arial" pitchFamily="34" charset="0"/>
              </a:rPr>
              <a:t>4</a:t>
            </a:r>
          </a:p>
        </p:txBody>
      </p:sp>
      <p:sp>
        <p:nvSpPr>
          <p:cNvPr id="4" name="TextBox 3"/>
          <p:cNvSpPr txBox="1"/>
          <p:nvPr/>
        </p:nvSpPr>
        <p:spPr>
          <a:xfrm>
            <a:off x="680030" y="179260"/>
            <a:ext cx="8451270" cy="830876"/>
          </a:xfrm>
          <a:prstGeom prst="rect">
            <a:avLst/>
          </a:prstGeom>
          <a:noFill/>
        </p:spPr>
        <p:txBody>
          <a:bodyPr wrap="square" lIns="91317" tIns="45660" rIns="91317" bIns="45660" rtlCol="0">
            <a:spAutoFit/>
          </a:bodyPr>
          <a:lstStyle/>
          <a:p>
            <a:pPr algn="just"/>
            <a:r>
              <a:rPr lang="en-US" sz="2400" b="1" smtClean="0">
                <a:latin typeface="Arial" pitchFamily="34" charset="0"/>
                <a:ea typeface="Arial-Rounded" pitchFamily="34" charset="0"/>
                <a:cs typeface="Arial" pitchFamily="34" charset="0"/>
              </a:rPr>
              <a:t>Kể với bạn về một tình huống em đã nói lời cảm ơn hoặc xin lỗi</a:t>
            </a:r>
            <a:endParaRPr lang="en-US" sz="2400" b="1">
              <a:latin typeface="Arial" pitchFamily="34" charset="0"/>
              <a:ea typeface="Arial-Rounded" pitchFamily="34" charset="0"/>
              <a:cs typeface="Arial" pitchFamily="34" charset="0"/>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4341"/>
          <a:stretch/>
        </p:blipFill>
        <p:spPr>
          <a:xfrm>
            <a:off x="1739900" y="978386"/>
            <a:ext cx="5715000" cy="4063161"/>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5454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1731</TotalTime>
  <Words>458</Words>
  <Application>Microsoft Office PowerPoint</Application>
  <PresentationFormat>On-screen Show (16:9)</PresentationFormat>
  <Paragraphs>74</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279</cp:revision>
  <dcterms:created xsi:type="dcterms:W3CDTF">2020-12-08T15:48:47Z</dcterms:created>
  <dcterms:modified xsi:type="dcterms:W3CDTF">2021-05-02T15:56:21Z</dcterms:modified>
</cp:coreProperties>
</file>