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4" r:id="rId2"/>
    <p:sldId id="309" r:id="rId3"/>
    <p:sldId id="290" r:id="rId4"/>
    <p:sldId id="273" r:id="rId5"/>
    <p:sldId id="295" r:id="rId6"/>
    <p:sldId id="258" r:id="rId7"/>
    <p:sldId id="266" r:id="rId8"/>
    <p:sldId id="291" r:id="rId9"/>
    <p:sldId id="296" r:id="rId10"/>
    <p:sldId id="308" r:id="rId11"/>
    <p:sldId id="270" r:id="rId12"/>
    <p:sldId id="297" r:id="rId13"/>
    <p:sldId id="272" r:id="rId1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BAFEC2"/>
    <a:srgbClr val="A8F6A8"/>
    <a:srgbClr val="62FE7C"/>
    <a:srgbClr val="71FFB1"/>
    <a:srgbClr val="FD2BA3"/>
    <a:srgbClr val="FF2980"/>
    <a:srgbClr val="FD0B95"/>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p:scale>
          <a:sx n="50" d="100"/>
          <a:sy n="50" d="100"/>
        </p:scale>
        <p:origin x="-1956" y="-6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13/04/2022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5.mp4"/></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000" r="9000" b="-9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3" t="5964" r="52457"/>
          <a:stretch/>
        </p:blipFill>
        <p:spPr bwMode="auto">
          <a:xfrm>
            <a:off x="4305728" y="835667"/>
            <a:ext cx="2301411" cy="181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367" r="16149"/>
          <a:stretch/>
        </p:blipFill>
        <p:spPr bwMode="auto">
          <a:xfrm>
            <a:off x="4038600" y="1885950"/>
            <a:ext cx="283566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964935" y="40885"/>
            <a:ext cx="4969265" cy="4969265"/>
          </a:xfrm>
        </p:spPr>
      </p:pic>
    </p:spTree>
    <p:extLst>
      <p:ext uri="{BB962C8B-B14F-4D97-AF65-F5344CB8AC3E}">
        <p14:creationId xmlns:p14="http://schemas.microsoft.com/office/powerpoint/2010/main" val="3332024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smtClean="0">
                <a:latin typeface="Arial" pitchFamily="34" charset="0"/>
                <a:ea typeface="Arial-Rounded" pitchFamily="34" charset="0"/>
                <a:cs typeface="Arial" pitchFamily="34" charset="0"/>
              </a:rPr>
              <a:t>Chọn vần phù hợp thay cho ô chữ nhật</a:t>
            </a:r>
            <a:endParaRPr lang="en-US" sz="27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a. </a:t>
            </a:r>
            <a:r>
              <a:rPr lang="en-US" sz="2700" i="1" smtClean="0">
                <a:latin typeface="Arial" pitchFamily="34" charset="0"/>
                <a:ea typeface="Arial-Rounded" pitchFamily="34" charset="0"/>
                <a:cs typeface="Arial" pitchFamily="34" charset="0"/>
              </a:rPr>
              <a:t>yêng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iêng?</a:t>
            </a:r>
            <a:endParaRPr lang="en-US" sz="2700">
              <a:latin typeface="Arial" pitchFamily="34" charset="0"/>
              <a:ea typeface="Arial-Rounded" pitchFamily="34" charset="0"/>
              <a:cs typeface="Arial"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 </a:t>
            </a:r>
            <a:r>
              <a:rPr lang="en-US" sz="2700" i="1" smtClean="0">
                <a:latin typeface="Arial" pitchFamily="34" charset="0"/>
                <a:ea typeface="Arial-Rounded" pitchFamily="34" charset="0"/>
                <a:cs typeface="Arial" pitchFamily="34" charset="0"/>
              </a:rPr>
              <a:t>yêt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iêt?</a:t>
            </a:r>
            <a:endParaRPr lang="en-US" sz="2700">
              <a:latin typeface="Arial" pitchFamily="34" charset="0"/>
              <a:ea typeface="Arial-Rounded" pitchFamily="34" charset="0"/>
              <a:cs typeface="Arial"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 </a:t>
            </a:r>
            <a:r>
              <a:rPr lang="en-US" sz="2700" i="1" smtClean="0">
                <a:latin typeface="Arial" pitchFamily="34" charset="0"/>
                <a:ea typeface="Arial-Rounded" pitchFamily="34" charset="0"/>
                <a:cs typeface="Arial" pitchFamily="34" charset="0"/>
              </a:rPr>
              <a:t>et </a:t>
            </a:r>
            <a:r>
              <a:rPr lang="en-US" sz="2700" smtClean="0">
                <a:latin typeface="Arial" pitchFamily="34" charset="0"/>
                <a:ea typeface="Arial-Rounded" pitchFamily="34" charset="0"/>
                <a:cs typeface="Arial" pitchFamily="34" charset="0"/>
              </a:rPr>
              <a:t>hay oe</a:t>
            </a:r>
            <a:r>
              <a:rPr lang="en-US" sz="2700" i="1" smtClean="0">
                <a:latin typeface="Arial" pitchFamily="34" charset="0"/>
                <a:ea typeface="Arial-Rounded" pitchFamily="34" charset="0"/>
                <a:cs typeface="Arial" pitchFamily="34" charset="0"/>
              </a:rPr>
              <a:t>t?</a:t>
            </a:r>
            <a:endParaRPr lang="en-US" sz="2700">
              <a:latin typeface="Arial" pitchFamily="34" charset="0"/>
              <a:ea typeface="Arial-Rounded" pitchFamily="34" charset="0"/>
              <a:cs typeface="Arial"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con yểng</a:t>
            </a:r>
            <a:endParaRPr lang="en-US" sz="2700">
              <a:latin typeface="Arial" pitchFamily="34" charset="0"/>
              <a:ea typeface="Arial-Rounded" pitchFamily="34" charset="0"/>
              <a:cs typeface="Arial" pitchFamily="34" charset="0"/>
            </a:endParaRP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bay liệng</a:t>
            </a:r>
            <a:endParaRPr lang="en-US" sz="2700">
              <a:latin typeface="Arial" pitchFamily="34" charset="0"/>
              <a:ea typeface="Arial-Rounded" pitchFamily="34" charset="0"/>
              <a:cs typeface="Arial" pitchFamily="34" charset="0"/>
            </a:endParaRP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tiếng gọi</a:t>
            </a:r>
            <a:endParaRPr lang="en-US" sz="2700">
              <a:latin typeface="Arial" pitchFamily="34" charset="0"/>
              <a:ea typeface="Arial-Rounded" pitchFamily="34" charset="0"/>
              <a:cs typeface="Arial"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niêm yết</a:t>
            </a:r>
            <a:endParaRPr lang="en-US" sz="2700">
              <a:latin typeface="Arial" pitchFamily="34" charset="0"/>
              <a:ea typeface="Arial-Rounded" pitchFamily="34" charset="0"/>
              <a:cs typeface="Arial" pitchFamily="34" charset="0"/>
            </a:endParaRP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tiết mục</a:t>
            </a:r>
            <a:endParaRPr lang="en-US" sz="2700">
              <a:latin typeface="Arial" pitchFamily="34" charset="0"/>
              <a:ea typeface="Arial-Rounded" pitchFamily="34" charset="0"/>
              <a:cs typeface="Arial" pitchFamily="34" charset="0"/>
            </a:endParaRP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hiểu biết</a:t>
            </a:r>
            <a:endParaRPr lang="en-US" sz="2700">
              <a:latin typeface="Arial" pitchFamily="34" charset="0"/>
              <a:ea typeface="Arial-Rounded" pitchFamily="34" charset="0"/>
              <a:cs typeface="Arial" pitchFamily="34" charset="0"/>
            </a:endParaRPr>
          </a:p>
        </p:txBody>
      </p:sp>
      <p:sp>
        <p:nvSpPr>
          <p:cNvPr id="34" name="Rectangle 33"/>
          <p:cNvSpPr/>
          <p:nvPr/>
        </p:nvSpPr>
        <p:spPr>
          <a:xfrm>
            <a:off x="2308525"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64420" y="298616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rét  mướt</a:t>
            </a:r>
            <a:endParaRPr lang="en-US" sz="2700">
              <a:latin typeface="Arial" pitchFamily="34" charset="0"/>
              <a:ea typeface="Arial-Rounded" pitchFamily="34" charset="0"/>
              <a:cs typeface="Arial" pitchFamily="34" charset="0"/>
            </a:endParaRP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loè loẹt</a:t>
            </a:r>
            <a:endParaRPr lang="en-US" sz="2700">
              <a:latin typeface="Arial" pitchFamily="34" charset="0"/>
              <a:ea typeface="Arial-Rounded" pitchFamily="34" charset="0"/>
              <a:cs typeface="Arial" pitchFamily="34" charset="0"/>
            </a:endParaRP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xoèn xoẹt</a:t>
            </a:r>
            <a:endParaRPr lang="en-US" sz="2700">
              <a:latin typeface="Arial" pitchFamily="34" charset="0"/>
              <a:ea typeface="Arial-Rounded" pitchFamily="34" charset="0"/>
              <a:cs typeface="Arial" pitchFamily="34" charset="0"/>
            </a:endParaRPr>
          </a:p>
        </p:txBody>
      </p:sp>
      <p:sp>
        <p:nvSpPr>
          <p:cNvPr id="40" name="Rectangle 39"/>
          <p:cNvSpPr/>
          <p:nvPr/>
        </p:nvSpPr>
        <p:spPr>
          <a:xfrm>
            <a:off x="1572371" y="4311346"/>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05602" y="4151990"/>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67273" y="4148512"/>
            <a:ext cx="513746"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114 đến trang 117.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 y="2400233"/>
            <a:ext cx="110618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2" y="16000"/>
            <a:ext cx="65484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57" y="2537916"/>
            <a:ext cx="808355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9850" y="2400233"/>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280737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Cô χ≠ ηφϗn jΗİng cưƟ δi κấy </a:t>
            </a:r>
            <a:r>
              <a:rPr lang="vi-VN" sz="3500" b="1" smtClean="0">
                <a:solidFill>
                  <a:srgbClr val="7030A0"/>
                </a:solidFill>
                <a:latin typeface="HP001 5 hàng" pitchFamily="34" charset="0"/>
              </a:rPr>
              <a:t>aζ</a:t>
            </a:r>
            <a:endParaRPr lang="en-US" sz="3500" b="1">
              <a:solidFill>
                <a:srgbClr val="7030A0"/>
              </a:solidFill>
              <a:latin typeface="HP001 4 hàng" pitchFamily="34" charset="0"/>
            </a:endParaRPr>
          </a:p>
        </p:txBody>
      </p:sp>
      <p:sp>
        <p:nvSpPr>
          <p:cNvPr id="9" name="Rectangle 8"/>
          <p:cNvSpPr/>
          <p:nvPr/>
        </p:nvSpPr>
        <p:spPr>
          <a:xfrm>
            <a:off x="840014" y="2231886"/>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Nǖà ǇrưŊg wΗłm ΐĞt εưΩg </a:t>
            </a:r>
            <a:r>
              <a:rPr lang="vi-VN" sz="3500" b="1" smtClean="0">
                <a:solidFill>
                  <a:srgbClr val="7030A0"/>
                </a:solidFill>
                <a:latin typeface="HP001 5 hàng" pitchFamily="34" charset="0"/>
              </a:rPr>
              <a:t>Ǉrìζ</a:t>
            </a:r>
            <a:endParaRPr lang="en-US" sz="3500" b="1">
              <a:solidFill>
                <a:srgbClr val="7030A0"/>
              </a:solidFill>
              <a:latin typeface="HP001 4 hàng" pitchFamily="34" charset="0"/>
            </a:endParaRPr>
          </a:p>
        </p:txBody>
      </p:sp>
      <p:sp>
        <p:nvSpPr>
          <p:cNvPr id="10" name="Rectangle 9"/>
          <p:cNvSpPr/>
          <p:nvPr/>
        </p:nvSpPr>
        <p:spPr>
          <a:xfrm>
            <a:off x="163830" y="2912358"/>
            <a:ext cx="9067800" cy="630942"/>
          </a:xfrm>
          <a:prstGeom prst="rect">
            <a:avLst/>
          </a:prstGeom>
        </p:spPr>
        <p:txBody>
          <a:bodyPr wrap="square">
            <a:spAutoFit/>
          </a:bodyPr>
          <a:lstStyle/>
          <a:p>
            <a:pPr algn="just"/>
            <a:r>
              <a:rPr lang="vi-VN" sz="3500" b="1">
                <a:solidFill>
                  <a:srgbClr val="7030A0"/>
                </a:solidFill>
                <a:latin typeface="HP001 5 hàng" pitchFamily="34" charset="0"/>
              </a:rPr>
              <a:t>văn wΉŃ Λłn bảng Ǉin</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8" name="Rectangle 7"/>
          <p:cNvSpPr/>
          <p:nvPr/>
        </p:nvSpPr>
        <p:spPr>
          <a:xfrm>
            <a:off x="163830" y="1538283"/>
            <a:ext cx="9067800" cy="630942"/>
          </a:xfrm>
          <a:prstGeom prst="rect">
            <a:avLst/>
          </a:prstGeom>
        </p:spPr>
        <p:txBody>
          <a:bodyPr wrap="square">
            <a:spAutoFit/>
          </a:bodyPr>
          <a:lstStyle/>
          <a:p>
            <a:pPr algn="just"/>
            <a:r>
              <a:rPr lang="vi-VN" sz="3500" b="1" smtClean="0">
                <a:solidFill>
                  <a:srgbClr val="7030A0"/>
                </a:solidFill>
                <a:latin typeface="HP001 5 hàng" pitchFamily="34" charset="0"/>
              </a:rPr>
              <a:t>đi </a:t>
            </a:r>
            <a:r>
              <a:rPr lang="vi-VN" sz="3500" b="1">
                <a:solidFill>
                  <a:srgbClr val="7030A0"/>
                </a:solidFill>
                <a:latin typeface="HP001 5 hàng" pitchFamily="34" charset="0"/>
              </a:rPr>
              <a:t>hǌ </a:t>
            </a:r>
            <a:r>
              <a:rPr lang="vi-VN" sz="3500" b="1" smtClean="0">
                <a:solidFill>
                  <a:srgbClr val="7030A0"/>
                </a:solidFill>
                <a:latin typeface="HP001 5 hàng" pitchFamily="34" charset="0"/>
              </a:rPr>
              <a:t>ωϙ</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3058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5" name="TextBox 14"/>
          <p:cNvSpPr txBox="1"/>
          <p:nvPr/>
        </p:nvSpPr>
        <p:spPr>
          <a:xfrm>
            <a:off x="152400" y="2528208"/>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Cô bé (…..…) cười khi thấy anh đi học về.</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40970" y="3355277"/>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Nhà trường (..……...) chương trình văn nghệ trên bảng tin.</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25050" y="864053"/>
            <a:ext cx="1837825"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cuộc thi</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1242773" y="1668033"/>
            <a:ext cx="1976223" cy="552778"/>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niêm yết</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21" name="TextBox 20"/>
          <p:cNvSpPr txBox="1"/>
          <p:nvPr/>
        </p:nvSpPr>
        <p:spPr>
          <a:xfrm>
            <a:off x="4114800" y="1636048"/>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vui vẻ</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3274131" y="899329"/>
            <a:ext cx="1432186" cy="584763"/>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nhoẻn</a:t>
            </a:r>
            <a:endParaRPr lang="en-US" sz="32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943600" y="899330"/>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bắt đầu</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23457E-7 L -0.15295 0.31265 " pathEditMode="relative" rAng="0" ptsTypes="AA">
                                      <p:cBhvr>
                                        <p:cTn id="6" dur="2000" fill="hold"/>
                                        <p:tgtEl>
                                          <p:spTgt spid="14"/>
                                        </p:tgtEl>
                                        <p:attrNameLst>
                                          <p:attrName>ppt_x</p:attrName>
                                          <p:attrName>ppt_y</p:attrName>
                                        </p:attrNameLst>
                                      </p:cBhvr>
                                      <p:rCtr x="-7656" y="15617"/>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3.14912E-6 L 0.21441 0.32943 " pathEditMode="relative" rAng="0" ptsTypes="AA">
                                      <p:cBhvr>
                                        <p:cTn id="22" dur="2000" fill="hold"/>
                                        <p:tgtEl>
                                          <p:spTgt spid="19"/>
                                        </p:tgtEl>
                                        <p:attrNameLst>
                                          <p:attrName>ppt_x</p:attrName>
                                          <p:attrName>ppt_y</p:attrName>
                                        </p:attrNameLst>
                                      </p:cBhvr>
                                      <p:rCtr x="10712" y="16456"/>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par>
                                <p:cTn id="33" presetID="1" presetClass="mediacall" presetSubtype="0" fill="hold" nodeType="withEffect">
                                  <p:stCondLst>
                                    <p:cond delay="0"/>
                                  </p:stCondLst>
                                  <p:childTnLst>
                                    <p:cmd type="call" cmd="playFrom(0.0)">
                                      <p:cBhvr>
                                        <p:cTn id="34" dur="1659" fill="hold"/>
                                        <p:tgtEl>
                                          <p:spTgt spid="20"/>
                                        </p:tgtEl>
                                      </p:cBhvr>
                                    </p:cmd>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59" fill="hold"/>
                                        <p:tgtEl>
                                          <p:spTgt spid="20"/>
                                        </p:tgtEl>
                                      </p:cBhvr>
                                    </p:cmd>
                                  </p:childTnLst>
                                </p:cTn>
                              </p:par>
                            </p:childTnLst>
                          </p:cTn>
                        </p:par>
                      </p:childTnLst>
                    </p:cTn>
                  </p:par>
                </p:childTnLst>
              </p:cTn>
              <p:nextCondLst>
                <p:cond evt="onClick" delay="0">
                  <p:tgtEl>
                    <p:spTgt spid="12"/>
                  </p:tgtEl>
                </p:cond>
              </p:nextCondLst>
            </p:seq>
          </p:childTnLst>
        </p:cTn>
      </p:par>
    </p:tnLst>
    <p:bldLst>
      <p:bldP spid="17" grpId="0" animBg="1"/>
      <p:bldP spid="19" grpId="0" animBg="1"/>
      <p:bldP spid="21" grpId="0" animBg="1"/>
      <p:bldP spid="1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114800" y="388778"/>
            <a:ext cx="4926172" cy="4926172"/>
          </a:xfrm>
        </p:spPr>
      </p:pic>
      <p:pic>
        <p:nvPicPr>
          <p:cNvPr id="9" name="C.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76200" y="388778"/>
            <a:ext cx="4926172" cy="4926172"/>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cây cối	suối		muông thú	rừng</a:t>
            </a:r>
            <a:endParaRPr lang="en-US" sz="320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2362200" y="1667194"/>
            <a:ext cx="4572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Yểng nhoẻn miệng cười rồi bắt chước tiếng một số loài vật. Gõ kiến trong nháy mắt đã khoét được cái tổ xinh xắn. Còn chim công có điệu múa tuyệt đẹp.</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0664"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46672" y="226611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30500" y="340635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200400"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804348" y="39433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8" presetClass="emph" presetSubtype="0" fill="hold" grpId="1" nodeType="withEffect">
                                  <p:stCondLst>
                                    <p:cond delay="0"/>
                                  </p:stCondLst>
                                  <p:childTnLst>
                                    <p:animRot by="21600000">
                                      <p:cBhvr>
                                        <p:cTn id="51" dur="2500" fill="hold"/>
                                        <p:tgtEl>
                                          <p:spTgt spid="25"/>
                                        </p:tgtEl>
                                        <p:attrNameLst>
                                          <p:attrName>r</p:attrName>
                                        </p:attrNameLst>
                                      </p:cBhvr>
                                    </p:animRot>
                                  </p:childTnLst>
                                </p:cTn>
                              </p:par>
                              <p:par>
                                <p:cTn id="52" presetID="8" presetClass="emph" presetSubtype="0" fill="hold" grpId="1" nodeType="withEffect">
                                  <p:stCondLst>
                                    <p:cond delay="0"/>
                                  </p:stCondLst>
                                  <p:childTnLst>
                                    <p:animRot by="21600000">
                                      <p:cBhvr>
                                        <p:cTn id="53" dur="2500" fill="hold"/>
                                        <p:tgtEl>
                                          <p:spTgt spid="23"/>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724222"/>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685800" y="1200150"/>
            <a:ext cx="9067800" cy="630942"/>
          </a:xfrm>
          <a:prstGeom prst="rect">
            <a:avLst/>
          </a:prstGeom>
        </p:spPr>
        <p:txBody>
          <a:bodyPr wrap="square">
            <a:spAutoFit/>
          </a:bodyPr>
          <a:lstStyle/>
          <a:p>
            <a:pPr algn="just"/>
            <a:r>
              <a:rPr lang="vi-VN" sz="3500" b="1" dirty="0" smtClean="0">
                <a:solidFill>
                  <a:srgbClr val="7030A0"/>
                </a:solidFill>
                <a:latin typeface="HP001 5 hàng" pitchFamily="34" charset="0"/>
              </a:rPr>
              <a:t>Yểng </a:t>
            </a:r>
            <a:r>
              <a:rPr lang="vi-VN" sz="3500" b="1" dirty="0">
                <a:solidFill>
                  <a:srgbClr val="7030A0"/>
                </a:solidFill>
                <a:latin typeface="HP001 5 hàng" pitchFamily="34" charset="0"/>
              </a:rPr>
              <a:t>bắt εưϐ </a:t>
            </a:r>
            <a:r>
              <a:rPr lang="en-US" sz="3500" b="1" dirty="0" err="1" smtClean="0">
                <a:solidFill>
                  <a:srgbClr val="7030A0"/>
                </a:solidFill>
                <a:latin typeface="HP001 5 hàng" pitchFamily="34" charset="0"/>
              </a:rPr>
              <a:t>tiếng</a:t>
            </a:r>
            <a:r>
              <a:rPr lang="en-US" sz="3500" b="1" dirty="0" smtClean="0">
                <a:solidFill>
                  <a:srgbClr val="7030A0"/>
                </a:solidFill>
                <a:latin typeface="HP001 5 hàng" pitchFamily="34" charset="0"/>
              </a:rPr>
              <a:t> </a:t>
            </a:r>
            <a:r>
              <a:rPr lang="vi-VN" sz="3500" b="1" dirty="0" smtClean="0">
                <a:solidFill>
                  <a:srgbClr val="7030A0"/>
                </a:solidFill>
                <a:latin typeface="HP001 5 hàng" pitchFamily="34" charset="0"/>
              </a:rPr>
              <a:t>jŎ </a:t>
            </a:r>
            <a:r>
              <a:rPr lang="vi-VN" sz="3500" b="1" dirty="0">
                <a:solidFill>
                  <a:srgbClr val="7030A0"/>
                </a:solidFill>
                <a:latin typeface="HP001 5 hàng" pitchFamily="34" charset="0"/>
              </a:rPr>
              <a:t>số l♦</a:t>
            </a:r>
            <a:r>
              <a:rPr lang="vi-VN" sz="3500" b="1" dirty="0" smtClean="0">
                <a:solidFill>
                  <a:srgbClr val="7030A0"/>
                </a:solidFill>
                <a:latin typeface="HP001 5 hàng" pitchFamily="34" charset="0"/>
              </a:rPr>
              <a:t>i vật</a:t>
            </a:r>
            <a:r>
              <a:rPr lang="vi-VN" sz="3500" b="1" dirty="0">
                <a:solidFill>
                  <a:srgbClr val="7030A0"/>
                </a:solidFill>
                <a:latin typeface="HP001 5 hàng" pitchFamily="34" charset="0"/>
              </a:rPr>
              <a:t>.</a:t>
            </a:r>
            <a:r>
              <a:rPr lang="en-US" sz="3500" b="1" dirty="0" smtClean="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95250" y="1897899"/>
            <a:ext cx="9067800" cy="630942"/>
          </a:xfrm>
          <a:prstGeom prst="rect">
            <a:avLst/>
          </a:prstGeom>
        </p:spPr>
        <p:txBody>
          <a:bodyPr wrap="square">
            <a:spAutoFit/>
          </a:bodyPr>
          <a:lstStyle/>
          <a:p>
            <a:pPr algn="just"/>
            <a:r>
              <a:rPr lang="vi-VN" sz="3500" b="1" dirty="0" smtClean="0">
                <a:solidFill>
                  <a:srgbClr val="7030A0"/>
                </a:solidFill>
                <a:latin typeface="HP001 5 hàng" pitchFamily="34" charset="0"/>
              </a:rPr>
              <a:t>Gõ </a:t>
            </a:r>
            <a:r>
              <a:rPr lang="vi-VN" sz="3500" b="1" dirty="0">
                <a:solidFill>
                  <a:srgbClr val="7030A0"/>
                </a:solidFill>
                <a:latin typeface="HP001 5 hàng" pitchFamily="34" charset="0"/>
              </a:rPr>
              <a:t>k</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Ğn </a:t>
            </a:r>
            <a:r>
              <a:rPr lang="en-US" sz="3500" b="1" dirty="0" err="1" smtClean="0">
                <a:solidFill>
                  <a:srgbClr val="7030A0"/>
                </a:solidFill>
                <a:latin typeface="HP001 5 hàng" pitchFamily="34" charset="0"/>
              </a:rPr>
              <a:t>chỉ</a:t>
            </a:r>
            <a:r>
              <a:rPr lang="en-US" sz="3500" b="1" dirty="0" smtClean="0">
                <a:solidFill>
                  <a:srgbClr val="7030A0"/>
                </a:solidFill>
                <a:latin typeface="HP001 5 hàng" pitchFamily="34" charset="0"/>
              </a:rPr>
              <a:t> </a:t>
            </a:r>
            <a:r>
              <a:rPr lang="vi-VN" sz="3500" b="1" dirty="0" smtClean="0">
                <a:solidFill>
                  <a:srgbClr val="7030A0"/>
                </a:solidFill>
                <a:latin typeface="HP001 5 hàng" pitchFamily="34" charset="0"/>
              </a:rPr>
              <a:t>Ǉr</a:t>
            </a:r>
            <a:r>
              <a:rPr lang="el-GR" sz="3500" b="1" dirty="0">
                <a:solidFill>
                  <a:srgbClr val="7030A0"/>
                </a:solidFill>
                <a:latin typeface="HP001 5 hàng" pitchFamily="34" charset="0"/>
              </a:rPr>
              <a:t>Ϊ</a:t>
            </a:r>
            <a:r>
              <a:rPr lang="vi-VN" sz="3500" b="1" dirty="0">
                <a:solidFill>
                  <a:srgbClr val="7030A0"/>
                </a:solidFill>
                <a:latin typeface="HP001 5 hàng" pitchFamily="34" charset="0"/>
              </a:rPr>
              <a:t>g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áy jắt đã </a:t>
            </a:r>
            <a:r>
              <a:rPr lang="el-GR" sz="3500" b="1" dirty="0">
                <a:solidFill>
                  <a:srgbClr val="7030A0"/>
                </a:solidFill>
                <a:latin typeface="HP001 5 hàng" pitchFamily="34" charset="0"/>
              </a:rPr>
              <a:t>δφ</a:t>
            </a:r>
            <a:r>
              <a:rPr lang="vi-VN" sz="3500" b="1" dirty="0">
                <a:solidFill>
                  <a:srgbClr val="7030A0"/>
                </a:solidFill>
                <a:latin typeface="HP001 5 hàng" pitchFamily="34" charset="0"/>
              </a:rPr>
              <a:t>ďt đư</a:t>
            </a:r>
            <a:r>
              <a:rPr lang="el-GR" sz="3500" b="1" dirty="0">
                <a:solidFill>
                  <a:srgbClr val="7030A0"/>
                </a:solidFill>
                <a:latin typeface="HP001 5 hàng" pitchFamily="34" charset="0"/>
              </a:rPr>
              <a:t>ϑ </a:t>
            </a:r>
            <a:r>
              <a:rPr lang="en-US" sz="3500" b="1" dirty="0" smtClean="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9" name="Rectangle 8"/>
          <p:cNvSpPr/>
          <p:nvPr/>
        </p:nvSpPr>
        <p:spPr>
          <a:xfrm>
            <a:off x="76200" y="2571750"/>
            <a:ext cx="9067800" cy="1169551"/>
          </a:xfrm>
          <a:prstGeom prst="rect">
            <a:avLst/>
          </a:prstGeom>
        </p:spPr>
        <p:txBody>
          <a:bodyPr wrap="square">
            <a:spAutoFit/>
          </a:bodyPr>
          <a:lstStyle/>
          <a:p>
            <a:pPr algn="just"/>
            <a:r>
              <a:rPr lang="el-GR" sz="3500" b="1" dirty="0" smtClean="0">
                <a:solidFill>
                  <a:srgbClr val="7030A0"/>
                </a:solidFill>
                <a:latin typeface="HP001 5 hàng" pitchFamily="34" charset="0"/>
              </a:rPr>
              <a:t> </a:t>
            </a:r>
            <a:r>
              <a:rPr lang="vi-VN" sz="3500" b="1" dirty="0">
                <a:solidFill>
                  <a:srgbClr val="7030A0"/>
                </a:solidFill>
                <a:latin typeface="HP001 5 hàng" pitchFamily="34" charset="0"/>
              </a:rPr>
              <a:t>cái Ǉổ xi</a:t>
            </a:r>
            <a:r>
              <a:rPr lang="el-GR" sz="3500" b="1" dirty="0">
                <a:solidFill>
                  <a:srgbClr val="7030A0"/>
                </a:solidFill>
                <a:latin typeface="HP001 5 hàng" pitchFamily="34" charset="0"/>
              </a:rPr>
              <a:t>ζ </a:t>
            </a:r>
            <a:r>
              <a:rPr lang="vi-VN" sz="3500" b="1" dirty="0" smtClean="0">
                <a:solidFill>
                  <a:srgbClr val="7030A0"/>
                </a:solidFill>
                <a:latin typeface="HP001 5 hàng" pitchFamily="34" charset="0"/>
              </a:rPr>
              <a:t>xắn</a:t>
            </a:r>
            <a:r>
              <a:rPr lang="en-US" sz="3500" b="1" dirty="0" smtClean="0">
                <a:solidFill>
                  <a:srgbClr val="7030A0"/>
                </a:solidFill>
                <a:latin typeface="HP001 5 hàng" pitchFamily="34" charset="0"/>
              </a:rPr>
              <a:t>. </a:t>
            </a:r>
            <a:r>
              <a:rPr lang="vi-VN" sz="3500" b="1" dirty="0" smtClean="0">
                <a:solidFill>
                  <a:srgbClr val="7030A0"/>
                </a:solidFill>
                <a:latin typeface="HP001 5 hàng" pitchFamily="34" charset="0"/>
              </a:rPr>
              <a:t>CŜ</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chim</a:t>
            </a:r>
            <a:r>
              <a:rPr lang="en-US" sz="3500" b="1" dirty="0" smtClean="0">
                <a:solidFill>
                  <a:srgbClr val="7030A0"/>
                </a:solidFill>
                <a:latin typeface="HP001 5 hàng" pitchFamily="34" charset="0"/>
              </a:rPr>
              <a:t> </a:t>
            </a:r>
            <a:r>
              <a:rPr lang="vi-VN" sz="3500" b="1" dirty="0" smtClean="0">
                <a:solidFill>
                  <a:srgbClr val="7030A0"/>
                </a:solidFill>
                <a:latin typeface="HP001 5 hàng" pitchFamily="34" charset="0"/>
              </a:rPr>
              <a:t>cŪg </a:t>
            </a:r>
            <a:r>
              <a:rPr lang="vi-VN" sz="3500" b="1" dirty="0">
                <a:solidFill>
                  <a:srgbClr val="7030A0"/>
                </a:solidFill>
                <a:latin typeface="HP001 5 hàng" pitchFamily="34" charset="0"/>
              </a:rPr>
              <a:t>có đ</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İu </a:t>
            </a:r>
            <a:r>
              <a:rPr lang="vi-VN" sz="3500" b="1" dirty="0" smtClean="0">
                <a:solidFill>
                  <a:srgbClr val="7030A0"/>
                </a:solidFill>
                <a:latin typeface="HP001 5 hàng" pitchFamily="34" charset="0"/>
              </a:rPr>
              <a:t>júa </a:t>
            </a:r>
            <a:endParaRPr lang="en-US" sz="3500" b="1" dirty="0">
              <a:solidFill>
                <a:srgbClr val="7030A0"/>
              </a:solidFill>
              <a:latin typeface="HP001 5 hàng" pitchFamily="34" charset="0"/>
            </a:endParaRPr>
          </a:p>
          <a:p>
            <a:pPr algn="just"/>
            <a:r>
              <a:rPr lang="en-US" sz="3500" b="1" dirty="0" smtClean="0">
                <a:solidFill>
                  <a:srgbClr val="7030A0"/>
                </a:solidFill>
                <a:latin typeface="HP001 5 hàng" pitchFamily="34" charset="0"/>
              </a:rPr>
              <a:t> </a:t>
            </a:r>
            <a:endParaRPr lang="en-US" sz="3500" b="1" dirty="0">
              <a:solidFill>
                <a:srgbClr val="7030A0"/>
              </a:solidFill>
              <a:latin typeface="HP001 5 hàng" pitchFamily="34" charset="0"/>
            </a:endParaRPr>
          </a:p>
        </p:txBody>
      </p:sp>
      <p:sp>
        <p:nvSpPr>
          <p:cNvPr id="10" name="Rectangle 9"/>
          <p:cNvSpPr/>
          <p:nvPr/>
        </p:nvSpPr>
        <p:spPr>
          <a:xfrm>
            <a:off x="215900" y="3236208"/>
            <a:ext cx="9067800" cy="630942"/>
          </a:xfrm>
          <a:prstGeom prst="rect">
            <a:avLst/>
          </a:prstGeom>
        </p:spPr>
        <p:txBody>
          <a:bodyPr wrap="square">
            <a:spAutoFit/>
          </a:bodyPr>
          <a:lstStyle/>
          <a:p>
            <a:pPr algn="just"/>
            <a:r>
              <a:rPr lang="vi-VN" sz="3500" b="1" dirty="0" smtClean="0">
                <a:solidFill>
                  <a:srgbClr val="7030A0"/>
                </a:solidFill>
                <a:latin typeface="HP001 5 hàng" pitchFamily="34" charset="0"/>
              </a:rPr>
              <a:t> Ǉu</a:t>
            </a:r>
            <a:r>
              <a:rPr lang="el-GR" sz="3500" b="1" dirty="0" smtClean="0">
                <a:solidFill>
                  <a:srgbClr val="7030A0"/>
                </a:solidFill>
                <a:latin typeface="HP001 5 hàng" pitchFamily="34" charset="0"/>
              </a:rPr>
              <a:t>ΐ</a:t>
            </a:r>
            <a:r>
              <a:rPr lang="vi-VN" sz="3500" b="1" dirty="0">
                <a:solidFill>
                  <a:srgbClr val="7030A0"/>
                </a:solidFill>
                <a:latin typeface="HP001 5 hàng" pitchFamily="34" charset="0"/>
              </a:rPr>
              <a:t>İ</a:t>
            </a:r>
            <a:r>
              <a:rPr lang="el-GR" sz="3500" b="1" dirty="0">
                <a:solidFill>
                  <a:srgbClr val="7030A0"/>
                </a:solidFill>
                <a:latin typeface="HP001 5 hàng" pitchFamily="34" charset="0"/>
              </a:rPr>
              <a:t>Ι Α−</a:t>
            </a:r>
            <a:r>
              <a:rPr lang="vi-VN" sz="3500" b="1" dirty="0" smtClean="0">
                <a:solidFill>
                  <a:srgbClr val="7030A0"/>
                </a:solidFill>
                <a:latin typeface="HP001 5 hàng" pitchFamily="34" charset="0"/>
              </a:rPr>
              <a:t>p</a:t>
            </a:r>
            <a:r>
              <a:rPr lang="en-US" sz="3500" b="1" dirty="0" smtClean="0">
                <a:solidFill>
                  <a:srgbClr val="7030A0"/>
                </a:solidFill>
                <a:latin typeface="HP001 5 hàng" pitchFamily="34" charset="0"/>
              </a:rPr>
              <a:t>.</a:t>
            </a:r>
            <a:endParaRPr lang="en-US" sz="3500" b="1" dirty="0">
              <a:solidFill>
                <a:srgbClr val="7030A0"/>
              </a:solidFill>
              <a:latin typeface="HP001 5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75002" y="57150"/>
            <a:ext cx="4204585" cy="4969265"/>
          </a:xfrm>
        </p:spPr>
      </p:pic>
      <p:pic>
        <p:nvPicPr>
          <p:cNvPr id="7" name="G.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64414" y="57150"/>
            <a:ext cx="4204584" cy="496926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247</Words>
  <Application>Microsoft Office PowerPoint</Application>
  <PresentationFormat>On-screen Show (16:9)</PresentationFormat>
  <Paragraphs>47</Paragraphs>
  <Slides>13</Slides>
  <Notes>4</Notes>
  <HiddenSlides>0</HiddenSlides>
  <MMClips>6</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335</cp:revision>
  <dcterms:created xsi:type="dcterms:W3CDTF">2020-12-08T15:48:47Z</dcterms:created>
  <dcterms:modified xsi:type="dcterms:W3CDTF">2022-04-13T13:48:31Z</dcterms:modified>
</cp:coreProperties>
</file>