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9" r:id="rId2"/>
    <p:sldId id="295" r:id="rId3"/>
    <p:sldId id="273" r:id="rId4"/>
    <p:sldId id="258" r:id="rId5"/>
    <p:sldId id="296" r:id="rId6"/>
    <p:sldId id="266" r:id="rId7"/>
    <p:sldId id="270" r:id="rId8"/>
    <p:sldId id="271" r:id="rId9"/>
    <p:sldId id="272" r:id="rId1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75" d="100"/>
          <a:sy n="75" d="100"/>
        </p:scale>
        <p:origin x="-1236"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15/04/2022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a:t>
            </a:r>
            <a:r>
              <a:rPr lang="en-US" baseline="0" smtClean="0"/>
              <a:t> nên chia nhóm, cho HS làm sơ đồ tư duy và các nhóm lên bảng trình bày.</a:t>
            </a:r>
          </a:p>
          <a:p>
            <a:r>
              <a:rPr lang="en-US" baseline="0" smtClean="0"/>
              <a:t>Mn nên tự tin để HS phát huy năng lực của bản thân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55227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15/04/2022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15/04/2022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15/04/2022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15/04/2022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15/04/2022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15/04/2022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15/04/2022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15/04/2022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ÔN TẬP</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830863"/>
          </a:xfrm>
          <a:prstGeom prst="rect">
            <a:avLst/>
          </a:prstGeom>
          <a:noFill/>
        </p:spPr>
        <p:txBody>
          <a:bodyPr wrap="square" lIns="91305" tIns="45654" rIns="91305" bIns="45654" rtlCol="0">
            <a:spAutoFit/>
          </a:bodyPr>
          <a:lstStyle/>
          <a:p>
            <a:pPr algn="just"/>
            <a:r>
              <a:rPr lang="en-US" sz="2400" b="1" dirty="0" err="1" smtClean="0">
                <a:latin typeface="Arial" pitchFamily="34" charset="0"/>
                <a:ea typeface="Arial-Rounded" pitchFamily="34" charset="0"/>
                <a:cs typeface="Arial" pitchFamily="34" charset="0"/>
              </a:rPr>
              <a:t>Tìm</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từ</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ngữ</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có</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tiếng</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chứa</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vần</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ooc</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yêng</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oao</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oet</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uênh</a:t>
            </a:r>
            <a:endParaRPr lang="en-US" sz="2400" b="1" dirty="0">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355" t="39844" r="30893" b="35156"/>
          <a:stretch/>
        </p:blipFill>
        <p:spPr bwMode="auto">
          <a:xfrm>
            <a:off x="498903" y="1581150"/>
            <a:ext cx="845978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8399318" cy="1384861"/>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Nhớ lại các bài đọc thuộc chủ điểm </a:t>
            </a:r>
            <a:r>
              <a:rPr lang="en-US" sz="2800" b="1" i="1" smtClean="0">
                <a:latin typeface="Arial" pitchFamily="34" charset="0"/>
                <a:ea typeface="Arial-Rounded" pitchFamily="34" charset="0"/>
                <a:cs typeface="Arial" pitchFamily="34" charset="0"/>
              </a:rPr>
              <a:t>Thiên nhiên kì thú </a:t>
            </a:r>
            <a:r>
              <a:rPr lang="en-US" sz="2800" i="1" smtClean="0">
                <a:latin typeface="Arial" pitchFamily="34" charset="0"/>
                <a:ea typeface="Arial-Rounded" pitchFamily="34" charset="0"/>
                <a:cs typeface="Arial" pitchFamily="34" charset="0"/>
              </a:rPr>
              <a:t>(Loài chim của biển cả, Bảy sắc cầu vồng, Chúa tể rừng xanh, Cây liễu dẻo dai), </a:t>
            </a:r>
            <a:r>
              <a:rPr lang="en-US" sz="2800" b="1" smtClean="0">
                <a:latin typeface="Arial" pitchFamily="34" charset="0"/>
                <a:ea typeface="Arial-Rounded" pitchFamily="34" charset="0"/>
                <a:cs typeface="Arial" pitchFamily="34" charset="0"/>
              </a:rPr>
              <a:t>cho biết:</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4682" y="1802900"/>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a. Bài đọc nào nói về con vật?</a:t>
            </a:r>
          </a:p>
        </p:txBody>
      </p:sp>
      <p:sp>
        <p:nvSpPr>
          <p:cNvPr id="7" name="TextBox 6"/>
          <p:cNvSpPr txBox="1"/>
          <p:nvPr/>
        </p:nvSpPr>
        <p:spPr>
          <a:xfrm>
            <a:off x="762267" y="2325987"/>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b. Bài đọc nào nói về cây cối?</a:t>
            </a:r>
          </a:p>
        </p:txBody>
      </p:sp>
      <p:sp>
        <p:nvSpPr>
          <p:cNvPr id="8" name="TextBox 7"/>
          <p:cNvSpPr txBox="1"/>
          <p:nvPr/>
        </p:nvSpPr>
        <p:spPr>
          <a:xfrm>
            <a:off x="779852" y="2849074"/>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c. Bài đọc nào không nói về con vật và cây cối?</a:t>
            </a:r>
          </a:p>
        </p:txBody>
      </p:sp>
      <p:sp>
        <p:nvSpPr>
          <p:cNvPr id="9" name="TextBox 8"/>
          <p:cNvSpPr txBox="1"/>
          <p:nvPr/>
        </p:nvSpPr>
        <p:spPr>
          <a:xfrm>
            <a:off x="797437" y="3372161"/>
            <a:ext cx="839931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d. Em thích bài đọc nào nhất? Vì sao?</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9125265"/>
              </p:ext>
            </p:extLst>
          </p:nvPr>
        </p:nvGraphicFramePr>
        <p:xfrm>
          <a:off x="228600" y="514350"/>
          <a:ext cx="8763000" cy="3997960"/>
        </p:xfrm>
        <a:graphic>
          <a:graphicData uri="http://schemas.openxmlformats.org/drawingml/2006/table">
            <a:tbl>
              <a:tblPr firstRow="1" bandRow="1">
                <a:tableStyleId>{5C22544A-7EE6-4342-B048-85BDC9FD1C3A}</a:tableStyleId>
              </a:tblPr>
              <a:tblGrid>
                <a:gridCol w="2921000"/>
                <a:gridCol w="2921000"/>
                <a:gridCol w="2921000"/>
              </a:tblGrid>
              <a:tr h="715931">
                <a:tc gridSpan="3">
                  <a:txBody>
                    <a:bodyPr/>
                    <a:lstStyle/>
                    <a:p>
                      <a:pPr algn="ctr"/>
                      <a:r>
                        <a:rPr lang="en-US" sz="2400" smtClean="0">
                          <a:solidFill>
                            <a:schemeClr val="tx1"/>
                          </a:solidFill>
                          <a:latin typeface="Arial" pitchFamily="34" charset="0"/>
                          <a:cs typeface="Arial" pitchFamily="34" charset="0"/>
                        </a:rPr>
                        <a:t>Chủ</a:t>
                      </a:r>
                      <a:r>
                        <a:rPr lang="en-US" sz="2400" baseline="0" smtClean="0">
                          <a:solidFill>
                            <a:schemeClr val="tx1"/>
                          </a:solidFill>
                          <a:latin typeface="Arial" pitchFamily="34" charset="0"/>
                          <a:cs typeface="Arial" pitchFamily="34" charset="0"/>
                        </a:rPr>
                        <a:t> đề 6: Thiên nhiên kì thú</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pPr algn="ct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hMerge="1">
                  <a:txBody>
                    <a:bodyPr/>
                    <a:lstStyle/>
                    <a:p>
                      <a:pPr algn="ct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715931">
                <a:tc>
                  <a:txBody>
                    <a:bodyPr/>
                    <a:lstStyle/>
                    <a:p>
                      <a:pPr algn="ctr"/>
                      <a:r>
                        <a:rPr lang="en-US" sz="2400" smtClean="0">
                          <a:solidFill>
                            <a:schemeClr val="tx1"/>
                          </a:solidFill>
                          <a:latin typeface="Arial" pitchFamily="34" charset="0"/>
                          <a:cs typeface="Arial" pitchFamily="34" charset="0"/>
                        </a:rPr>
                        <a:t>Nói</a:t>
                      </a:r>
                      <a:r>
                        <a:rPr lang="en-US" sz="2400" baseline="0" smtClean="0">
                          <a:solidFill>
                            <a:schemeClr val="tx1"/>
                          </a:solidFill>
                          <a:latin typeface="Arial" pitchFamily="34" charset="0"/>
                          <a:cs typeface="Arial" pitchFamily="34" charset="0"/>
                        </a:rPr>
                        <a:t> về con vật</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400" smtClean="0">
                          <a:solidFill>
                            <a:schemeClr val="tx1"/>
                          </a:solidFill>
                          <a:latin typeface="Arial" pitchFamily="34" charset="0"/>
                          <a:cs typeface="Arial" pitchFamily="34" charset="0"/>
                        </a:rPr>
                        <a:t>Nói</a:t>
                      </a:r>
                      <a:r>
                        <a:rPr lang="en-US" sz="2400" baseline="0" smtClean="0">
                          <a:solidFill>
                            <a:schemeClr val="tx1"/>
                          </a:solidFill>
                          <a:latin typeface="Arial" pitchFamily="34" charset="0"/>
                          <a:cs typeface="Arial" pitchFamily="34" charset="0"/>
                        </a:rPr>
                        <a:t> về thiên nhiên</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2400" smtClean="0">
                          <a:solidFill>
                            <a:schemeClr val="tx1"/>
                          </a:solidFill>
                          <a:latin typeface="Arial" pitchFamily="34" charset="0"/>
                          <a:cs typeface="Arial" pitchFamily="34" charset="0"/>
                        </a:rPr>
                        <a:t>Không</a:t>
                      </a:r>
                      <a:r>
                        <a:rPr lang="en-US" sz="2400" baseline="0" smtClean="0">
                          <a:solidFill>
                            <a:schemeClr val="tx1"/>
                          </a:solidFill>
                          <a:latin typeface="Arial" pitchFamily="34" charset="0"/>
                          <a:cs typeface="Arial" pitchFamily="34" charset="0"/>
                        </a:rPr>
                        <a:t> nói về con vật và thiên nhiên</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2459069">
                <a:tc>
                  <a:txBody>
                    <a:bodyPr/>
                    <a:lstStyle/>
                    <a:p>
                      <a:pPr marL="342900" indent="-342900" algn="just">
                        <a:buFontTx/>
                        <a:buChar char="-"/>
                      </a:pPr>
                      <a:r>
                        <a:rPr lang="en-US" sz="2400" smtClean="0">
                          <a:solidFill>
                            <a:schemeClr val="tx1"/>
                          </a:solidFill>
                          <a:latin typeface="Arial" pitchFamily="34" charset="0"/>
                          <a:cs typeface="Arial" pitchFamily="34" charset="0"/>
                        </a:rPr>
                        <a:t>Loài</a:t>
                      </a:r>
                      <a:r>
                        <a:rPr lang="en-US" sz="2400" baseline="0" smtClean="0">
                          <a:solidFill>
                            <a:schemeClr val="tx1"/>
                          </a:solidFill>
                          <a:latin typeface="Arial" pitchFamily="34" charset="0"/>
                          <a:cs typeface="Arial" pitchFamily="34" charset="0"/>
                        </a:rPr>
                        <a:t> chim biển cả</a:t>
                      </a:r>
                    </a:p>
                    <a:p>
                      <a:pPr marL="342900" indent="-342900" algn="just">
                        <a:buFontTx/>
                        <a:buChar char="-"/>
                      </a:pPr>
                      <a:r>
                        <a:rPr lang="en-US" sz="2400" baseline="0" smtClean="0">
                          <a:solidFill>
                            <a:schemeClr val="tx1"/>
                          </a:solidFill>
                          <a:latin typeface="Arial" pitchFamily="34" charset="0"/>
                          <a:cs typeface="Arial" pitchFamily="34" charset="0"/>
                        </a:rPr>
                        <a:t>Chúa tể rừng xanh</a:t>
                      </a:r>
                    </a:p>
                    <a:p>
                      <a:pPr marL="342900" indent="-342900" algn="just">
                        <a:buFontTx/>
                        <a:buChar char="-"/>
                      </a:pPr>
                      <a:r>
                        <a:rPr lang="en-US" sz="2400" baseline="0" smtClean="0">
                          <a:solidFill>
                            <a:schemeClr val="tx1"/>
                          </a:solidFill>
                          <a:latin typeface="Arial" pitchFamily="34" charset="0"/>
                          <a:cs typeface="Arial" pitchFamily="34" charset="0"/>
                        </a:rPr>
                        <a:t>Cuộc thi tài năng rừng xanh</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r>
                        <a:rPr lang="en-US" sz="2400" smtClean="0">
                          <a:solidFill>
                            <a:schemeClr val="tx1"/>
                          </a:solidFill>
                          <a:latin typeface="Arial" pitchFamily="34" charset="0"/>
                          <a:cs typeface="Arial" pitchFamily="34" charset="0"/>
                        </a:rPr>
                        <a:t>- Cây</a:t>
                      </a:r>
                      <a:r>
                        <a:rPr lang="en-US" sz="2400" baseline="0" smtClean="0">
                          <a:solidFill>
                            <a:schemeClr val="tx1"/>
                          </a:solidFill>
                          <a:latin typeface="Arial" pitchFamily="34" charset="0"/>
                          <a:cs typeface="Arial" pitchFamily="34" charset="0"/>
                        </a:rPr>
                        <a:t> liễu dẻo dai</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r>
                        <a:rPr lang="en-US" sz="2400" smtClean="0">
                          <a:solidFill>
                            <a:schemeClr val="tx1"/>
                          </a:solidFill>
                          <a:latin typeface="Arial" pitchFamily="34" charset="0"/>
                          <a:cs typeface="Arial" pitchFamily="34" charset="0"/>
                        </a:rPr>
                        <a:t>- Ôn</a:t>
                      </a:r>
                      <a:r>
                        <a:rPr lang="en-US" sz="2400" baseline="0" smtClean="0">
                          <a:solidFill>
                            <a:schemeClr val="tx1"/>
                          </a:solidFill>
                          <a:latin typeface="Arial" pitchFamily="34" charset="0"/>
                          <a:cs typeface="Arial" pitchFamily="34" charset="0"/>
                        </a:rPr>
                        <a:t> tập</a:t>
                      </a:r>
                      <a:endParaRPr lang="en-US" sz="2400">
                        <a:solidFill>
                          <a:schemeClr val="tx1"/>
                        </a:solidFill>
                        <a:latin typeface="Arial" pitchFamily="34" charset="0"/>
                        <a:cs typeface="Arial"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46393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586047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Chọn từ ngữ chỉ thiên nhiên</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770" t="31641" r="29722" b="15234"/>
          <a:stretch/>
        </p:blipFill>
        <p:spPr bwMode="auto">
          <a:xfrm>
            <a:off x="1752600" y="971550"/>
            <a:ext cx="540067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88457" y="1390650"/>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sông</a:t>
            </a:r>
            <a:endParaRPr lang="en-US" sz="1600" b="1">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4001691" y="1133475"/>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nắng</a:t>
            </a:r>
            <a:endParaRPr lang="en-US" sz="1600" b="1">
              <a:solidFill>
                <a:srgbClr val="FF0000"/>
              </a:solidFill>
              <a:latin typeface="Arial-Rounded" pitchFamily="34" charset="0"/>
              <a:ea typeface="Arial-Rounded" pitchFamily="34" charset="0"/>
              <a:cs typeface="Arial-Rounded" pitchFamily="34" charset="0"/>
            </a:endParaRPr>
          </a:p>
        </p:txBody>
      </p:sp>
      <p:sp>
        <p:nvSpPr>
          <p:cNvPr id="13" name="TextBox 12"/>
          <p:cNvSpPr txBox="1"/>
          <p:nvPr/>
        </p:nvSpPr>
        <p:spPr>
          <a:xfrm>
            <a:off x="5219700" y="1419225"/>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mưa</a:t>
            </a:r>
            <a:endParaRPr lang="en-US" sz="1600" b="1">
              <a:solidFill>
                <a:srgbClr val="FF0000"/>
              </a:solidFill>
              <a:latin typeface="Arial-Rounded" pitchFamily="34" charset="0"/>
              <a:ea typeface="Arial-Rounded" pitchFamily="34" charset="0"/>
              <a:cs typeface="Arial-Rounded" pitchFamily="34" charset="0"/>
            </a:endParaRPr>
          </a:p>
        </p:txBody>
      </p:sp>
      <p:sp>
        <p:nvSpPr>
          <p:cNvPr id="14" name="TextBox 13"/>
          <p:cNvSpPr txBox="1"/>
          <p:nvPr/>
        </p:nvSpPr>
        <p:spPr>
          <a:xfrm>
            <a:off x="5276850" y="3862671"/>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gió</a:t>
            </a:r>
            <a:endParaRPr lang="en-US" sz="1600" b="1">
              <a:solidFill>
                <a:srgbClr val="FF0000"/>
              </a:solidFill>
              <a:latin typeface="Arial-Rounded" pitchFamily="34" charset="0"/>
              <a:ea typeface="Arial-Rounded" pitchFamily="34" charset="0"/>
              <a:cs typeface="Arial-Rounded" pitchFamily="34" charset="0"/>
            </a:endParaRPr>
          </a:p>
        </p:txBody>
      </p:sp>
      <p:sp>
        <p:nvSpPr>
          <p:cNvPr id="15" name="TextBox 14"/>
          <p:cNvSpPr txBox="1"/>
          <p:nvPr/>
        </p:nvSpPr>
        <p:spPr>
          <a:xfrm>
            <a:off x="2936082" y="3881721"/>
            <a:ext cx="788194" cy="338421"/>
          </a:xfrm>
          <a:prstGeom prst="rect">
            <a:avLst/>
          </a:prstGeom>
          <a:noFill/>
        </p:spPr>
        <p:txBody>
          <a:bodyPr wrap="square" lIns="91305" tIns="45654" rIns="91305" bIns="45654" rtlCol="0">
            <a:spAutoFit/>
          </a:bodyPr>
          <a:lstStyle/>
          <a:p>
            <a:pPr algn="just"/>
            <a:r>
              <a:rPr lang="en-US" sz="1600" b="1">
                <a:solidFill>
                  <a:srgbClr val="FF0000"/>
                </a:solidFill>
                <a:latin typeface="Arial-Rounded" pitchFamily="34" charset="0"/>
                <a:ea typeface="Arial-Rounded" pitchFamily="34" charset="0"/>
                <a:cs typeface="Arial-Rounded" pitchFamily="34" charset="0"/>
              </a:rPr>
              <a:t>b</a:t>
            </a:r>
            <a:r>
              <a:rPr lang="en-US" sz="1600" b="1" smtClean="0">
                <a:solidFill>
                  <a:srgbClr val="FF0000"/>
                </a:solidFill>
                <a:latin typeface="Arial-Rounded" pitchFamily="34" charset="0"/>
                <a:ea typeface="Arial-Rounded" pitchFamily="34" charset="0"/>
                <a:cs typeface="Arial-Rounded" pitchFamily="34" charset="0"/>
              </a:rPr>
              <a:t>iển</a:t>
            </a:r>
            <a:endParaRPr lang="en-US" sz="1600" b="1">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2428875" y="3028950"/>
            <a:ext cx="788194" cy="338421"/>
          </a:xfrm>
          <a:prstGeom prst="rect">
            <a:avLst/>
          </a:prstGeom>
          <a:noFill/>
        </p:spPr>
        <p:txBody>
          <a:bodyPr wrap="square" lIns="91305" tIns="45654" rIns="91305" bIns="45654" rtlCol="0">
            <a:spAutoFit/>
          </a:bodyPr>
          <a:lstStyle/>
          <a:p>
            <a:pPr algn="just"/>
            <a:r>
              <a:rPr lang="en-US" sz="1600" b="1" smtClean="0">
                <a:solidFill>
                  <a:srgbClr val="FF0000"/>
                </a:solidFill>
                <a:latin typeface="Arial-Rounded" pitchFamily="34" charset="0"/>
                <a:ea typeface="Arial-Rounded" pitchFamily="34" charset="0"/>
                <a:cs typeface="Arial-Rounded" pitchFamily="34" charset="0"/>
              </a:rPr>
              <a:t>rừng</a:t>
            </a:r>
            <a:endParaRPr lang="en-US" sz="1600" b="1">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930" y="292100"/>
            <a:ext cx="784167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Viết 1 – 2 câu về thiên nhiên</a:t>
            </a:r>
            <a:endParaRPr lang="en-US" sz="2400" b="1">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01" y="2222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76" t="24609" r="26427" b="23047"/>
          <a:stretch/>
        </p:blipFill>
        <p:spPr bwMode="auto">
          <a:xfrm>
            <a:off x="1219200" y="753632"/>
            <a:ext cx="6751927" cy="413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61" t="51823" r="29722" b="19270"/>
          <a:stretch/>
        </p:blipFill>
        <p:spPr bwMode="auto">
          <a:xfrm>
            <a:off x="1521832" y="2057399"/>
            <a:ext cx="6402968" cy="259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809768"/>
            <a:ext cx="784167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Tìm đọc một cuốn sách hoặc bài viết về thiên nhiên.</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457200" y="1372900"/>
            <a:ext cx="784167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Nói với bạn về một số điều em đã đọc được.</a:t>
            </a:r>
            <a:endParaRPr lang="en-US" sz="2400">
              <a:latin typeface="Arial" pitchFamily="34" charset="0"/>
              <a:ea typeface="Arial-Rounded" pitchFamily="34" charset="0"/>
              <a:cs typeface="Arial"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8500" y="204500"/>
            <a:ext cx="784167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Đọc mở rộng</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các bài trong chủ đề </a:t>
            </a:r>
            <a:r>
              <a:rPr lang="en-US" sz="3200" i="1" smtClean="0">
                <a:solidFill>
                  <a:schemeClr val="tx1"/>
                </a:solidFill>
                <a:latin typeface="Arial" pitchFamily="34" charset="0"/>
                <a:cs typeface="Arial" pitchFamily="34" charset="0"/>
              </a:rPr>
              <a:t>Thiên nhiên kì thú</a:t>
            </a:r>
            <a:r>
              <a:rPr lang="en-US" sz="3200" smtClean="0">
                <a:solidFill>
                  <a:schemeClr val="tx1"/>
                </a:solidFill>
                <a:latin typeface="Arial" pitchFamily="34" charset="0"/>
                <a:cs typeface="Arial" pitchFamily="34" charset="0"/>
              </a:rPr>
              <a:t>.</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a:t>
            </a:r>
            <a:r>
              <a:rPr lang="en-US" sz="3200" smtClean="0">
                <a:solidFill>
                  <a:schemeClr val="tx1"/>
                </a:solidFill>
                <a:latin typeface="Arial" pitchFamily="34" charset="0"/>
                <a:cs typeface="Arial" pitchFamily="34" charset="0"/>
              </a:rPr>
              <a:t>mới, trang 124.</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311</Words>
  <Application>Microsoft Office PowerPoint</Application>
  <PresentationFormat>On-screen Show (16:9)</PresentationFormat>
  <Paragraphs>38</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278</cp:revision>
  <dcterms:created xsi:type="dcterms:W3CDTF">2020-12-08T15:48:47Z</dcterms:created>
  <dcterms:modified xsi:type="dcterms:W3CDTF">2022-04-15T08:32:00Z</dcterms:modified>
</cp:coreProperties>
</file>