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6" r:id="rId2"/>
    <p:sldId id="269" r:id="rId3"/>
    <p:sldId id="274" r:id="rId4"/>
    <p:sldId id="275" r:id="rId5"/>
    <p:sldId id="273" r:id="rId6"/>
    <p:sldId id="268" r:id="rId7"/>
    <p:sldId id="256" r:id="rId8"/>
    <p:sldId id="285" r:id="rId9"/>
    <p:sldId id="277" r:id="rId10"/>
    <p:sldId id="287" r:id="rId11"/>
    <p:sldId id="289" r:id="rId12"/>
    <p:sldId id="291" r:id="rId13"/>
    <p:sldId id="259" r:id="rId14"/>
    <p:sldId id="264" r:id="rId15"/>
    <p:sldId id="281" r:id="rId16"/>
    <p:sldId id="296" r:id="rId17"/>
    <p:sldId id="297" r:id="rId18"/>
    <p:sldId id="298" r:id="rId19"/>
    <p:sldId id="300" r:id="rId20"/>
    <p:sldId id="262" r:id="rId21"/>
    <p:sldId id="293" r:id="rId22"/>
    <p:sldId id="295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411A"/>
    <a:srgbClr val="F5B8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EDF6A-B21F-4371-AD2E-4B696DB8A44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6C101-9CC2-4662-B835-2A331E36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74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>
              <a:ea typeface="SimSun" panose="02010600030101010101" pitchFamily="2" charset="-122"/>
            </a:endParaRPr>
          </a:p>
        </p:txBody>
      </p:sp>
      <p:sp>
        <p:nvSpPr>
          <p:cNvPr id="1946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latin typeface="DengXian" charset="-122"/>
                <a:ea typeface="SimSun" panose="02010600030101010101" pitchFamily="2" charset="-122"/>
              </a:rPr>
              <a:t>8</a:t>
            </a:fld>
            <a:endParaRPr lang="zh-CN" altLang="en-US" sz="1200" dirty="0">
              <a:solidFill>
                <a:srgbClr val="000000"/>
              </a:solidFill>
              <a:latin typeface="DengXian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1401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>
              <a:ea typeface="SimSun" panose="02010600030101010101" pitchFamily="2" charset="-122"/>
            </a:endParaRPr>
          </a:p>
        </p:txBody>
      </p:sp>
      <p:sp>
        <p:nvSpPr>
          <p:cNvPr id="2150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latin typeface="DengXian" charset="-122"/>
                <a:ea typeface="SimSun" panose="02010600030101010101" pitchFamily="2" charset="-122"/>
              </a:rPr>
              <a:t>11</a:t>
            </a:fld>
            <a:endParaRPr lang="zh-CN" altLang="en-US" sz="1200" dirty="0">
              <a:solidFill>
                <a:srgbClr val="000000"/>
              </a:solidFill>
              <a:latin typeface="DengXian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1738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355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>
              <a:ea typeface="SimSun" panose="02010600030101010101" pitchFamily="2" charset="-122"/>
            </a:endParaRPr>
          </a:p>
        </p:txBody>
      </p:sp>
      <p:sp>
        <p:nvSpPr>
          <p:cNvPr id="2355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solidFill>
                  <a:srgbClr val="000000"/>
                </a:solidFill>
                <a:latin typeface="DengXian" charset="-122"/>
                <a:ea typeface="SimSun" panose="02010600030101010101" pitchFamily="2" charset="-122"/>
              </a:rPr>
              <a:t>14</a:t>
            </a:fld>
            <a:endParaRPr lang="zh-CN" altLang="en-US" sz="1200" dirty="0">
              <a:solidFill>
                <a:srgbClr val="000000"/>
              </a:solidFill>
              <a:latin typeface="DengXian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950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834199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en-US"/>
              <a:t>1l</a:t>
            </a:r>
          </a:p>
        </p:txBody>
      </p:sp>
      <p:pic>
        <p:nvPicPr>
          <p:cNvPr id="5123" name="Picture 3" descr="phao hoa"/>
          <p:cNvPicPr>
            <a:picLocks noGrp="1" noChangeAspect="1" noChangeArrowheads="1" noCrop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2700"/>
            <a:ext cx="9144000" cy="6870700"/>
          </a:xfrm>
          <a:noFill/>
        </p:spPr>
      </p:pic>
      <p:pic>
        <p:nvPicPr>
          <p:cNvPr id="5124" name="Picture 4" descr="anhkh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9"/>
          <p:cNvSpPr>
            <a:spLocks noChangeArrowheads="1" noChangeShapeType="1" noTextEdit="1"/>
          </p:cNvSpPr>
          <p:nvPr/>
        </p:nvSpPr>
        <p:spPr bwMode="auto">
          <a:xfrm>
            <a:off x="1524000" y="3621088"/>
            <a:ext cx="6248400" cy="2246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Nhiệt</a:t>
            </a:r>
            <a:r>
              <a:rPr lang="en-US" sz="2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liệt</a:t>
            </a:r>
            <a:r>
              <a:rPr lang="en-US" sz="2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chào</a:t>
            </a:r>
            <a:r>
              <a:rPr lang="en-US" sz="2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đón</a:t>
            </a:r>
            <a:endParaRPr lang="en-US" sz="28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r>
              <a:rPr lang="en-US" sz="2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các</a:t>
            </a:r>
            <a:r>
              <a:rPr lang="en-US" sz="2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thầy</a:t>
            </a:r>
            <a:r>
              <a:rPr lang="en-US" sz="2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cô</a:t>
            </a:r>
            <a:r>
              <a:rPr lang="en-US" sz="2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đến</a:t>
            </a:r>
            <a:r>
              <a:rPr lang="en-US" sz="2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dự</a:t>
            </a:r>
            <a:r>
              <a:rPr lang="en-US" sz="2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giờ</a:t>
            </a:r>
            <a:r>
              <a:rPr lang="en-US" sz="2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thăm</a:t>
            </a:r>
            <a:r>
              <a:rPr lang="en-US" sz="2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Lớp</a:t>
            </a:r>
            <a:r>
              <a:rPr lang="en-US" sz="2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1A </a:t>
            </a:r>
          </a:p>
        </p:txBody>
      </p:sp>
      <p:sp>
        <p:nvSpPr>
          <p:cNvPr id="5126" name="WordArt 13"/>
          <p:cNvSpPr>
            <a:spLocks noChangeArrowheads="1" noChangeShapeType="1" noTextEdit="1"/>
          </p:cNvSpPr>
          <p:nvPr/>
        </p:nvSpPr>
        <p:spPr bwMode="auto">
          <a:xfrm>
            <a:off x="1752600" y="2209800"/>
            <a:ext cx="6400800" cy="950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TRƯỜNG TH &amp; THCS LÊ KHẮC CẨN</a:t>
            </a:r>
          </a:p>
        </p:txBody>
      </p:sp>
      <p:pic>
        <p:nvPicPr>
          <p:cNvPr id="5127" name="Picture 5" descr="0830js5b15daddi012pz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-457200"/>
            <a:ext cx="1411288" cy="590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Đối tượng 1"/>
          <p:cNvGraphicFramePr>
            <a:graphicFrameLocks noChangeAspect="1"/>
          </p:cNvGraphicFramePr>
          <p:nvPr/>
        </p:nvGraphicFramePr>
        <p:xfrm>
          <a:off x="38100" y="-155575"/>
          <a:ext cx="2060575" cy="366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4435475" imgH="3328988" progId="MS_ClipArt_Gallery.2">
                  <p:embed/>
                </p:oleObj>
              </mc:Choice>
              <mc:Fallback>
                <p:oleObj name="Clip" r:id="rId5" imgW="4435475" imgH="3328988" progId="MS_ClipArt_Gallery.2">
                  <p:embed/>
                  <p:pic>
                    <p:nvPicPr>
                      <p:cNvPr id="2" name="Đối tượng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" y="-155575"/>
                        <a:ext cx="2060575" cy="366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61372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3580" y="149042"/>
            <a:ext cx="739588" cy="751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/>
              <a:t>1</a:t>
            </a:r>
            <a:endParaRPr lang="vi-VN" sz="7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4" t="20000" r="4229" b="40000"/>
          <a:stretch/>
        </p:blipFill>
        <p:spPr>
          <a:xfrm>
            <a:off x="681974" y="1828800"/>
            <a:ext cx="7623826" cy="51377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0408" y="739913"/>
            <a:ext cx="63262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</a:rPr>
              <a:t>Có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bao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nhiêu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hình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tròn</a:t>
            </a:r>
            <a:r>
              <a:rPr lang="en-US" sz="4800" b="1" dirty="0">
                <a:solidFill>
                  <a:srgbClr val="0070C0"/>
                </a:solidFill>
              </a:rPr>
              <a:t>?</a:t>
            </a:r>
            <a:endParaRPr lang="vi-VN" sz="48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9000" y="584537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4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0368" y="2133600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1</a:t>
            </a:r>
            <a:endParaRPr lang="vi-VN" sz="6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26728" y="3889865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2</a:t>
            </a:r>
            <a:endParaRPr lang="vi-VN" sz="6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1600" y="4944088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3</a:t>
            </a:r>
            <a:endParaRPr lang="vi-VN" sz="6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7000" y="5410200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4</a:t>
            </a:r>
            <a:endParaRPr lang="vi-VN" sz="6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0408" y="718571"/>
            <a:ext cx="6814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</a:rPr>
              <a:t>Có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bao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nhiêu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hình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vuông</a:t>
            </a:r>
            <a:r>
              <a:rPr lang="en-US" sz="4800" b="1" dirty="0">
                <a:solidFill>
                  <a:srgbClr val="0070C0"/>
                </a:solidFill>
              </a:rPr>
              <a:t>?</a:t>
            </a:r>
            <a:endParaRPr lang="vi-VN" sz="48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33800" y="2126708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1</a:t>
            </a:r>
            <a:endParaRPr lang="vi-VN" sz="6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6493" y="5638800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2</a:t>
            </a:r>
            <a:endParaRPr lang="vi-VN" sz="6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39000" y="4851737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3</a:t>
            </a:r>
            <a:endParaRPr lang="vi-VN" sz="6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57996" y="660737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3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1743" y="699966"/>
            <a:ext cx="73969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</a:rPr>
              <a:t>Có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bao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nhiêu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hình</a:t>
            </a:r>
            <a:r>
              <a:rPr lang="en-US" sz="4800" b="1" dirty="0">
                <a:solidFill>
                  <a:srgbClr val="0070C0"/>
                </a:solidFill>
              </a:rPr>
              <a:t> tam </a:t>
            </a:r>
            <a:r>
              <a:rPr lang="en-US" sz="4800" b="1" dirty="0" err="1">
                <a:solidFill>
                  <a:srgbClr val="0070C0"/>
                </a:solidFill>
              </a:rPr>
              <a:t>giác</a:t>
            </a:r>
            <a:r>
              <a:rPr lang="en-US" sz="4800" b="1" dirty="0">
                <a:solidFill>
                  <a:srgbClr val="0070C0"/>
                </a:solidFill>
              </a:rPr>
              <a:t>?</a:t>
            </a:r>
            <a:endParaRPr lang="vi-VN" sz="48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32192" y="584536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3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77000" y="2362200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1</a:t>
            </a:r>
            <a:endParaRPr lang="vi-VN" sz="60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14782" y="3928425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2</a:t>
            </a:r>
            <a:endParaRPr lang="vi-VN" sz="60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12312" y="5638799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3</a:t>
            </a:r>
            <a:endParaRPr lang="vi-VN" sz="6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1743" y="685800"/>
            <a:ext cx="75399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</a:rPr>
              <a:t>Có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bao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nhiêu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hình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chữ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nhật</a:t>
            </a:r>
            <a:r>
              <a:rPr lang="en-US" sz="4800" b="1" dirty="0">
                <a:solidFill>
                  <a:srgbClr val="0070C0"/>
                </a:solidFill>
              </a:rPr>
              <a:t>?</a:t>
            </a:r>
            <a:endParaRPr lang="vi-VN" sz="4800" b="1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90073" y="3755440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1</a:t>
            </a:r>
            <a:endParaRPr lang="vi-VN" sz="60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90368" y="5359568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2</a:t>
            </a:r>
            <a:endParaRPr lang="vi-VN" sz="60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65004" y="584537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2</a:t>
            </a:r>
            <a:endParaRPr lang="vi-VN" sz="6000" b="1" dirty="0">
              <a:solidFill>
                <a:srgbClr val="FF0000"/>
              </a:solidFill>
            </a:endParaRPr>
          </a:p>
        </p:txBody>
      </p:sp>
      <p:pic>
        <p:nvPicPr>
          <p:cNvPr id="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D22E030F-23A5-1C93-D9A1-1D84D80A08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6972" y="5834116"/>
            <a:ext cx="1292151" cy="101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7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1" dur="7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8450"/>
            <a:ext cx="9144000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Picture 1"/>
          <p:cNvPicPr>
            <a:picLocks noChangeAspect="1"/>
          </p:cNvPicPr>
          <p:nvPr/>
        </p:nvPicPr>
        <p:blipFill>
          <a:blip r:embed="rId4"/>
          <a:srcRect l="7709" t="60001" b="7777"/>
          <a:stretch>
            <a:fillRect/>
          </a:stretch>
        </p:blipFill>
        <p:spPr>
          <a:xfrm>
            <a:off x="0" y="0"/>
            <a:ext cx="9144000" cy="63246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44668837"/>
      </p:ext>
    </p:extLst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untdown Timer 1 Minute उलट गनत घड 1 मन Đồng Hồ Đếm Ngược 1 Phút Penghitung Waktu Mundur 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1755"/>
            <a:ext cx="9144000" cy="592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848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9" t="68172" r="25403" b="7312"/>
          <a:stretch/>
        </p:blipFill>
        <p:spPr>
          <a:xfrm>
            <a:off x="2405130" y="2438400"/>
            <a:ext cx="4192857" cy="43851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13" y="1466671"/>
            <a:ext cx="78763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</a:rPr>
              <a:t>Trong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hình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đó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có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bao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nhiêu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hình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vuông</a:t>
            </a:r>
            <a:r>
              <a:rPr lang="en-US" sz="3600" b="1" dirty="0">
                <a:solidFill>
                  <a:srgbClr val="0070C0"/>
                </a:solidFill>
              </a:rPr>
              <a:t>?</a:t>
            </a:r>
          </a:p>
          <a:p>
            <a:r>
              <a:rPr lang="en-US" sz="3600" b="1" dirty="0" err="1">
                <a:solidFill>
                  <a:srgbClr val="0070C0"/>
                </a:solidFill>
              </a:rPr>
              <a:t>Bao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nhiêu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hình</a:t>
            </a:r>
            <a:r>
              <a:rPr lang="en-US" sz="3600" b="1" dirty="0">
                <a:solidFill>
                  <a:srgbClr val="0070C0"/>
                </a:solidFill>
              </a:rPr>
              <a:t> tam </a:t>
            </a:r>
            <a:r>
              <a:rPr lang="en-US" sz="3600" b="1" dirty="0" err="1">
                <a:solidFill>
                  <a:srgbClr val="0070C0"/>
                </a:solidFill>
              </a:rPr>
              <a:t>giác</a:t>
            </a:r>
            <a:r>
              <a:rPr lang="en-US" sz="3600" b="1" dirty="0">
                <a:solidFill>
                  <a:srgbClr val="0070C0"/>
                </a:solidFill>
              </a:rPr>
              <a:t>?</a:t>
            </a:r>
            <a:endParaRPr lang="vi-VN" sz="36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02624" y="146254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4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23504" y="199594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5</a:t>
            </a:r>
            <a:endParaRPr lang="vi-VN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21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8450"/>
            <a:ext cx="9144000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1" name="Picture 2"/>
          <p:cNvPicPr>
            <a:picLocks noChangeAspect="1"/>
          </p:cNvPicPr>
          <p:nvPr/>
        </p:nvPicPr>
        <p:blipFill>
          <a:blip r:embed="rId4"/>
          <a:srcRect t="6667" r="7709" b="34444"/>
          <a:stretch>
            <a:fillRect/>
          </a:stretch>
        </p:blipFill>
        <p:spPr>
          <a:xfrm>
            <a:off x="0" y="0"/>
            <a:ext cx="9144000" cy="66294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87607560"/>
      </p:ext>
    </p:extLst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ồng hồ đếm ngược 2 phút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35"/>
            <a:ext cx="9144000" cy="600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2466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9000"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6" t="10183" r="55114" b="69246"/>
          <a:stretch/>
        </p:blipFill>
        <p:spPr>
          <a:xfrm>
            <a:off x="914400" y="609600"/>
            <a:ext cx="6755874" cy="55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6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93" t="8880" r="7877" b="70549"/>
          <a:stretch/>
        </p:blipFill>
        <p:spPr>
          <a:xfrm>
            <a:off x="1143000" y="685800"/>
            <a:ext cx="6142604" cy="517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9" t="30666" r="34579" b="53842"/>
          <a:stretch/>
        </p:blipFill>
        <p:spPr>
          <a:xfrm>
            <a:off x="762000" y="609600"/>
            <a:ext cx="6258717" cy="467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9" t="30666" r="34579" b="53842"/>
          <a:stretch/>
        </p:blipFill>
        <p:spPr>
          <a:xfrm>
            <a:off x="1361283" y="-174385"/>
            <a:ext cx="6258717" cy="467018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93" t="8880" r="7877" b="70549"/>
          <a:stretch/>
        </p:blipFill>
        <p:spPr>
          <a:xfrm>
            <a:off x="1566919" y="-537927"/>
            <a:ext cx="6142604" cy="5170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6" t="10183" r="55114" b="69246"/>
          <a:stretch/>
        </p:blipFill>
        <p:spPr>
          <a:xfrm>
            <a:off x="809122" y="-236430"/>
            <a:ext cx="6572811" cy="55321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7" t="48375" r="7887" b="36133"/>
          <a:stretch/>
        </p:blipFill>
        <p:spPr>
          <a:xfrm>
            <a:off x="29876" y="4191000"/>
            <a:ext cx="8872893" cy="26822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81200" y="4954476"/>
            <a:ext cx="457200" cy="48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/>
          <p:cNvSpPr/>
          <p:nvPr/>
        </p:nvSpPr>
        <p:spPr>
          <a:xfrm>
            <a:off x="4021412" y="4954476"/>
            <a:ext cx="457200" cy="48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/>
          <p:cNvSpPr/>
          <p:nvPr/>
        </p:nvSpPr>
        <p:spPr>
          <a:xfrm>
            <a:off x="5791200" y="4954476"/>
            <a:ext cx="457200" cy="48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/>
          <p:cNvSpPr/>
          <p:nvPr/>
        </p:nvSpPr>
        <p:spPr>
          <a:xfrm>
            <a:off x="7696200" y="4953000"/>
            <a:ext cx="457200" cy="48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/>
          <p:cNvSpPr/>
          <p:nvPr/>
        </p:nvSpPr>
        <p:spPr>
          <a:xfrm>
            <a:off x="2008193" y="5561616"/>
            <a:ext cx="457200" cy="48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/>
          <p:cNvSpPr/>
          <p:nvPr/>
        </p:nvSpPr>
        <p:spPr>
          <a:xfrm>
            <a:off x="4048405" y="5561616"/>
            <a:ext cx="457200" cy="48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/>
          <p:cNvSpPr/>
          <p:nvPr/>
        </p:nvSpPr>
        <p:spPr>
          <a:xfrm>
            <a:off x="5818193" y="5561616"/>
            <a:ext cx="457200" cy="48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/>
          <p:cNvSpPr/>
          <p:nvPr/>
        </p:nvSpPr>
        <p:spPr>
          <a:xfrm>
            <a:off x="7723193" y="5560140"/>
            <a:ext cx="457200" cy="48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/>
          <p:cNvSpPr/>
          <p:nvPr/>
        </p:nvSpPr>
        <p:spPr>
          <a:xfrm>
            <a:off x="1981200" y="6202683"/>
            <a:ext cx="457200" cy="48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ectangle 18"/>
          <p:cNvSpPr/>
          <p:nvPr/>
        </p:nvSpPr>
        <p:spPr>
          <a:xfrm>
            <a:off x="4021412" y="6202683"/>
            <a:ext cx="457200" cy="48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2333333</a:t>
            </a:r>
            <a:endParaRPr lang="vi-VN" dirty="0"/>
          </a:p>
        </p:txBody>
      </p:sp>
      <p:sp>
        <p:nvSpPr>
          <p:cNvPr id="20" name="Rectangle 19"/>
          <p:cNvSpPr/>
          <p:nvPr/>
        </p:nvSpPr>
        <p:spPr>
          <a:xfrm>
            <a:off x="5791200" y="6202683"/>
            <a:ext cx="457200" cy="48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/>
          <p:cNvSpPr/>
          <p:nvPr/>
        </p:nvSpPr>
        <p:spPr>
          <a:xfrm>
            <a:off x="7696200" y="6201207"/>
            <a:ext cx="457200" cy="48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TextBox 22"/>
          <p:cNvSpPr txBox="1"/>
          <p:nvPr/>
        </p:nvSpPr>
        <p:spPr>
          <a:xfrm>
            <a:off x="3429000" y="274320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1</a:t>
            </a:r>
            <a:endParaRPr lang="vi-VN" sz="4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53000" y="274320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2</a:t>
            </a:r>
            <a:endParaRPr lang="vi-VN" sz="40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32943" y="4842897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29790" y="3200345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1</a:t>
            </a:r>
            <a:endParaRPr lang="vi-VN" sz="40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73352" y="4824232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47857" y="1398657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1</a:t>
            </a:r>
            <a:endParaRPr lang="vi-VN" sz="40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93869" y="690771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2</a:t>
            </a:r>
            <a:endParaRPr lang="vi-VN" sz="40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75176" y="1396217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3</a:t>
            </a:r>
            <a:endParaRPr lang="vi-VN" sz="40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42792" y="4824232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723193" y="4824232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0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366838" y="1273314"/>
            <a:ext cx="307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1</a:t>
            </a:r>
            <a:endParaRPr lang="vi-VN" sz="4000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29489" y="5450037"/>
            <a:ext cx="307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364536" y="2035314"/>
            <a:ext cx="307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1</a:t>
            </a:r>
            <a:endParaRPr lang="vi-VN" sz="4000" b="1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873352" y="5449077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343872" y="1273314"/>
            <a:ext cx="307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1</a:t>
            </a:r>
            <a:endParaRPr lang="vi-VN" sz="4000" b="1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343400" y="152400"/>
            <a:ext cx="307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2</a:t>
            </a:r>
            <a:endParaRPr lang="vi-VN" sz="40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483896" y="1295528"/>
            <a:ext cx="307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3</a:t>
            </a:r>
            <a:endParaRPr lang="vi-VN" sz="4000" b="1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842792" y="542842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96200" y="5451513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0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095528" y="348311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1</a:t>
            </a:r>
            <a:endParaRPr lang="vi-VN" sz="4000" b="1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064968" y="3451086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2</a:t>
            </a:r>
            <a:endParaRPr lang="vi-VN" sz="4000" b="1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929489" y="605814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338502" y="653845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sz="4000" b="1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193196" y="2183517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sz="4000" b="1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899520" y="2183517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1</a:t>
            </a:r>
            <a:endParaRPr lang="vi-VN" sz="4000" b="1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842792" y="6077832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754600" y="601980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0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823376" y="6151467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</a:t>
            </a:r>
            <a:endParaRPr lang="vi-VN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05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6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5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8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xit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2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2" presetClass="exit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6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9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4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allAtOnce"/>
      <p:bldP spid="24" grpId="0" build="allAtOnce"/>
      <p:bldP spid="26" grpId="0"/>
      <p:bldP spid="26" grpId="1"/>
      <p:bldP spid="28" grpId="0"/>
      <p:bldP spid="28" grpId="1"/>
      <p:bldP spid="29" grpId="0"/>
      <p:bldP spid="29" grpId="1"/>
      <p:bldP spid="30" grpId="0"/>
      <p:bldP spid="30" grpId="1"/>
      <p:bldP spid="34" grpId="0" build="allAtOnce"/>
      <p:bldP spid="36" grpId="0" build="allAtOnce"/>
      <p:bldP spid="38" grpId="0" build="allAtOnce"/>
      <p:bldP spid="39" grpId="0" build="allAtOnce"/>
      <p:bldP spid="40" grpId="0" build="allAtOnce"/>
      <p:bldP spid="46" grpId="0" build="allAtOnce"/>
      <p:bldP spid="47" grpId="0" build="allAtOnce"/>
      <p:bldP spid="49" grpId="0" build="allAtOnce"/>
      <p:bldP spid="51" grpId="0" build="allAtOnce"/>
      <p:bldP spid="53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27511" t="33681" r="59401" b="54783"/>
          <a:stretch>
            <a:fillRect/>
          </a:stretch>
        </p:blipFill>
        <p:spPr bwMode="auto">
          <a:xfrm>
            <a:off x="3124200" y="1676400"/>
            <a:ext cx="3135085" cy="139668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309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7" t="74762" r="16947" b="17442"/>
          <a:stretch/>
        </p:blipFill>
        <p:spPr>
          <a:xfrm>
            <a:off x="5431326" y="2537029"/>
            <a:ext cx="3179274" cy="171511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83580" y="149042"/>
            <a:ext cx="739588" cy="751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/>
              <a:t>4</a:t>
            </a:r>
            <a:endParaRPr lang="vi-VN" sz="7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201550"/>
            <a:ext cx="7495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</a:rPr>
              <a:t>Những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hình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nào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không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là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hình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vuông</a:t>
            </a:r>
            <a:r>
              <a:rPr lang="en-US" sz="3600" b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28600" y="1981200"/>
            <a:ext cx="8686800" cy="41910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/>
          <p:cNvSpPr/>
          <p:nvPr/>
        </p:nvSpPr>
        <p:spPr>
          <a:xfrm>
            <a:off x="1066800" y="2514600"/>
            <a:ext cx="1371600" cy="13335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Oval 10"/>
          <p:cNvSpPr/>
          <p:nvPr/>
        </p:nvSpPr>
        <p:spPr>
          <a:xfrm>
            <a:off x="3657600" y="2971800"/>
            <a:ext cx="1447800" cy="1447800"/>
          </a:xfrm>
          <a:prstGeom prst="ellipse">
            <a:avLst/>
          </a:prstGeom>
          <a:solidFill>
            <a:srgbClr val="F5B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2819400" y="4800599"/>
            <a:ext cx="820994" cy="785045"/>
          </a:xfrm>
          <a:prstGeom prst="rect">
            <a:avLst/>
          </a:prstGeom>
          <a:solidFill>
            <a:srgbClr val="D041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/>
          <p:cNvSpPr/>
          <p:nvPr/>
        </p:nvSpPr>
        <p:spPr>
          <a:xfrm>
            <a:off x="5105401" y="4783393"/>
            <a:ext cx="1752600" cy="785045"/>
          </a:xfrm>
          <a:prstGeom prst="rect">
            <a:avLst/>
          </a:prstGeom>
          <a:solidFill>
            <a:srgbClr val="D041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197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ồng hồ đếm ngược 1 phút - 1 minute timer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35"/>
            <a:ext cx="9144000" cy="600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5501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7" t="74762" r="16947" b="17442"/>
          <a:stretch/>
        </p:blipFill>
        <p:spPr>
          <a:xfrm>
            <a:off x="5431326" y="2537029"/>
            <a:ext cx="3179274" cy="171511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83580" y="149042"/>
            <a:ext cx="739588" cy="751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/>
              <a:t>4</a:t>
            </a:r>
            <a:endParaRPr lang="vi-VN" sz="7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201550"/>
            <a:ext cx="7495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</a:rPr>
              <a:t>Những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hình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nào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không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là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hình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vuông</a:t>
            </a:r>
            <a:r>
              <a:rPr lang="en-US" sz="3600" b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28600" y="1981200"/>
            <a:ext cx="8686800" cy="41910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/>
          <p:cNvSpPr/>
          <p:nvPr/>
        </p:nvSpPr>
        <p:spPr>
          <a:xfrm>
            <a:off x="1066800" y="2514600"/>
            <a:ext cx="1371600" cy="13335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Oval 10"/>
          <p:cNvSpPr/>
          <p:nvPr/>
        </p:nvSpPr>
        <p:spPr>
          <a:xfrm>
            <a:off x="3657600" y="2971800"/>
            <a:ext cx="1447800" cy="1447800"/>
          </a:xfrm>
          <a:prstGeom prst="ellipse">
            <a:avLst/>
          </a:prstGeom>
          <a:solidFill>
            <a:srgbClr val="F5B8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2819400" y="4800599"/>
            <a:ext cx="820994" cy="785045"/>
          </a:xfrm>
          <a:prstGeom prst="rect">
            <a:avLst/>
          </a:prstGeom>
          <a:solidFill>
            <a:srgbClr val="D041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/>
          <p:cNvSpPr/>
          <p:nvPr/>
        </p:nvSpPr>
        <p:spPr>
          <a:xfrm>
            <a:off x="5105401" y="4783393"/>
            <a:ext cx="1752600" cy="785045"/>
          </a:xfrm>
          <a:prstGeom prst="rect">
            <a:avLst/>
          </a:prstGeom>
          <a:solidFill>
            <a:srgbClr val="D041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702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43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49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5715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42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152400" y="1295400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>
                  <a:solidFill>
                    <a:schemeClr val="tx1"/>
                  </a:solidFill>
                  <a:latin typeface=".VnAvant" pitchFamily="34" charset="0"/>
                </a:rPr>
                <a:t>Bµi</a:t>
              </a:r>
              <a:r>
                <a:rPr lang="en-US" sz="4400" dirty="0">
                  <a:solidFill>
                    <a:schemeClr val="tx1"/>
                  </a:solidFill>
                  <a:latin typeface=".VnAvant" pitchFamily="34" charset="0"/>
                </a:rPr>
                <a:t> 7</a:t>
              </a:r>
            </a:p>
            <a:p>
              <a:pPr algn="ctr">
                <a:lnSpc>
                  <a:spcPct val="150000"/>
                </a:lnSpc>
              </a:pPr>
              <a:r>
                <a:rPr lang="en-US" sz="4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HÌNH</a:t>
              </a:r>
              <a:r>
                <a:rPr lang="en-US" sz="4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VUÔNG</a:t>
              </a:r>
              <a:r>
                <a:rPr lang="en-US" sz="4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, </a:t>
              </a:r>
              <a:r>
                <a:rPr lang="en-US" sz="4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HÌNH</a:t>
              </a:r>
              <a:r>
                <a:rPr lang="en-US" sz="4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TRÒN</a:t>
              </a:r>
              <a:r>
                <a:rPr lang="en-US" sz="4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,</a:t>
              </a:r>
            </a:p>
            <a:p>
              <a:pPr algn="ctr">
                <a:lnSpc>
                  <a:spcPct val="150000"/>
                </a:lnSpc>
              </a:pPr>
              <a:r>
                <a:rPr lang="en-US" sz="4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HÌNH</a:t>
              </a:r>
              <a:r>
                <a:rPr lang="en-US" sz="4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TAM </a:t>
              </a:r>
              <a:r>
                <a:rPr lang="en-US" sz="4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GIÁC</a:t>
              </a:r>
              <a:r>
                <a:rPr lang="en-US" sz="4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, </a:t>
              </a:r>
              <a:r>
                <a:rPr lang="en-US" sz="4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HÌNH</a:t>
              </a:r>
              <a:r>
                <a:rPr lang="en-US" sz="4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CHỮ</a:t>
              </a:r>
              <a:r>
                <a:rPr lang="en-US" sz="4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NHẬT</a:t>
              </a:r>
              <a:endPara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>
                <a:solidFill>
                  <a:srgbClr val="FF9933"/>
                </a:solidFill>
                <a:latin typeface="HP-087" pitchFamily="34" charset="0"/>
              </a:rPr>
              <a:t>TIẾT</a:t>
            </a:r>
            <a:r>
              <a:rPr lang="en-US" sz="13800" dirty="0">
                <a:solidFill>
                  <a:srgbClr val="FF9933"/>
                </a:solidFill>
                <a:latin typeface="HP-087" pitchFamily="34" charset="0"/>
              </a:rPr>
              <a:t> 2</a:t>
            </a:r>
            <a:endParaRPr lang="vi-VN" sz="13800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960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5" t="15804" r="61239" b="73769"/>
          <a:stretch/>
        </p:blipFill>
        <p:spPr>
          <a:xfrm>
            <a:off x="0" y="0"/>
            <a:ext cx="3733800" cy="181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08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8450"/>
            <a:ext cx="9144000" cy="62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5" name="Picture 1"/>
          <p:cNvPicPr>
            <a:picLocks noChangeAspect="1"/>
          </p:cNvPicPr>
          <p:nvPr/>
        </p:nvPicPr>
        <p:blipFill>
          <a:blip r:embed="rId4"/>
          <a:srcRect l="6142" t="13333" b="39999"/>
          <a:stretch>
            <a:fillRect/>
          </a:stretch>
        </p:blipFill>
        <p:spPr>
          <a:xfrm>
            <a:off x="0" y="0"/>
            <a:ext cx="9144000" cy="66294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3219199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ồng hồ đếm ngược 1 phút - 1 minute timer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35"/>
            <a:ext cx="9144000" cy="600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6936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148</Words>
  <Application>Microsoft Office PowerPoint</Application>
  <PresentationFormat>On-screen Show (4:3)</PresentationFormat>
  <Paragraphs>68</Paragraphs>
  <Slides>22</Slides>
  <Notes>3</Notes>
  <HiddenSlides>0</HiddenSlides>
  <MMClips>5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DengXian</vt:lpstr>
      <vt:lpstr>HP-087</vt:lpstr>
      <vt:lpstr>SimSun</vt:lpstr>
      <vt:lpstr>.VnAvant</vt:lpstr>
      <vt:lpstr>Arial</vt:lpstr>
      <vt:lpstr>Calibri</vt:lpstr>
      <vt:lpstr>Times New Roman</vt:lpstr>
      <vt:lpstr>VNI-Avo</vt:lpstr>
      <vt:lpstr>Office Theme</vt:lpstr>
      <vt:lpstr>Clip</vt:lpstr>
      <vt:lpstr>1l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18</cp:revision>
  <dcterms:created xsi:type="dcterms:W3CDTF">2006-08-16T00:00:00Z</dcterms:created>
  <dcterms:modified xsi:type="dcterms:W3CDTF">2024-10-28T07:35:09Z</dcterms:modified>
</cp:coreProperties>
</file>