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5" r:id="rId5"/>
    <p:sldId id="263" r:id="rId6"/>
    <p:sldId id="257" r:id="rId7"/>
    <p:sldId id="265" r:id="rId8"/>
    <p:sldId id="266" r:id="rId9"/>
    <p:sldId id="267" r:id="rId10"/>
    <p:sldId id="270" r:id="rId11"/>
    <p:sldId id="271" r:id="rId12"/>
    <p:sldId id="268" r:id="rId13"/>
    <p:sldId id="269" r:id="rId14"/>
    <p:sldId id="273" r:id="rId15"/>
    <p:sldId id="274" r:id="rId16"/>
    <p:sldId id="275" r:id="rId17"/>
    <p:sldId id="295" r:id="rId18"/>
    <p:sldId id="326" r:id="rId19"/>
    <p:sldId id="26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460" y="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Bài giảng thiết kế bởi: Hương Thảo </a:t>
            </a:r>
            <a:r>
              <a:rPr lang="en-US" dirty="0" smtClean="0">
                <a:sym typeface="+mn-ea"/>
              </a:rPr>
              <a:t>QTV nhóm</a:t>
            </a:r>
            <a:r>
              <a:rPr lang="en-US" baseline="0" dirty="0" smtClean="0">
                <a:sym typeface="+mn-ea"/>
              </a:rPr>
              <a:t> zalo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6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1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7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6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1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1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0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30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3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8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0E0B-CC0D-F42A-C35F-6F3519567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194CA-EF43-6357-8949-E4E342189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F0A86-57B1-3BB3-11D0-048208A3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6F6A-62A8-DC40-FCCC-00EDB58A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710F-EE4E-B360-2BE7-7FDA46CC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90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D5A7-5EBC-BCE2-2BDD-6B960A15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9B9A9-97F5-311C-B905-FE5D18CD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68B0-850C-0B23-84B0-DCD54B04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4F32A-D263-AADF-D883-2465591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FC78-82D4-938A-1FF3-1B5B63B6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1A44C-A853-D065-C36A-71A27496BFCA}"/>
              </a:ext>
            </a:extLst>
          </p:cNvPr>
          <p:cNvSpPr txBox="1"/>
          <p:nvPr userDrawn="1"/>
        </p:nvSpPr>
        <p:spPr>
          <a:xfrm>
            <a:off x="398720" y="5539080"/>
            <a:ext cx="52072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Facebook: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23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D951-C3BB-188F-BB9C-58BCF630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BC00A-1CF4-133C-6B4E-42B9BCD2D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D1496-9DCB-0CCC-6C22-378E5EC6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E075B-A9D4-9E01-1644-15669E49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F322-55A9-EA41-9558-0BDD2428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599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C96F-4939-82AC-A173-EE2255E8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7D15C-7878-9CD8-3A75-4E3EAAB05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B0093-C9B3-B63F-6648-61E23EB9B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04D7-64F3-5EA5-F978-43F28C74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A4E4E-4994-A5CF-00E7-7CE5B336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D9CA2-410D-A4E2-18BC-7960BE1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32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6AB1-3218-F337-31A8-577F362CF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12574-4F26-F73C-8F5D-B0093EF52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05D90-87F7-5758-CB84-C6BCBC57D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0997F-95BB-84C8-1978-6C89CA83F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B9366-CEFA-B697-3E79-E97BBB559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0AA1B-E825-B212-64A7-0A48F9CC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A6BB2-F855-4DB2-0A86-5818DDED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7BFDF7-C851-EE07-08C1-21FDA2B8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34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D21D-3DCD-BC81-89BD-FDF23ED2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1B4C3-E5A9-E04B-2F29-A23D3C6A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EA72C-8D31-15E1-FAE0-1248E887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E4F63-4572-06B8-FA23-77B2345B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17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849E8-AC77-DF50-DBA5-D32B5A0C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80E50-4DBD-AF5A-9A66-0EE35716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9438E-B9D1-3C79-FAF1-40F666CB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6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D1A5-5D6C-E710-6091-D49BC169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CC77D-4C3A-9B5D-05A2-C63B1EF2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30FA-35EB-6003-FEB3-2A7A96701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E1E50-04E8-FAFE-5A22-CFF7A956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6264E-C422-63A3-0270-6D372193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AF255-0181-100F-EB71-656699EA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158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1F95-48B5-5029-C9F5-3D9DAEF2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CD367-59A0-1E39-7480-83B86217B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BE91-C5B3-467A-4E04-9BAC28FC4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0412B-7ED6-4574-2ACA-2623047B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EC3D1-792C-3A77-3E41-3A57CF9E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CAE4-AB72-F73F-47C9-317EF3C1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78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03BC-9276-FAB6-0BCF-A715D290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74319-ECC1-813B-7A18-F3E63D144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9C597-009C-27F5-85A5-70C35E12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05992-64E7-0B35-18C8-15B48C58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04E9B-8D37-2CF7-D4BF-7695F90E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32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7713E-8991-5AEE-0161-D40F6021F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6624-BF04-3163-EC01-05511E427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64AB7-36CF-B2EA-CEF0-B1E98286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A32F1-1154-DC2D-0363-64925150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9BE2E-6162-433A-F885-C0FAEFF55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31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5E959-05A5-93B6-F4B5-69E62CD9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19F2-9A2E-5090-63A0-FEE442F2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A9F4-0AEC-FC9B-40A3-EB59EFA00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5/16/2024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65409-5DF6-F7F8-CE69-5D65A6D72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EB8B-BE20-9F94-46DE-701C35D5B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F375E87-2D44-2B69-B7AC-0CEC5A8C03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36" y="-3063283"/>
            <a:ext cx="1137256" cy="1137256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C553A5-56A0-9E59-AB1E-5E0FFA74F4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21" y="7143973"/>
            <a:ext cx="1137256" cy="11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4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12" Type="http://schemas.openxmlformats.org/officeDocument/2006/relationships/image" Target="../media/image5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18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0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9.wdp"/><Relationship Id="rId19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24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4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1019" y="252302"/>
            <a:ext cx="365522" cy="365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2870560" cy="1597602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Làm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quen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với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vi-VN" sz="2800" b="1" dirty="0">
                <a:solidFill>
                  <a:srgbClr val="7030A0"/>
                </a:solidFill>
              </a:rPr>
              <a:t>các nét chữ viết cơ bản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00001" y="1851601"/>
            <a:ext cx="264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</a:rPr>
              <a:t>a) Nhận diện các nét chữ viết cơ bản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5" y="78295"/>
            <a:ext cx="2901803" cy="49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b) Nhận diện các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" y="189382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5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c) Nhận diện các dấu thanh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92427" y="1911203"/>
            <a:ext cx="8959146" cy="5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48" y="2626242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huyền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389909" y="262624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sắc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030826" y="2626242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hỏi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5721403" y="262624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ngã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7422613" y="262624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nặng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634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43" y="607880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solidFill>
                  <a:srgbClr val="7030A0"/>
                </a:solidFill>
              </a:rPr>
              <a:t>d) Luyện viết các nét cơ bản và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7" y="1581149"/>
            <a:ext cx="8799374" cy="2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1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47764">
            <a:off x="-1252831" y="-1526714"/>
            <a:ext cx="3017079" cy="2364636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7338617" y="3888163"/>
            <a:ext cx="3612759" cy="2831500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20159">
            <a:off x="-1566881" y="3662962"/>
            <a:ext cx="3656366" cy="3263307"/>
          </a:xfrm>
          <a:custGeom>
            <a:avLst/>
            <a:gdLst/>
            <a:ahLst/>
            <a:cxnLst/>
            <a:rect l="l" t="t" r="r" b="b"/>
            <a:pathLst>
              <a:path w="7312732" h="6526613">
                <a:moveTo>
                  <a:pt x="0" y="0"/>
                </a:moveTo>
                <a:lnTo>
                  <a:pt x="7312732" y="0"/>
                </a:lnTo>
                <a:lnTo>
                  <a:pt x="7312732" y="6526613"/>
                </a:lnTo>
                <a:lnTo>
                  <a:pt x="0" y="6526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8057068" y="-1382623"/>
            <a:ext cx="3296155" cy="2941818"/>
          </a:xfrm>
          <a:custGeom>
            <a:avLst/>
            <a:gdLst/>
            <a:ahLst/>
            <a:cxnLst/>
            <a:rect l="l" t="t" r="r" b="b"/>
            <a:pathLst>
              <a:path w="6592310" h="5883636">
                <a:moveTo>
                  <a:pt x="0" y="0"/>
                </a:moveTo>
                <a:lnTo>
                  <a:pt x="6592310" y="0"/>
                </a:lnTo>
                <a:lnTo>
                  <a:pt x="6592310" y="5883637"/>
                </a:lnTo>
                <a:lnTo>
                  <a:pt x="0" y="5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8791" y="890752"/>
            <a:ext cx="4280239" cy="2427698"/>
          </a:xfrm>
          <a:custGeom>
            <a:avLst/>
            <a:gdLst/>
            <a:ahLst/>
            <a:cxnLst/>
            <a:rect l="l" t="t" r="r" b="b"/>
            <a:pathLst>
              <a:path w="8560477" h="4855395">
                <a:moveTo>
                  <a:pt x="0" y="0"/>
                </a:moveTo>
                <a:lnTo>
                  <a:pt x="8560477" y="0"/>
                </a:lnTo>
                <a:lnTo>
                  <a:pt x="8560477" y="4855395"/>
                </a:lnTo>
                <a:lnTo>
                  <a:pt x="0" y="4855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60668" y="903438"/>
            <a:ext cx="4234541" cy="2415012"/>
          </a:xfrm>
          <a:custGeom>
            <a:avLst/>
            <a:gdLst/>
            <a:ahLst/>
            <a:cxnLst/>
            <a:rect l="l" t="t" r="r" b="b"/>
            <a:pathLst>
              <a:path w="8469082" h="4830023">
                <a:moveTo>
                  <a:pt x="0" y="0"/>
                </a:moveTo>
                <a:lnTo>
                  <a:pt x="8469083" y="0"/>
                </a:lnTo>
                <a:lnTo>
                  <a:pt x="8469083" y="4830023"/>
                </a:lnTo>
                <a:lnTo>
                  <a:pt x="0" y="4830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00" y="0"/>
            <a:ext cx="1031943" cy="1031943"/>
          </a:xfrm>
          <a:custGeom>
            <a:avLst/>
            <a:gdLst/>
            <a:ahLst/>
            <a:cxnLst/>
            <a:rect l="l" t="t" r="r" b="b"/>
            <a:pathLst>
              <a:path w="2063886" h="2063886">
                <a:moveTo>
                  <a:pt x="0" y="0"/>
                </a:moveTo>
                <a:lnTo>
                  <a:pt x="2063886" y="0"/>
                </a:lnTo>
                <a:lnTo>
                  <a:pt x="2063886" y="2063886"/>
                </a:lnTo>
                <a:lnTo>
                  <a:pt x="0" y="2063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60668" y="3394649"/>
            <a:ext cx="3259235" cy="1660173"/>
          </a:xfrm>
          <a:custGeom>
            <a:avLst/>
            <a:gdLst/>
            <a:ahLst/>
            <a:cxnLst/>
            <a:rect l="l" t="t" r="r" b="b"/>
            <a:pathLst>
              <a:path w="6518469" h="3320345">
                <a:moveTo>
                  <a:pt x="0" y="0"/>
                </a:moveTo>
                <a:lnTo>
                  <a:pt x="6518470" y="0"/>
                </a:lnTo>
                <a:lnTo>
                  <a:pt x="6518470" y="3320345"/>
                </a:lnTo>
                <a:lnTo>
                  <a:pt x="0" y="3320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9711" y="3394649"/>
            <a:ext cx="1816879" cy="1660173"/>
          </a:xfrm>
          <a:custGeom>
            <a:avLst/>
            <a:gdLst/>
            <a:ahLst/>
            <a:cxnLst/>
            <a:rect l="l" t="t" r="r" b="b"/>
            <a:pathLst>
              <a:path w="3633757" h="3320345">
                <a:moveTo>
                  <a:pt x="0" y="0"/>
                </a:moveTo>
                <a:lnTo>
                  <a:pt x="3633757" y="0"/>
                </a:lnTo>
                <a:lnTo>
                  <a:pt x="3633757" y="3320345"/>
                </a:lnTo>
                <a:lnTo>
                  <a:pt x="0" y="3320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9143" y="201627"/>
            <a:ext cx="7862920" cy="59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110"/>
              </a:lnSpc>
              <a:buClrTx/>
            </a:pP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Làm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quen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với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bảng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chữ</a:t>
            </a:r>
            <a:r>
              <a:rPr lang="en-US" sz="3650" kern="1200" dirty="0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 </a:t>
            </a:r>
            <a:r>
              <a:rPr lang="en-US" sz="3650" kern="1200" dirty="0" err="1">
                <a:solidFill>
                  <a:srgbClr val="534340"/>
                </a:solidFill>
                <a:latin typeface="One Little Font Bold"/>
                <a:ea typeface="+mn-ea"/>
                <a:cs typeface="+mn-cs"/>
              </a:rPr>
              <a:t>cái</a:t>
            </a:r>
            <a:endParaRPr lang="en-US" sz="3650" kern="1200" dirty="0">
              <a:solidFill>
                <a:srgbClr val="534340"/>
              </a:solidFill>
              <a:latin typeface="One Little Font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children holding up their hands&#10;&#10;Description automatically generated">
            <a:extLst>
              <a:ext uri="{FF2B5EF4-FFF2-40B4-BE49-F238E27FC236}">
                <a16:creationId xmlns:a16="http://schemas.microsoft.com/office/drawing/2014/main" id="{F5BBA93C-8B16-34FA-3B4E-4C21F7DD1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52EA5-91B1-1BD7-BA17-DAA0DE7EA614}"/>
              </a:ext>
            </a:extLst>
          </p:cNvPr>
          <p:cNvSpPr txBox="1">
            <a:spLocks/>
          </p:cNvSpPr>
          <p:nvPr/>
        </p:nvSpPr>
        <p:spPr>
          <a:xfrm>
            <a:off x="1238768" y="783469"/>
            <a:ext cx="6843252" cy="90024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>
              <a:lnSpc>
                <a:spcPct val="100000"/>
              </a:lnSpc>
              <a:buClrTx/>
              <a:defRPr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562A0-F5C5-2147-5146-E601473F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37" y="628445"/>
            <a:ext cx="6406113" cy="1028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2698" y="4438757"/>
            <a:ext cx="4096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 QUYÉT MÃ ZALO vào nhóm zalo tài liệu tiểu học miễn phí</a:t>
            </a:r>
            <a:endParaRPr lang="en-US" sz="1800" b="1" dirty="0">
              <a:solidFill>
                <a:srgbClr val="002060"/>
              </a:solidFill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88" y="1546162"/>
            <a:ext cx="2943225" cy="24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3" y="0"/>
            <a:ext cx="4824197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 r="28038" b="23636"/>
          <a:stretch/>
        </p:blipFill>
        <p:spPr bwMode="auto">
          <a:xfrm>
            <a:off x="0" y="353291"/>
            <a:ext cx="3906982" cy="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/>
          <a:stretch/>
        </p:blipFill>
        <p:spPr bwMode="auto">
          <a:xfrm>
            <a:off x="5725390" y="0"/>
            <a:ext cx="2276473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8945"/>
            <a:ext cx="8458200" cy="504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"/>
            <a:ext cx="721042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701996"/>
            <a:ext cx="1910628" cy="18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4" y="1530278"/>
            <a:ext cx="2545504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3" y="1530278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1758183"/>
            <a:ext cx="2626735" cy="17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1" y="1461354"/>
            <a:ext cx="3182898" cy="22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511189"/>
            <a:ext cx="1910628" cy="22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70" y="1280852"/>
            <a:ext cx="2060430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6" y="1242103"/>
            <a:ext cx="2083898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77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1" y="582179"/>
            <a:ext cx="641978" cy="56613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5" b="100000" l="858" r="100000">
                        <a14:foregroundMark x1="39280" y1="40399" x2="39280" y2="40399"/>
                        <a14:foregroundMark x1="65523" y1="30435" x2="65523" y2="30435"/>
                        <a14:foregroundMark x1="61063" y1="36232" x2="61063" y2="36232"/>
                        <a14:foregroundMark x1="68782" y1="39312" x2="68782" y2="39312"/>
                        <a14:foregroundMark x1="63636" y1="38949" x2="63636" y2="38949"/>
                        <a14:foregroundMark x1="65866" y1="37319" x2="65866" y2="37319"/>
                        <a14:foregroundMark x1="69811" y1="34783" x2="69811" y2="34783"/>
                        <a14:foregroundMark x1="61063" y1="41667" x2="61063" y2="41667"/>
                        <a14:foregroundMark x1="59348" y1="38587" x2="59348" y2="38587"/>
                        <a14:foregroundMark x1="59348" y1="38587" x2="59348" y2="38587"/>
                        <a14:foregroundMark x1="33791" y1="34058" x2="33791" y2="34058"/>
                        <a14:foregroundMark x1="30875" y1="38225" x2="30875" y2="38225"/>
                        <a14:foregroundMark x1="30875" y1="38225" x2="30875" y2="38225"/>
                        <a14:foregroundMark x1="30875" y1="33152" x2="30875" y2="33152"/>
                        <a14:foregroundMark x1="30875" y1="33152" x2="30875" y2="33152"/>
                        <a14:foregroundMark x1="34477" y1="36957" x2="34477" y2="36957"/>
                        <a14:foregroundMark x1="34477" y1="36957" x2="34477" y2="36957"/>
                        <a14:foregroundMark x1="38593" y1="30978" x2="38593" y2="30978"/>
                        <a14:foregroundMark x1="38593" y1="30978" x2="38593" y2="30978"/>
                        <a14:foregroundMark x1="34134" y1="28261" x2="34134" y2="28261"/>
                        <a14:foregroundMark x1="25043" y1="27355" x2="25043" y2="27355"/>
                        <a14:foregroundMark x1="23671" y1="36594" x2="23671" y2="36594"/>
                        <a14:foregroundMark x1="26415" y1="43478" x2="27273" y2="44384"/>
                        <a14:foregroundMark x1="28302" y1="28261" x2="28302" y2="28261"/>
                        <a14:foregroundMark x1="24014" y1="30978" x2="24014" y2="30978"/>
                        <a14:foregroundMark x1="25386" y1="30978" x2="26415" y2="30978"/>
                        <a14:foregroundMark x1="27273" y1="31341" x2="27616" y2="32428"/>
                        <a14:foregroundMark x1="28645" y1="34420" x2="28988" y2="35507"/>
                        <a14:foregroundMark x1="29846" y1="37862" x2="29846" y2="37862"/>
                        <a14:foregroundMark x1="36364" y1="40399" x2="36364" y2="40399"/>
                        <a14:foregroundMark x1="38593" y1="36232" x2="38593" y2="36232"/>
                        <a14:foregroundMark x1="34477" y1="30435" x2="34477" y2="30435"/>
                        <a14:foregroundMark x1="64322" y1="42754" x2="64322" y2="42754"/>
                        <a14:foregroundMark x1="64666" y1="34420" x2="64666" y2="34420"/>
                        <a14:foregroundMark x1="64322" y1="30072" x2="64322" y2="30072"/>
                        <a14:foregroundMark x1="59348" y1="29710" x2="59348" y2="29710"/>
                        <a14:foregroundMark x1="56775" y1="34058" x2="56775" y2="35145"/>
                        <a14:foregroundMark x1="56775" y1="38949" x2="56775" y2="38949"/>
                        <a14:foregroundMark x1="58491" y1="45109" x2="60034" y2="45471"/>
                        <a14:foregroundMark x1="64666" y1="45109" x2="64666" y2="45109"/>
                        <a14:foregroundMark x1="67925" y1="45109" x2="67925" y2="45109"/>
                        <a14:foregroundMark x1="72384" y1="40942" x2="72384" y2="40942"/>
                        <a14:foregroundMark x1="55575" y1="32065" x2="55575" y2="32065"/>
                        <a14:foregroundMark x1="56261" y1="30435" x2="56261" y2="30435"/>
                        <a14:foregroundMark x1="28302" y1="40942" x2="28302" y2="40942"/>
                        <a14:foregroundMark x1="31218" y1="42391" x2="31218" y2="42391"/>
                        <a14:foregroundMark x1="31218" y1="43659" x2="31218" y2="436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7" y="1780752"/>
            <a:ext cx="611875" cy="57934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555273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b)Thực hành các tư thế đọc, viết, nói, nghe</a:t>
            </a:r>
            <a:endParaRPr lang="en-US" sz="2800" b="1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219</Words>
  <Application>Microsoft Office PowerPoint</Application>
  <PresentationFormat>On-screen Show (16:9)</PresentationFormat>
  <Paragraphs>41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Arial</vt:lpstr>
      <vt:lpstr>Arial-Rounded</vt:lpstr>
      <vt:lpstr>Bahnschrift SemiBold Condensed</vt:lpstr>
      <vt:lpstr>Calibri</vt:lpstr>
      <vt:lpstr>Calibri Light</vt:lpstr>
      <vt:lpstr>Cambria</vt:lpstr>
      <vt:lpstr>等线</vt:lpstr>
      <vt:lpstr>等线 Light</vt:lpstr>
      <vt:lpstr>Lato</vt:lpstr>
      <vt:lpstr>One Little Font Bold</vt:lpstr>
      <vt:lpstr>Times New Roman</vt:lpstr>
      <vt:lpstr>Wingdings</vt:lpstr>
      <vt:lpstr>Simple Light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</cp:lastModifiedBy>
  <cp:revision>65</cp:revision>
  <dcterms:modified xsi:type="dcterms:W3CDTF">2024-05-16T00:56:45Z</dcterms:modified>
</cp:coreProperties>
</file>