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58" r:id="rId5"/>
    <p:sldId id="259" r:id="rId6"/>
    <p:sldId id="261" r:id="rId7"/>
    <p:sldId id="262" r:id="rId8"/>
    <p:sldId id="265" r:id="rId9"/>
    <p:sldId id="266" r:id="rId10"/>
    <p:sldId id="267" r:id="rId11"/>
    <p:sldId id="268" r:id="rId12"/>
    <p:sldId id="270" r:id="rId13"/>
    <p:sldId id="27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59" d="100"/>
          <a:sy n="59" d="100"/>
        </p:scale>
        <p:origin x="9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58BBE3-53C4-445E-85A8-52FA9C95C1E2}"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245545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8BBE3-53C4-445E-85A8-52FA9C95C1E2}"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301169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8BBE3-53C4-445E-85A8-52FA9C95C1E2}"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7016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111010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15921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637886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205711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8" name="Footer Placeholder 7"/>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197264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4" name="Footer Placeholder 3"/>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35701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3" name="Footer Placeholder 2"/>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2500176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210974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8BBE3-53C4-445E-85A8-52FA9C95C1E2}"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374150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vert="horz" wrap="square" lIns="91440" tIns="45720" rIns="91440" bIns="45720" numCol="1" rtlCol="0" anchor="t" anchorCtr="0" compatLnSpc="1">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l" defTabSz="1219170" rtl="0" eaLnBrk="0" fontAlgn="base" latinLnBrk="0" hangingPunct="0">
              <a:lnSpc>
                <a:spcPct val="90000"/>
              </a:lnSpc>
              <a:spcBef>
                <a:spcPts val="1333"/>
              </a:spcBef>
              <a:spcAft>
                <a:spcPct val="0"/>
              </a:spcAft>
              <a:buClrTx/>
              <a:buSzTx/>
              <a:buFont typeface="Arial" panose="020B0604020202020204" pitchFamily="34" charset="0"/>
              <a:buNone/>
              <a:defRPr/>
            </a:pPr>
            <a:endParaRPr kumimoji="0" lang="en-US" sz="4267"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233642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1246936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36051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3203999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699214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2766778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908259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8" name="Footer Placeholder 7"/>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3995652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4" name="Footer Placeholder 3"/>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2445190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3" name="Footer Placeholder 2"/>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124416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8BBE3-53C4-445E-85A8-52FA9C95C1E2}"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2226459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252726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vert="horz" wrap="square" lIns="91440" tIns="45720" rIns="91440" bIns="45720" numCol="1" rtlCol="0" anchor="t" anchorCtr="0" compatLnSpc="1">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l" defTabSz="1219170" rtl="0" eaLnBrk="0" fontAlgn="base" latinLnBrk="0" hangingPunct="0">
              <a:lnSpc>
                <a:spcPct val="90000"/>
              </a:lnSpc>
              <a:spcBef>
                <a:spcPts val="1333"/>
              </a:spcBef>
              <a:spcAft>
                <a:spcPct val="0"/>
              </a:spcAft>
              <a:buClrTx/>
              <a:buSzTx/>
              <a:buFont typeface="Arial" panose="020B0604020202020204" pitchFamily="34" charset="0"/>
              <a:buNone/>
              <a:defRPr/>
            </a:pPr>
            <a:endParaRPr kumimoji="0" lang="en-US" sz="4267"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6" name="Footer Placeholder 5"/>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3483952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4103686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defRPr/>
            </a:pPr>
            <a:fld id="{EBD5247C-094F-469D-85D3-878D5771E0AE}" type="datetimeFigureOut">
              <a:rPr lang="en-US" sz="1600" smtClean="0">
                <a:solidFill>
                  <a:prstClr val="black">
                    <a:tint val="75000"/>
                  </a:prstClr>
                </a:solidFill>
              </a:rPr>
              <a:pPr defTabSz="1219170">
                <a:defRPr/>
              </a:pPr>
              <a:t>4/5/2025</a:t>
            </a:fld>
            <a:endParaRPr lang="en-US" sz="1600">
              <a:solidFill>
                <a:prstClr val="black">
                  <a:tint val="75000"/>
                </a:prstClr>
              </a:solidFill>
            </a:endParaRPr>
          </a:p>
        </p:txBody>
      </p:sp>
      <p:sp>
        <p:nvSpPr>
          <p:cNvPr id="5" name="Footer Placeholder 4"/>
          <p:cNvSpPr>
            <a:spLocks noGrp="1"/>
          </p:cNvSpPr>
          <p:nvPr>
            <p:ph type="ftr" sz="quarter" idx="11"/>
          </p:nvPr>
        </p:nvSpPr>
        <p:spPr/>
        <p:txBody>
          <a:bodyPr/>
          <a:lstStyle/>
          <a:p>
            <a:pPr defTabSz="1219170">
              <a:defRPr/>
            </a:pPr>
            <a:endParaRPr lang="en-US" sz="160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defRPr/>
            </a:pPr>
            <a:fld id="{EE1BFBD2-B478-41F8-A8A5-2D3CC464F6B6}" type="slidenum">
              <a:rPr lang="en-US" sz="1600" smtClean="0">
                <a:solidFill>
                  <a:prstClr val="black">
                    <a:tint val="75000"/>
                  </a:prstClr>
                </a:solidFill>
              </a:rPr>
              <a:pPr defTabSz="1219170">
                <a:defRPr/>
              </a:pPr>
              <a:t>‹#›</a:t>
            </a:fld>
            <a:endParaRPr lang="en-US" sz="1600">
              <a:solidFill>
                <a:prstClr val="black">
                  <a:tint val="75000"/>
                </a:prstClr>
              </a:solidFill>
            </a:endParaRPr>
          </a:p>
        </p:txBody>
      </p:sp>
    </p:spTree>
    <p:extLst>
      <p:ext uri="{BB962C8B-B14F-4D97-AF65-F5344CB8AC3E}">
        <p14:creationId xmlns:p14="http://schemas.microsoft.com/office/powerpoint/2010/main" val="15297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58BBE3-53C4-445E-85A8-52FA9C95C1E2}"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164477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58BBE3-53C4-445E-85A8-52FA9C95C1E2}"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201885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58BBE3-53C4-445E-85A8-52FA9C95C1E2}"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198069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8BBE3-53C4-445E-85A8-52FA9C95C1E2}"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324332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58BBE3-53C4-445E-85A8-52FA9C95C1E2}"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192743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58BBE3-53C4-445E-85A8-52FA9C95C1E2}"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2160B-930F-4EE2-920E-B8FC2313FD86}" type="slidenum">
              <a:rPr lang="en-US" smtClean="0"/>
              <a:t>‹#›</a:t>
            </a:fld>
            <a:endParaRPr lang="en-US"/>
          </a:p>
        </p:txBody>
      </p:sp>
    </p:spTree>
    <p:extLst>
      <p:ext uri="{BB962C8B-B14F-4D97-AF65-F5344CB8AC3E}">
        <p14:creationId xmlns:p14="http://schemas.microsoft.com/office/powerpoint/2010/main" val="33311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8BBE3-53C4-445E-85A8-52FA9C95C1E2}" type="datetimeFigureOut">
              <a:rPr lang="en-US" smtClean="0"/>
              <a:t>4/5/2025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160B-930F-4EE2-920E-B8FC2313FD86}" type="slidenum">
              <a:rPr lang="en-US" smtClean="0"/>
              <a:t>‹#›</a:t>
            </a:fld>
            <a:endParaRPr lang="en-US"/>
          </a:p>
        </p:txBody>
      </p:sp>
    </p:spTree>
    <p:extLst>
      <p:ext uri="{BB962C8B-B14F-4D97-AF65-F5344CB8AC3E}">
        <p14:creationId xmlns:p14="http://schemas.microsoft.com/office/powerpoint/2010/main" val="92471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en-US" altLang="en-US" dirty="0"/>
              <a:t>Click to edit Master title style</a:t>
            </a:r>
          </a:p>
        </p:txBody>
      </p:sp>
      <p:sp>
        <p:nvSpPr>
          <p:cNvPr id="1027" name="Text Placeholder 2"/>
          <p:cNvSpPr>
            <a:spLocks noGrp="1"/>
          </p:cNvSpPr>
          <p:nvPr>
            <p:ph type="body" idx="1"/>
          </p:nvPr>
        </p:nvSpPr>
        <p:spPr>
          <a:xfrm>
            <a:off x="838200" y="1825625"/>
            <a:ext cx="10515600" cy="4351339"/>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BD5247C-094F-469D-85D3-878D5771E0AE}" type="datetimeFigureOut">
              <a:rPr lang="en-US" sz="1600">
                <a:solidFill>
                  <a:prstClr val="black">
                    <a:tint val="75000"/>
                  </a:prstClr>
                </a:solidFill>
              </a:rPr>
              <a:pPr>
                <a:defRPr/>
              </a:pPr>
              <a:t>4/5/2025</a:t>
            </a:fld>
            <a:endParaRPr lang="en-US" sz="160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sz="160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1BFBD2-B478-41F8-A8A5-2D3CC464F6B6}" type="slidenum">
              <a:rPr lang="en-US" sz="1600">
                <a:solidFill>
                  <a:prstClr val="black">
                    <a:tint val="75000"/>
                  </a:prstClr>
                </a:solidFill>
              </a:rPr>
              <a:pPr>
                <a:defRPr/>
              </a:pPr>
              <a:t>‹#›</a:t>
            </a:fld>
            <a:endParaRPr lang="en-US" sz="1600">
              <a:solidFill>
                <a:prstClr val="black">
                  <a:tint val="75000"/>
                </a:prstClr>
              </a:solidFill>
            </a:endParaRPr>
          </a:p>
        </p:txBody>
      </p:sp>
    </p:spTree>
    <p:extLst>
      <p:ext uri="{BB962C8B-B14F-4D97-AF65-F5344CB8AC3E}">
        <p14:creationId xmlns:p14="http://schemas.microsoft.com/office/powerpoint/2010/main" val="929500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en-US" altLang="en-US" dirty="0"/>
              <a:t>Click to edit Master title style</a:t>
            </a:r>
          </a:p>
        </p:txBody>
      </p:sp>
      <p:sp>
        <p:nvSpPr>
          <p:cNvPr id="1027" name="Text Placeholder 2"/>
          <p:cNvSpPr>
            <a:spLocks noGrp="1"/>
          </p:cNvSpPr>
          <p:nvPr>
            <p:ph type="body" idx="1"/>
          </p:nvPr>
        </p:nvSpPr>
        <p:spPr>
          <a:xfrm>
            <a:off x="838200" y="1825625"/>
            <a:ext cx="10515600" cy="4351339"/>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BD5247C-094F-469D-85D3-878D5771E0AE}" type="datetimeFigureOut">
              <a:rPr lang="en-US" sz="1600">
                <a:solidFill>
                  <a:prstClr val="black">
                    <a:tint val="75000"/>
                  </a:prstClr>
                </a:solidFill>
              </a:rPr>
              <a:pPr>
                <a:defRPr/>
              </a:pPr>
              <a:t>4/5/2025</a:t>
            </a:fld>
            <a:endParaRPr lang="en-US" sz="160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sz="160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1BFBD2-B478-41F8-A8A5-2D3CC464F6B6}" type="slidenum">
              <a:rPr lang="en-US" sz="1600">
                <a:solidFill>
                  <a:prstClr val="black">
                    <a:tint val="75000"/>
                  </a:prstClr>
                </a:solidFill>
              </a:rPr>
              <a:pPr>
                <a:defRPr/>
              </a:pPr>
              <a:t>‹#›</a:t>
            </a:fld>
            <a:endParaRPr lang="en-US" sz="1600">
              <a:solidFill>
                <a:prstClr val="black">
                  <a:tint val="75000"/>
                </a:prstClr>
              </a:solidFill>
            </a:endParaRPr>
          </a:p>
        </p:txBody>
      </p:sp>
    </p:spTree>
    <p:extLst>
      <p:ext uri="{BB962C8B-B14F-4D97-AF65-F5344CB8AC3E}">
        <p14:creationId xmlns:p14="http://schemas.microsoft.com/office/powerpoint/2010/main" val="3692470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162" y="0"/>
            <a:ext cx="2857500" cy="584775"/>
          </a:xfrm>
          <a:prstGeom prst="rect">
            <a:avLst/>
          </a:prstGeom>
          <a:noFill/>
        </p:spPr>
        <p:txBody>
          <a:bodyPr wrap="square" rtlCol="0">
            <a:spAutoFit/>
          </a:bodyPr>
          <a:lstStyle/>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Khởi động:</a:t>
            </a:r>
          </a:p>
        </p:txBody>
      </p:sp>
    </p:spTree>
    <p:extLst>
      <p:ext uri="{BB962C8B-B14F-4D97-AF65-F5344CB8AC3E}">
        <p14:creationId xmlns:p14="http://schemas.microsoft.com/office/powerpoint/2010/main" val="404441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647" y="2190921"/>
            <a:ext cx="10515600" cy="2623820"/>
          </a:xfrm>
        </p:spPr>
        <p:txBody>
          <a:bodyPr/>
          <a:lstStyle/>
          <a:p>
            <a:pPr marL="0" indent="0" algn="just">
              <a:buNone/>
            </a:pPr>
            <a:r>
              <a:rPr lang="en-US" sz="5333" dirty="0" err="1">
                <a:latin typeface="Times New Roman" panose="02020603050405020304" pitchFamily="18" charset="0"/>
                <a:cs typeface="Times New Roman" panose="02020603050405020304" pitchFamily="18" charset="0"/>
                <a:sym typeface="+mn-ea"/>
              </a:rPr>
              <a:t>Để</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phòng</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bệnh</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chúng</a:t>
            </a:r>
            <a:r>
              <a:rPr lang="en-US" sz="5333" dirty="0">
                <a:latin typeface="Times New Roman" panose="02020603050405020304" pitchFamily="18" charset="0"/>
                <a:cs typeface="Times New Roman" panose="02020603050405020304" pitchFamily="18" charset="0"/>
                <a:sym typeface="+mn-ea"/>
              </a:rPr>
              <a:t> ta </a:t>
            </a:r>
            <a:r>
              <a:rPr lang="en-US" sz="5333" dirty="0" err="1">
                <a:latin typeface="Times New Roman" panose="02020603050405020304" pitchFamily="18" charset="0"/>
                <a:cs typeface="Times New Roman" panose="02020603050405020304" pitchFamily="18" charset="0"/>
                <a:sym typeface="+mn-ea"/>
              </a:rPr>
              <a:t>phải</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làm</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rửa</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tay</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sạch</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trước</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khi</a:t>
            </a:r>
            <a:r>
              <a:rPr lang="en-US" sz="5333" dirty="0">
                <a:latin typeface="Times New Roman" panose="02020603050405020304" pitchFamily="18" charset="0"/>
                <a:cs typeface="Times New Roman" panose="02020603050405020304" pitchFamily="18" charset="0"/>
                <a:sym typeface="+mn-ea"/>
              </a:rPr>
              <a:t> </a:t>
            </a:r>
            <a:r>
              <a:rPr lang="en-US" sz="5333" dirty="0" err="1">
                <a:latin typeface="Times New Roman" panose="02020603050405020304" pitchFamily="18" charset="0"/>
                <a:cs typeface="Times New Roman" panose="02020603050405020304" pitchFamily="18" charset="0"/>
                <a:sym typeface="+mn-ea"/>
              </a:rPr>
              <a:t>ăn</a:t>
            </a:r>
            <a:r>
              <a:rPr lang="en-US" sz="5333" dirty="0">
                <a:latin typeface="Times New Roman" panose="02020603050405020304" pitchFamily="18" charset="0"/>
                <a:cs typeface="Times New Roman" panose="02020603050405020304" pitchFamily="18" charset="0"/>
                <a:sym typeface="+mn-ea"/>
              </a:rPr>
              <a:t>.</a:t>
            </a:r>
          </a:p>
        </p:txBody>
      </p:sp>
      <p:sp>
        <p:nvSpPr>
          <p:cNvPr id="8" name="Rounded Rectangle 7"/>
          <p:cNvSpPr/>
          <p:nvPr/>
        </p:nvSpPr>
        <p:spPr>
          <a:xfrm>
            <a:off x="182033" y="317500"/>
            <a:ext cx="4279720" cy="113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a:buFont typeface="Arial" panose="020B0604020202020204" pitchFamily="34" charset="0"/>
              <a:buNone/>
            </a:pPr>
            <a:r>
              <a:rPr lang="en-US" sz="4800" b="1" dirty="0">
                <a:solidFill>
                  <a:prstClr val="white"/>
                </a:solidFill>
                <a:latin typeface="Times New Roman" panose="02020603050405020304" pitchFamily="18" charset="0"/>
                <a:cs typeface="Times New Roman" panose="02020603050405020304" pitchFamily="18" charset="0"/>
              </a:rPr>
              <a:t>4. Viết vào vở</a:t>
            </a:r>
            <a:endParaRPr lang="en-US" sz="48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3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 grpId="0" bldLvl="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499" y="2113162"/>
            <a:ext cx="10515600" cy="869988"/>
          </a:xfrm>
        </p:spPr>
        <p:txBody>
          <a:bodyPr/>
          <a:lstStyle/>
          <a:p>
            <a:pPr marL="0" indent="0" algn="just">
              <a:buNone/>
            </a:pPr>
            <a:r>
              <a:rPr lang="en-US" sz="4800" dirty="0" err="1">
                <a:latin typeface="Times New Roman" panose="02020603050405020304" pitchFamily="18" charset="0"/>
                <a:cs typeface="Times New Roman" panose="02020603050405020304" pitchFamily="18" charset="0"/>
                <a:sym typeface="+mn-ea"/>
              </a:rPr>
              <a:t>Ăn</a:t>
            </a:r>
            <a:r>
              <a:rPr lang="en-US" sz="4800" dirty="0">
                <a:latin typeface="Times New Roman" panose="02020603050405020304" pitchFamily="18" charset="0"/>
                <a:cs typeface="Times New Roman" panose="02020603050405020304" pitchFamily="18" charset="0"/>
                <a:sym typeface="+mn-ea"/>
              </a:rPr>
              <a:t> </a:t>
            </a:r>
            <a:r>
              <a:rPr lang="en-US" sz="4800" dirty="0" err="1">
                <a:latin typeface="Times New Roman" panose="02020603050405020304" pitchFamily="18" charset="0"/>
                <a:cs typeface="Times New Roman" panose="02020603050405020304" pitchFamily="18" charset="0"/>
                <a:sym typeface="+mn-ea"/>
              </a:rPr>
              <a:t>chín</a:t>
            </a:r>
            <a:r>
              <a:rPr lang="en-US" sz="4800" dirty="0">
                <a:latin typeface="Times New Roman" panose="02020603050405020304" pitchFamily="18" charset="0"/>
                <a:cs typeface="Times New Roman" panose="02020603050405020304" pitchFamily="18" charset="0"/>
                <a:sym typeface="+mn-ea"/>
              </a:rPr>
              <a:t> </a:t>
            </a:r>
            <a:r>
              <a:rPr lang="en-US" sz="4800" dirty="0" err="1">
                <a:latin typeface="Times New Roman" panose="02020603050405020304" pitchFamily="18" charset="0"/>
                <a:cs typeface="Times New Roman" panose="02020603050405020304" pitchFamily="18" charset="0"/>
                <a:sym typeface="+mn-ea"/>
              </a:rPr>
              <a:t>uống</a:t>
            </a:r>
            <a:r>
              <a:rPr lang="en-US" sz="4800" dirty="0">
                <a:latin typeface="Times New Roman" panose="02020603050405020304" pitchFamily="18" charset="0"/>
                <a:cs typeface="Times New Roman" panose="02020603050405020304" pitchFamily="18" charset="0"/>
                <a:sym typeface="+mn-ea"/>
              </a:rPr>
              <a:t> </a:t>
            </a:r>
            <a:r>
              <a:rPr lang="en-US" sz="4800" dirty="0" err="1">
                <a:latin typeface="Times New Roman" panose="02020603050405020304" pitchFamily="18" charset="0"/>
                <a:cs typeface="Times New Roman" panose="02020603050405020304" pitchFamily="18" charset="0"/>
                <a:sym typeface="+mn-ea"/>
              </a:rPr>
              <a:t>sôi</a:t>
            </a:r>
            <a:r>
              <a:rPr lang="en-US" sz="4800" dirty="0">
                <a:latin typeface="Times New Roman" panose="02020603050405020304" pitchFamily="18" charset="0"/>
                <a:cs typeface="Times New Roman" panose="02020603050405020304" pitchFamily="18" charset="0"/>
                <a:sym typeface="+mn-ea"/>
              </a:rPr>
              <a:t> </a:t>
            </a:r>
            <a:r>
              <a:rPr lang="en-US" sz="4800" dirty="0" err="1">
                <a:latin typeface="Times New Roman" panose="02020603050405020304" pitchFamily="18" charset="0"/>
                <a:cs typeface="Times New Roman" panose="02020603050405020304" pitchFamily="18" charset="0"/>
                <a:sym typeface="+mn-ea"/>
              </a:rPr>
              <a:t>để</a:t>
            </a:r>
            <a:r>
              <a:rPr lang="en-US" sz="4800" dirty="0">
                <a:latin typeface="Times New Roman" panose="02020603050405020304" pitchFamily="18" charset="0"/>
                <a:cs typeface="Times New Roman" panose="02020603050405020304" pitchFamily="18" charset="0"/>
                <a:sym typeface="+mn-ea"/>
              </a:rPr>
              <a:t> ....</a:t>
            </a:r>
          </a:p>
        </p:txBody>
      </p:sp>
      <p:sp>
        <p:nvSpPr>
          <p:cNvPr id="8" name="Rounded Rectangle 7"/>
          <p:cNvSpPr/>
          <p:nvPr/>
        </p:nvSpPr>
        <p:spPr>
          <a:xfrm>
            <a:off x="182033" y="317500"/>
            <a:ext cx="6156960" cy="11328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a:buFont typeface="Arial" panose="020B0604020202020204" pitchFamily="34" charset="0"/>
              <a:buNone/>
            </a:pPr>
            <a:r>
              <a:rPr lang="en-US" sz="4800" b="1" dirty="0">
                <a:solidFill>
                  <a:prstClr val="white"/>
                </a:solidFill>
                <a:latin typeface="Times New Roman" panose="02020603050405020304" pitchFamily="18" charset="0"/>
                <a:cs typeface="Times New Roman" panose="02020603050405020304" pitchFamily="18" charset="0"/>
              </a:rPr>
              <a:t>4. Hoàn thiện câu</a:t>
            </a:r>
            <a:endParaRPr lang="en-US" sz="48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Box 3"/>
          <p:cNvSpPr txBox="1"/>
          <p:nvPr/>
        </p:nvSpPr>
        <p:spPr>
          <a:xfrm>
            <a:off x="337226" y="4693283"/>
            <a:ext cx="11478639" cy="830997"/>
          </a:xfrm>
          <a:prstGeom prst="rect">
            <a:avLst/>
          </a:prstGeom>
          <a:noFill/>
        </p:spPr>
        <p:txBody>
          <a:bodyPr wrap="square" rtlCol="0">
            <a:spAutoFit/>
          </a:bodyPr>
          <a:lstStyle/>
          <a:p>
            <a:pPr defTabSz="914377"/>
            <a:r>
              <a:rPr lang="en-US" sz="4800" dirty="0">
                <a:solidFill>
                  <a:prstClr val="black"/>
                </a:solidFill>
                <a:latin typeface="Times New Roman" panose="02020603050405020304" pitchFamily="18" charset="0"/>
                <a:cs typeface="Times New Roman" panose="02020603050405020304" pitchFamily="18" charset="0"/>
              </a:rPr>
              <a:t>Vi </a:t>
            </a:r>
            <a:r>
              <a:rPr lang="en-US" sz="4800" dirty="0" err="1">
                <a:solidFill>
                  <a:prstClr val="black"/>
                </a:solidFill>
                <a:latin typeface="Times New Roman" panose="02020603050405020304" pitchFamily="18" charset="0"/>
                <a:cs typeface="Times New Roman" panose="02020603050405020304" pitchFamily="18" charset="0"/>
              </a:rPr>
              <a:t>trùng</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Rửa</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tay</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Phòng</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bệnh</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 name="Oval 4"/>
          <p:cNvSpPr/>
          <p:nvPr/>
        </p:nvSpPr>
        <p:spPr>
          <a:xfrm>
            <a:off x="4215321" y="6858001"/>
            <a:ext cx="5910561" cy="803487"/>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sz="4800" dirty="0" err="1">
                <a:solidFill>
                  <a:srgbClr val="FF0000"/>
                </a:solidFill>
                <a:latin typeface="Times New Roman" panose="02020603050405020304" pitchFamily="18" charset="0"/>
                <a:cs typeface="Times New Roman" panose="02020603050405020304" pitchFamily="18" charset="0"/>
              </a:rPr>
              <a:t>phòng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bệnh</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9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grpId="1" nodeType="clickEffect">
                                  <p:stCondLst>
                                    <p:cond delay="0"/>
                                  </p:stCondLst>
                                  <p:childTnLst>
                                    <p:animMotion origin="layout" path="M -8.33333E-7 -1.97531E-6 L 0.01094 -0.70494 " pathEditMode="relative" rAng="0" ptsTypes="AA">
                                      <p:cBhvr>
                                        <p:cTn id="21" dur="2000" fill="hold"/>
                                        <p:tgtEl>
                                          <p:spTgt spid="5"/>
                                        </p:tgtEl>
                                        <p:attrNameLst>
                                          <p:attrName>ppt_x</p:attrName>
                                          <p:attrName>ppt_y</p:attrName>
                                        </p:attrNameLst>
                                      </p:cBhvr>
                                      <p:rCtr x="538" y="-35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 grpId="0" bldLvl="0" animBg="1"/>
      <p:bldP spid="8" grpId="1" animBg="1"/>
      <p:bldP spid="4" grpId="0"/>
      <p:bldP spid="4" grpId="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00789" y="442913"/>
            <a:ext cx="11526254" cy="1794961"/>
          </a:xfrm>
          <a:prstGeom prst="rect">
            <a:avLst/>
          </a:prstGeom>
          <a:noFill/>
        </p:spPr>
        <p:txBody>
          <a:bodyPr wrap="square" rtlCol="0">
            <a:prstTxWarp prst="textWave2">
              <a:avLst>
                <a:gd name="adj1" fmla="val 12500"/>
                <a:gd name="adj2" fmla="val 496"/>
              </a:avLst>
            </a:prstTxWarp>
            <a:spAutoFit/>
          </a:bodyPr>
          <a:lstStyle/>
          <a:p>
            <a:r>
              <a:rPr lang="en-US" sz="2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Cảm ơn quý Thầy cô, các bạn học sinh đã chú ý theo dõi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31" y="3000876"/>
            <a:ext cx="3857123" cy="3857123"/>
          </a:xfrm>
          <a:prstGeom prst="rect">
            <a:avLst/>
          </a:prstGeom>
        </p:spPr>
      </p:pic>
    </p:spTree>
    <p:extLst>
      <p:ext uri="{BB962C8B-B14F-4D97-AF65-F5344CB8AC3E}">
        <p14:creationId xmlns:p14="http://schemas.microsoft.com/office/powerpoint/2010/main" val="9833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341242"/>
            <a:ext cx="1879946" cy="1879946"/>
          </a:xfrm>
          <a:prstGeom prst="rect">
            <a:avLst/>
          </a:prstGeom>
        </p:spPr>
      </p:pic>
      <p:sp>
        <p:nvSpPr>
          <p:cNvPr id="6" name="TextBox 5"/>
          <p:cNvSpPr txBox="1"/>
          <p:nvPr/>
        </p:nvSpPr>
        <p:spPr>
          <a:xfrm>
            <a:off x="2199861" y="530087"/>
            <a:ext cx="8521148"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Vũ điệu vừa rồi nói đến việc gì?</a:t>
            </a:r>
          </a:p>
          <a:p>
            <a:endParaRPr lang="en-US" sz="3200">
              <a:latin typeface="Times New Roman" panose="02020603050405020304" pitchFamily="18" charset="0"/>
              <a:cs typeface="Times New Roman" panose="02020603050405020304" pitchFamily="18" charset="0"/>
            </a:endParaRPr>
          </a:p>
        </p:txBody>
      </p:sp>
      <p:sp>
        <p:nvSpPr>
          <p:cNvPr id="7" name="TextBox 6"/>
          <p:cNvSpPr txBox="1"/>
          <p:nvPr/>
        </p:nvSpPr>
        <p:spPr>
          <a:xfrm>
            <a:off x="2199861" y="1281215"/>
            <a:ext cx="8521148"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Mọi người trong vũ điệu cùng thể hiện điều gì?</a:t>
            </a:r>
          </a:p>
          <a:p>
            <a:endParaRPr lang="en-US" sz="32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861" y="2371353"/>
            <a:ext cx="7701376" cy="4486647"/>
          </a:xfrm>
          <a:prstGeom prst="rect">
            <a:avLst/>
          </a:prstGeom>
        </p:spPr>
      </p:pic>
    </p:spTree>
    <p:extLst>
      <p:ext uri="{BB962C8B-B14F-4D97-AF65-F5344CB8AC3E}">
        <p14:creationId xmlns:p14="http://schemas.microsoft.com/office/powerpoint/2010/main" val="20174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74" y="116758"/>
            <a:ext cx="1245704" cy="1444845"/>
          </a:xfrm>
          <a:prstGeom prst="rect">
            <a:avLst/>
          </a:prstGeom>
        </p:spPr>
      </p:pic>
      <p:sp>
        <p:nvSpPr>
          <p:cNvPr id="5" name="TextBox 4"/>
          <p:cNvSpPr txBox="1"/>
          <p:nvPr/>
        </p:nvSpPr>
        <p:spPr>
          <a:xfrm>
            <a:off x="1391478" y="490330"/>
            <a:ext cx="8984974"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Nếu đôi bàn tay bẩn thì sẽ thế nào?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965" y="1285875"/>
            <a:ext cx="7620000" cy="5572125"/>
          </a:xfrm>
          <a:prstGeom prst="rect">
            <a:avLst/>
          </a:prstGeom>
        </p:spPr>
      </p:pic>
    </p:spTree>
    <p:extLst>
      <p:ext uri="{BB962C8B-B14F-4D97-AF65-F5344CB8AC3E}">
        <p14:creationId xmlns:p14="http://schemas.microsoft.com/office/powerpoint/2010/main" val="17672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475" y="481310"/>
            <a:ext cx="11258550" cy="1569660"/>
          </a:xfrm>
          <a:prstGeom prst="rect">
            <a:avLst/>
          </a:prstGeom>
        </p:spPr>
        <p:txBody>
          <a:bodyPr wrap="square">
            <a:spAutoFit/>
          </a:bodyPr>
          <a:lstStyle/>
          <a:p>
            <a:pPr algn="ctr"/>
            <a:r>
              <a:rPr lang="en-US" sz="3200" b="1" u="sng">
                <a:latin typeface="Times New Roman" panose="02020603050405020304" pitchFamily="18" charset="0"/>
                <a:cs typeface="Times New Roman" panose="02020603050405020304" pitchFamily="18" charset="0"/>
              </a:rPr>
              <a:t>Tiếng Việt</a:t>
            </a:r>
            <a:r>
              <a:rPr lang="en-US" sz="3200">
                <a:latin typeface="Times New Roman" panose="02020603050405020304" pitchFamily="18" charset="0"/>
                <a:cs typeface="Times New Roman" panose="02020603050405020304" pitchFamily="18" charset="0"/>
              </a:rPr>
              <a:t>:</a:t>
            </a:r>
          </a:p>
          <a:p>
            <a:pPr algn="ctr"/>
            <a:r>
              <a:rPr lang="en-US" sz="3200" u="sng">
                <a:latin typeface="Times New Roman" panose="02020603050405020304" pitchFamily="18" charset="0"/>
                <a:cs typeface="Times New Roman" panose="02020603050405020304" pitchFamily="18" charset="0"/>
              </a:rPr>
              <a:t>Bài 1</a:t>
            </a:r>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RỬA TAY TRƯỚC KHI ĂN</a:t>
            </a:r>
          </a:p>
          <a:p>
            <a:pPr algn="just"/>
            <a:r>
              <a:rPr lang="en-US" sz="3200" b="1">
                <a:latin typeface="Times New Roman" panose="02020603050405020304" pitchFamily="18" charset="0"/>
                <a:cs typeface="Times New Roman" panose="02020603050405020304" pitchFamily="18" charset="0"/>
              </a:rPr>
              <a:t>2. Đọc:</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764" t="5142" r="19261" b="4490"/>
          <a:stretch/>
        </p:blipFill>
        <p:spPr>
          <a:xfrm rot="16200000">
            <a:off x="3826045" y="-276728"/>
            <a:ext cx="4572000" cy="9697455"/>
          </a:xfrm>
          <a:prstGeom prst="rect">
            <a:avLst/>
          </a:prstGeom>
        </p:spPr>
      </p:pic>
    </p:spTree>
    <p:extLst>
      <p:ext uri="{BB962C8B-B14F-4D97-AF65-F5344CB8AC3E}">
        <p14:creationId xmlns:p14="http://schemas.microsoft.com/office/powerpoint/2010/main" val="9719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463826"/>
            <a:ext cx="10515600" cy="5858911"/>
          </a:xfrm>
        </p:spPr>
        <p:txBody>
          <a:bodyPr>
            <a:normAutofit/>
          </a:bodyPr>
          <a:lstStyle/>
          <a:p>
            <a:pPr marL="0" indent="0" algn="ctr">
              <a:buNone/>
            </a:pPr>
            <a:r>
              <a:rPr lang="en-US" b="1" u="sng">
                <a:latin typeface="Times New Roman" panose="02020603050405020304" pitchFamily="18" charset="0"/>
                <a:cs typeface="Times New Roman" panose="02020603050405020304" pitchFamily="18" charset="0"/>
              </a:rPr>
              <a:t>Tiếng Việt</a:t>
            </a:r>
            <a:r>
              <a:rPr lang="en-US">
                <a:latin typeface="Times New Roman" panose="02020603050405020304" pitchFamily="18" charset="0"/>
                <a:cs typeface="Times New Roman" panose="02020603050405020304" pitchFamily="18" charset="0"/>
              </a:rPr>
              <a:t>:</a:t>
            </a:r>
          </a:p>
          <a:p>
            <a:pPr marL="0" indent="0" algn="ctr">
              <a:buNone/>
            </a:pPr>
            <a:r>
              <a:rPr lang="en-US" u="sng">
                <a:latin typeface="Times New Roman" panose="02020603050405020304" pitchFamily="18" charset="0"/>
                <a:cs typeface="Times New Roman" panose="02020603050405020304" pitchFamily="18" charset="0"/>
              </a:rPr>
              <a:t>Bài 1</a:t>
            </a:r>
            <a:r>
              <a:rPr lang="en-US">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RỬA TAY TRƯỚC KHI ĂN</a:t>
            </a:r>
          </a:p>
          <a:p>
            <a:pPr marL="0" indent="0" algn="just">
              <a:buNone/>
            </a:pPr>
            <a:r>
              <a:rPr lang="en-US" sz="3200" b="1">
                <a:latin typeface="Times New Roman" panose="02020603050405020304" pitchFamily="18" charset="0"/>
                <a:cs typeface="Times New Roman" panose="02020603050405020304" pitchFamily="18" charset="0"/>
              </a:rPr>
              <a:t>2. Đọc:</a:t>
            </a:r>
          </a:p>
          <a:p>
            <a:pPr marL="0" indent="0" algn="ctr">
              <a:buNone/>
            </a:pPr>
            <a:r>
              <a:rPr lang="en-US" sz="3500" b="1">
                <a:solidFill>
                  <a:srgbClr val="FF0000"/>
                </a:solidFill>
                <a:latin typeface="Times New Roman" panose="02020603050405020304" pitchFamily="18" charset="0"/>
                <a:cs typeface="Times New Roman" panose="02020603050405020304" pitchFamily="18" charset="0"/>
              </a:rPr>
              <a:t>Rửa tay trước khi ăn</a:t>
            </a:r>
          </a:p>
          <a:p>
            <a:pPr marL="0" indent="0" algn="just">
              <a:buNone/>
            </a:pPr>
            <a:r>
              <a:rPr lang="en-US" sz="3200">
                <a:latin typeface="Times New Roman" panose="02020603050405020304" pitchFamily="18" charset="0"/>
                <a:cs typeface="Times New Roman" panose="02020603050405020304" pitchFamily="18" charset="0"/>
              </a:rPr>
              <a:t>	Vi trùng có ở khắp nơi. Nhưng chúng ta không nhìn thấy được bằng mắt thường. Khi tiếp xúc với đồ vật, vi trùng dính vào tay. Tay cầm thức ăn, vi trùng từ tay theo thức ăn đi vào cơ thể do đó chúng ta có thể mắc bệnh.</a:t>
            </a:r>
          </a:p>
          <a:p>
            <a:pPr marL="0" indent="0" algn="just">
              <a:buNone/>
            </a:pPr>
            <a:r>
              <a:rPr lang="en-US" sz="3200">
                <a:latin typeface="Times New Roman" panose="02020603050405020304" pitchFamily="18" charset="0"/>
                <a:cs typeface="Times New Roman" panose="02020603050405020304" pitchFamily="18" charset="0"/>
              </a:rPr>
              <a:t>	Để phòng bệnh, chúng ta rửa tay trước khi ăn. Cần rửa tay bằng xà phòng với nước sạch.</a:t>
            </a:r>
          </a:p>
        </p:txBody>
      </p:sp>
    </p:spTree>
    <p:extLst>
      <p:ext uri="{BB962C8B-B14F-4D97-AF65-F5344CB8AC3E}">
        <p14:creationId xmlns:p14="http://schemas.microsoft.com/office/powerpoint/2010/main" val="101426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916" y="463826"/>
            <a:ext cx="11004884" cy="5858911"/>
          </a:xfrm>
        </p:spPr>
        <p:txBody>
          <a:bodyPr>
            <a:normAutofit/>
          </a:bodyPr>
          <a:lstStyle/>
          <a:p>
            <a:pPr marL="0" indent="0" algn="just">
              <a:buNone/>
            </a:pPr>
            <a:r>
              <a:rPr lang="en-US" b="1">
                <a:latin typeface="Times New Roman" panose="02020603050405020304" pitchFamily="18" charset="0"/>
                <a:cs typeface="Times New Roman" panose="02020603050405020304" pitchFamily="18" charset="0"/>
              </a:rPr>
              <a:t>3. Trả lời câu hỏi: </a:t>
            </a:r>
          </a:p>
          <a:p>
            <a:pPr marL="0" indent="0" algn="just">
              <a:buNone/>
            </a:pPr>
            <a:endParaRPr lang="en-US" b="1">
              <a:latin typeface="Times New Roman" panose="02020603050405020304" pitchFamily="18" charset="0"/>
              <a:cs typeface="Times New Roman" panose="02020603050405020304" pitchFamily="18" charset="0"/>
            </a:endParaRPr>
          </a:p>
          <a:p>
            <a:pPr marL="0" indent="0" algn="just">
              <a:buNone/>
            </a:pPr>
            <a:endParaRPr lang="en-US">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84" y="1130968"/>
            <a:ext cx="1648458" cy="1010654"/>
          </a:xfrm>
          <a:prstGeom prst="rect">
            <a:avLst/>
          </a:prstGeom>
        </p:spPr>
      </p:pic>
      <p:sp>
        <p:nvSpPr>
          <p:cNvPr id="4" name="TextBox 3"/>
          <p:cNvSpPr txBox="1"/>
          <p:nvPr/>
        </p:nvSpPr>
        <p:spPr>
          <a:xfrm>
            <a:off x="2418346" y="1130968"/>
            <a:ext cx="893545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 Vi trùng đi vào cơ thể con người bằng cách nào?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764"/>
            <a:ext cx="5781675" cy="3619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591" y="2808765"/>
            <a:ext cx="6061409" cy="4049236"/>
          </a:xfrm>
          <a:prstGeom prst="rect">
            <a:avLst/>
          </a:prstGeom>
        </p:spPr>
      </p:pic>
    </p:spTree>
    <p:extLst>
      <p:ext uri="{BB962C8B-B14F-4D97-AF65-F5344CB8AC3E}">
        <p14:creationId xmlns:p14="http://schemas.microsoft.com/office/powerpoint/2010/main" val="24287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548" y="253230"/>
            <a:ext cx="2982420" cy="480131"/>
          </a:xfrm>
          <a:prstGeom prst="rect">
            <a:avLst/>
          </a:prstGeom>
        </p:spPr>
        <p:txBody>
          <a:bodyPr wrap="none">
            <a:spAutoFit/>
          </a:bodyPr>
          <a:lstStyle/>
          <a:p>
            <a:pPr lvl="0" algn="just">
              <a:lnSpc>
                <a:spcPct val="90000"/>
              </a:lnSpc>
              <a:spcBef>
                <a:spcPts val="1000"/>
              </a:spcBef>
            </a:pPr>
            <a:r>
              <a:rPr lang="en-US" sz="2800" b="1">
                <a:solidFill>
                  <a:prstClr val="black"/>
                </a:solidFill>
                <a:latin typeface="Times New Roman" panose="02020603050405020304" pitchFamily="18" charset="0"/>
                <a:cs typeface="Times New Roman" panose="02020603050405020304" pitchFamily="18" charset="0"/>
              </a:rPr>
              <a:t>3. Trả lời câu hỏi: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539" t="12983" r="48753" b="14035"/>
          <a:stretch/>
        </p:blipFill>
        <p:spPr>
          <a:xfrm rot="16200000">
            <a:off x="2942007" y="-1510251"/>
            <a:ext cx="4554812" cy="9307859"/>
          </a:xfrm>
          <a:prstGeom prst="rect">
            <a:avLst/>
          </a:prstGeom>
          <a:ln>
            <a:noFill/>
          </a:ln>
          <a:effectLst>
            <a:softEdge rad="112500"/>
          </a:effectLst>
        </p:spPr>
      </p:pic>
      <p:sp>
        <p:nvSpPr>
          <p:cNvPr id="6" name="Striped Right Arrow 5"/>
          <p:cNvSpPr/>
          <p:nvPr/>
        </p:nvSpPr>
        <p:spPr>
          <a:xfrm>
            <a:off x="565484" y="6193961"/>
            <a:ext cx="721896" cy="588983"/>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1407695" y="6226842"/>
            <a:ext cx="832585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Để phòng bệnh, chúng ta phải làm gì?</a:t>
            </a:r>
          </a:p>
        </p:txBody>
      </p:sp>
    </p:spTree>
    <p:extLst>
      <p:ext uri="{BB962C8B-B14F-4D97-AF65-F5344CB8AC3E}">
        <p14:creationId xmlns:p14="http://schemas.microsoft.com/office/powerpoint/2010/main" val="3229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548" y="253230"/>
            <a:ext cx="2982420" cy="480131"/>
          </a:xfrm>
          <a:prstGeom prst="rect">
            <a:avLst/>
          </a:prstGeom>
        </p:spPr>
        <p:txBody>
          <a:bodyPr wrap="non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Trả lời câu hỏi: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47" y="4860758"/>
            <a:ext cx="2457747" cy="1590174"/>
          </a:xfrm>
          <a:prstGeom prst="rect">
            <a:avLst/>
          </a:prstGeom>
        </p:spPr>
      </p:pic>
      <p:sp>
        <p:nvSpPr>
          <p:cNvPr id="3" name="Cloud Callout 2"/>
          <p:cNvSpPr/>
          <p:nvPr/>
        </p:nvSpPr>
        <p:spPr>
          <a:xfrm>
            <a:off x="4800600" y="890338"/>
            <a:ext cx="4908884" cy="2959768"/>
          </a:xfrm>
          <a:prstGeom prst="cloudCallout">
            <a:avLst>
              <a:gd name="adj1" fmla="val -99839"/>
              <a:gd name="adj2" fmla="val 7836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c. Cần rửa tay như thế nào cho đúng?</a:t>
            </a:r>
          </a:p>
        </p:txBody>
      </p:sp>
    </p:spTree>
    <p:extLst>
      <p:ext uri="{BB962C8B-B14F-4D97-AF65-F5344CB8AC3E}">
        <p14:creationId xmlns:p14="http://schemas.microsoft.com/office/powerpoint/2010/main" val="331042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36883" y="144379"/>
            <a:ext cx="4463715" cy="878305"/>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6 bước rửa tay đúng cách</a:t>
            </a:r>
          </a:p>
        </p:txBody>
      </p:sp>
    </p:spTree>
    <p:extLst>
      <p:ext uri="{BB962C8B-B14F-4D97-AF65-F5344CB8AC3E}">
        <p14:creationId xmlns:p14="http://schemas.microsoft.com/office/powerpoint/2010/main" val="154371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267</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19</cp:revision>
  <dcterms:created xsi:type="dcterms:W3CDTF">2020-07-08T21:51:21Z</dcterms:created>
  <dcterms:modified xsi:type="dcterms:W3CDTF">2025-04-05T03:14:52Z</dcterms:modified>
</cp:coreProperties>
</file>