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vide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91" r:id="rId18"/>
    <p:sldId id="269" r:id="rId19"/>
    <p:sldId id="282" r:id="rId20"/>
    <p:sldId id="270" r:id="rId21"/>
    <p:sldId id="283" r:id="rId22"/>
    <p:sldId id="271" r:id="rId23"/>
    <p:sldId id="289" r:id="rId24"/>
    <p:sldId id="285" r:id="rId25"/>
    <p:sldId id="295" r:id="rId26"/>
    <p:sldId id="272" r:id="rId27"/>
    <p:sldId id="286" r:id="rId28"/>
    <p:sldId id="296" r:id="rId29"/>
    <p:sldId id="273" r:id="rId30"/>
    <p:sldId id="287" r:id="rId31"/>
    <p:sldId id="274" r:id="rId32"/>
  </p:sldIdLst>
  <p:sldSz cx="9144000" cy="5143500" type="screen16x9"/>
  <p:notesSz cx="6858000" cy="9144000"/>
  <p:embeddedFontLst>
    <p:embeddedFont>
      <p:font typeface="DFPOP1-W9" panose="020B0604020202020204" charset="-128"/>
      <p:regular r:id="rId34"/>
    </p:embeddedFont>
    <p:embeddedFont>
      <p:font typeface="Arial-Rounded" panose="020B0500000000000000" charset="-93"/>
      <p:regular r:id="rId35"/>
    </p:embeddedFont>
    <p:embeddedFont>
      <p:font typeface="HL Hoctro" panose="02000000000000000000" pitchFamily="2" charset="0"/>
      <p:regular r:id="rId36"/>
    </p:embeddedFont>
    <p:embeddedFont>
      <p:font typeface="HP001" panose="020B0603050302020204" pitchFamily="34" charset="-93"/>
      <p:regular r:id="rId37"/>
      <p:bold r:id="rId38"/>
    </p:embeddedFont>
    <p:embeddedFont>
      <p:font typeface="HP001 4 hang 1 ô ly" panose="020B0603050302020204" pitchFamily="34" charset="-93"/>
      <p:bold r:id="rId39"/>
    </p:embeddedFont>
    <p:embeddedFont>
      <p:font typeface="HP001 5H" panose="020B0604020202020204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95"/>
            <p14:sldId id="272"/>
            <p14:sldId id="286"/>
            <p14:sldId id="29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73" d="100"/>
          <a:sy n="73" d="100"/>
        </p:scale>
        <p:origin x="106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733" y="123290"/>
            <a:ext cx="5702157" cy="46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233" t="17153"/>
          <a:stretch/>
        </p:blipFill>
        <p:spPr>
          <a:xfrm>
            <a:off x="1946708" y="531559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82765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3771901"/>
            <a:ext cx="2556354" cy="11804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>
            <a:fillRect/>
          </a:stretch>
        </p:blipFill>
        <p:spPr bwMode="auto">
          <a:xfrm>
            <a:off x="0" y="1759191"/>
            <a:ext cx="9085659" cy="198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8" descr="http://www.cbe.com.vn/upload_file/Tap-viet,-tap-1-(Bo-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17" y="213122"/>
            <a:ext cx="1788319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874" y="1881656"/>
            <a:ext cx="9082757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Kiến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bò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đến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chỗ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người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thợ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săn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và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cắn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vào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chân</a:t>
            </a:r>
            <a:endParaRPr lang="vi-VN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897989"/>
            <a:ext cx="6753225" cy="8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8" tIns="34288" rIns="68578" bIns="3428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US" altLang="en-US" sz="23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b ở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Rectangle 6"/>
          <p:cNvSpPr/>
          <p:nvPr/>
        </p:nvSpPr>
        <p:spPr>
          <a:xfrm>
            <a:off x="-331969" y="2493996"/>
            <a:ext cx="9082757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anh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ta.</a:t>
            </a:r>
            <a:endParaRPr lang="vi-VN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tiếng kêu cúu của kiến, bồ câu nhanh trí nhặt chiếc lá thà xuống nuớc. Kiến bám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3771901"/>
            <a:ext cx="2556354" cy="11804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>
            <a:fillRect/>
          </a:stretch>
        </p:blipFill>
        <p:spPr bwMode="auto">
          <a:xfrm>
            <a:off x="-1" y="890734"/>
            <a:ext cx="9085659" cy="198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0299" y="985553"/>
            <a:ext cx="9082757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N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Ή; 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Ǉ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ếnḑ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Γ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ʳu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cứu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của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ẙ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ến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, 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bồ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câu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ȯʏ</a:t>
            </a:r>
            <a:r>
              <a:rPr lang="en-US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Ǉrí</a:t>
            </a:r>
            <a:endParaRPr lang="vi-VN" sz="3200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3462" y="1601813"/>
            <a:ext cx="9513869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7030A0"/>
                </a:solidFill>
                <a:latin typeface="HP001 4 hang 1 ô ly" panose="020B0603050302020204" pitchFamily="34" charset="0"/>
              </a:rPr>
              <a:t>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ặt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Ǻộ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Τή εΗ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ʴɖ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ẚá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κ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ả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xuố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Ϊ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ḑ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ǻướ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Ο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ɖ. K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Η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ến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bɁʎ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ȩào</a:t>
            </a:r>
            <a:endParaRPr lang="vi-VN" sz="3200" kern="0" dirty="0">
              <a:solidFill>
                <a:srgbClr val="7030A0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973" y="2273139"/>
            <a:ext cx="6324600" cy="746354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εΗ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ʴɖ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ẚá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ȩà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Δ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ʰo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đượ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Ο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ɖ </a:t>
            </a:r>
            <a:r>
              <a:rPr lang="el-GR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Δ</a:t>
            </a:r>
            <a:r>
              <a:rPr lang="vi-VN" sz="3200" b="1" kern="0" dirty="0" err="1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ên</a:t>
            </a:r>
            <a:r>
              <a:rPr lang="vi-VN" sz="3200" b="1" kern="0" dirty="0">
                <a:solidFill>
                  <a:srgbClr val="7030A0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 bờ</a:t>
            </a:r>
            <a:r>
              <a:rPr lang="en-US" sz="3200" b="1" kern="0" dirty="0">
                <a:solidFill>
                  <a:srgbClr val="7030A0"/>
                </a:solidFill>
                <a:latin typeface="HP001 4 hang 1 ô ly" panose="020B0603050302020204" pitchFamily="34" charset="0"/>
              </a:rPr>
              <a:t>.</a:t>
            </a:r>
            <a:endParaRPr lang="vi-VN" sz="3200" kern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63" y="196964"/>
            <a:ext cx="8572816" cy="865793"/>
          </a:xfrm>
          <a:prstGeom prst="rect">
            <a:avLst/>
          </a:prstGeom>
        </p:spPr>
        <p:txBody>
          <a:bodyPr wrap="square" lIns="64941" tIns="32470" rIns="64941" bIns="32470">
            <a:spAutoFit/>
          </a:bodyPr>
          <a:lstStyle/>
          <a:p>
            <a:r>
              <a:rPr lang="en-US" sz="2600" b="1" dirty="0">
                <a:latin typeface="Times New Roman" pitchFamily="18" charset="0"/>
                <a:ea typeface="UVnAvant-Narrow" panose="020B0500000000000000" pitchFamily="34" charset="0"/>
                <a:cs typeface="Times New Roman" pitchFamily="18" charset="0"/>
              </a:rPr>
              <a:t>8. T</a:t>
            </a:r>
            <a:r>
              <a:rPr lang="vi-VN" sz="2600" b="1" dirty="0">
                <a:latin typeface="Times New Roman" pitchFamily="18" charset="0"/>
                <a:ea typeface="UVnAvant-Narrow" panose="020B0500000000000000" pitchFamily="34" charset="0"/>
                <a:cs typeface="Times New Roman" pitchFamily="18" charset="0"/>
              </a:rPr>
              <a:t>ìm trong hoặc ngoài bài đọc Kiến và chim bồ câu từ ngữ có tiếng chứa vần </a:t>
            </a:r>
            <a:r>
              <a:rPr lang="vi-VN" sz="2600" b="1" dirty="0">
                <a:solidFill>
                  <a:srgbClr val="00B050"/>
                </a:solidFill>
                <a:latin typeface="Times New Roman" pitchFamily="18" charset="0"/>
                <a:ea typeface="UVnAvant-Narrow" panose="020B0500000000000000" pitchFamily="34" charset="0"/>
                <a:cs typeface="Times New Roman" pitchFamily="18" charset="0"/>
              </a:rPr>
              <a:t>ăn, ăng, oat, oăt.</a:t>
            </a:r>
            <a:endParaRPr lang="en-US" sz="2600" dirty="0">
              <a:solidFill>
                <a:srgbClr val="00B050"/>
              </a:solidFill>
              <a:latin typeface="Times New Roman" pitchFamily="18" charset="0"/>
              <a:ea typeface="UVnAvant-Narrow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22784"/>
              </p:ext>
            </p:extLst>
          </p:nvPr>
        </p:nvGraphicFramePr>
        <p:xfrm>
          <a:off x="363747" y="1321691"/>
          <a:ext cx="8350602" cy="3374744"/>
        </p:xfrm>
        <a:graphic>
          <a:graphicData uri="http://schemas.openxmlformats.org/drawingml/2006/table">
            <a:tbl>
              <a:tblPr/>
              <a:tblGrid>
                <a:gridCol w="1688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7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4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376">
                <a:tc>
                  <a:txBody>
                    <a:bodyPr/>
                    <a:lstStyle/>
                    <a:p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Trong bài đọc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Ngoài bài đọc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043">
                <a:tc>
                  <a:txBody>
                    <a:bodyPr/>
                    <a:lstStyle/>
                    <a:p>
                      <a:pPr algn="ctr"/>
                      <a:r>
                        <a:rPr lang="vi-VN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Vần ăn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săn, cắn</a:t>
                      </a:r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bắn</a:t>
                      </a:r>
                      <a:endParaRPr lang="vi-VN" sz="2100" dirty="0">
                        <a:effectLst/>
                        <a:latin typeface="Times New Roman" pitchFamily="18" charset="0"/>
                        <a:ea typeface="UVnAvant-Narrow" panose="020B0500000000000000" pitchFamily="34" charset="0"/>
                        <a:cs typeface="Times New Roman" pitchFamily="18" charset="0"/>
                      </a:endParaRP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bắn (súng), (cái) chăn, khăn (tay), (con) trăn, lăn (tròn), (củ) sắn, (bài) văn…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239">
                <a:tc>
                  <a:txBody>
                    <a:bodyPr/>
                    <a:lstStyle/>
                    <a:p>
                      <a:pPr algn="ctr"/>
                      <a:r>
                        <a:rPr lang="vi-VN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Vần ăng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(mặt) trăng, (chị) Hằng, băng (y tế), lăng (Bác Hồ), căng thẳng…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710">
                <a:tc>
                  <a:txBody>
                    <a:bodyPr/>
                    <a:lstStyle/>
                    <a:p>
                      <a:pPr algn="ctr"/>
                      <a:r>
                        <a:rPr lang="en-US" sz="2100" b="1" i="0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oat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thoát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), (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trốn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thoát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, (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soát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76">
                <a:tc>
                  <a:txBody>
                    <a:bodyPr/>
                    <a:lstStyle/>
                    <a:p>
                      <a:pPr algn="ctr"/>
                      <a:r>
                        <a:rPr lang="vi-VN" sz="2100" b="1" i="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Vần oăt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nhọn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hoắt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loắt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choắt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UVnAvant-Narrow" panose="020B0500000000000000" pitchFamily="34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23627" marR="23627" marT="21108" marB="211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7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( </a:t>
            </a:r>
            <a:r>
              <a:rPr lang="en-US" sz="1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1039</Words>
  <Application>Microsoft Office PowerPoint</Application>
  <PresentationFormat>On-screen Show (16:9)</PresentationFormat>
  <Paragraphs>139</Paragraphs>
  <Slides>28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Times New Roman</vt:lpstr>
      <vt:lpstr>Arial</vt:lpstr>
      <vt:lpstr>HL Hoctro</vt:lpstr>
      <vt:lpstr>HP001 5H</vt:lpstr>
      <vt:lpstr>Calibri</vt:lpstr>
      <vt:lpstr>HP001</vt:lpstr>
      <vt:lpstr>HP001 4 hang 1 ô ly</vt:lpstr>
      <vt:lpstr>Arial-Rounded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52</cp:revision>
  <dcterms:created xsi:type="dcterms:W3CDTF">2020-08-13T09:19:08Z</dcterms:created>
  <dcterms:modified xsi:type="dcterms:W3CDTF">2025-04-05T03:11:25Z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