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9" r:id="rId2"/>
    <p:sldId id="291" r:id="rId3"/>
    <p:sldId id="292" r:id="rId4"/>
    <p:sldId id="294" r:id="rId5"/>
    <p:sldId id="293" r:id="rId6"/>
    <p:sldId id="295" r:id="rId7"/>
    <p:sldId id="273" r:id="rId8"/>
    <p:sldId id="258" r:id="rId9"/>
    <p:sldId id="260" r:id="rId10"/>
    <p:sldId id="277" r:id="rId11"/>
    <p:sldId id="261" r:id="rId12"/>
    <p:sldId id="263" r:id="rId13"/>
    <p:sldId id="262" r:id="rId14"/>
    <p:sldId id="266" r:id="rId15"/>
    <p:sldId id="267" r:id="rId16"/>
    <p:sldId id="296" r:id="rId17"/>
    <p:sldId id="297" r:id="rId18"/>
    <p:sldId id="282" r:id="rId19"/>
    <p:sldId id="287" r:id="rId20"/>
    <p:sldId id="270" r:id="rId21"/>
    <p:sldId id="271" r:id="rId22"/>
    <p:sldId id="272" r:id="rId23"/>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70" d="100"/>
          <a:sy n="70" d="100"/>
        </p:scale>
        <p:origin x="118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vào</a:t>
            </a:r>
            <a:r>
              <a:rPr lang="en-US" baseline="0"/>
              <a:t> quả cam để quay về</a:t>
            </a:r>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39465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1559264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041459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r>
              <a:rPr lang="en-US"/>
              <a:t>Click vào</a:t>
            </a:r>
            <a:r>
              <a:rPr lang="en-US" baseline="0"/>
              <a:t> quả cam để quay về</a:t>
            </a:r>
          </a:p>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1050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317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391304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159828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5/5/2025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microsoft.com/office/2007/relationships/media" Target="../media/media2.mp4"/><Relationship Id="rId7" Type="http://schemas.openxmlformats.org/officeDocument/2006/relationships/image" Target="../media/image2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7.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0" b="-10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5750"/>
            <a:ext cx="77724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54215" y="1855608"/>
            <a:ext cx="5117123" cy="1446550"/>
          </a:xfrm>
          <a:prstGeom prst="rect">
            <a:avLst/>
          </a:prstGeom>
          <a:noFill/>
        </p:spPr>
        <p:txBody>
          <a:bodyPr wrap="square" rtlCol="0">
            <a:spAutoFit/>
          </a:bodyPr>
          <a:lstStyle/>
          <a:p>
            <a:pPr algn="ctr"/>
            <a:r>
              <a:rPr lang="en-US" sz="4400" b="1">
                <a:solidFill>
                  <a:srgbClr val="0070C0"/>
                </a:solidFill>
                <a:latin typeface="Arial" pitchFamily="34" charset="0"/>
                <a:cs typeface="Arial" pitchFamily="34" charset="0"/>
              </a:rPr>
              <a:t>AI NHANH? </a:t>
            </a:r>
          </a:p>
          <a:p>
            <a:pPr algn="ctr"/>
            <a:r>
              <a:rPr lang="en-US" sz="4400" b="1">
                <a:solidFill>
                  <a:srgbClr val="0070C0"/>
                </a:solidFill>
                <a:latin typeface="Arial" pitchFamily="34" charset="0"/>
                <a:cs typeface="Arial" pitchFamily="34" charset="0"/>
              </a:rPr>
              <a:t>AI ĐÚNG?</a:t>
            </a:r>
          </a:p>
        </p:txBody>
      </p:sp>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a:latin typeface="Arial" pitchFamily="34" charset="0"/>
                <a:cs typeface="Arial" pitchFamily="34" charset="0"/>
              </a:rPr>
              <a:t>sải		</a:t>
            </a:r>
            <a:br>
              <a:rPr lang="en-US">
                <a:latin typeface="Arial" pitchFamily="34" charset="0"/>
                <a:cs typeface="Arial" pitchFamily="34" charset="0"/>
              </a:rPr>
            </a:br>
            <a:r>
              <a:rPr lang="en-US">
                <a:latin typeface="Arial" pitchFamily="34" charset="0"/>
                <a:cs typeface="Arial" pitchFamily="34" charset="0"/>
              </a:rPr>
              <a:t>xa		</a:t>
            </a:r>
            <a:br>
              <a:rPr lang="en-US">
                <a:latin typeface="Arial" pitchFamily="34" charset="0"/>
                <a:cs typeface="Arial" pitchFamily="34" charset="0"/>
              </a:rPr>
            </a:br>
            <a:r>
              <a:rPr lang="en-US">
                <a:latin typeface="Arial" pitchFamily="34" charset="0"/>
                <a:cs typeface="Arial" pitchFamily="34" charset="0"/>
              </a:rPr>
              <a:t>mênh mông</a:t>
            </a:r>
            <a:br>
              <a:rPr lang="en-US">
                <a:latin typeface="Arial" pitchFamily="34" charset="0"/>
                <a:cs typeface="Arial" pitchFamily="34" charset="0"/>
              </a:rPr>
            </a:br>
            <a:r>
              <a:rPr lang="en-US">
                <a:latin typeface="Arial" pitchFamily="34" charset="0"/>
                <a:cs typeface="Arial" pitchFamily="34" charset="0"/>
              </a:rPr>
              <a:t>dập dềnh		</a:t>
            </a: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a:latin typeface="Arial" pitchFamily="34" charset="0"/>
                <a:cs typeface="Arial" pitchFamily="34" charset="0"/>
              </a:rPr>
              <a:t>Luyện đọc</a:t>
            </a:r>
          </a:p>
        </p:txBody>
      </p:sp>
    </p:spTree>
    <p:extLst>
      <p:ext uri="{BB962C8B-B14F-4D97-AF65-F5344CB8AC3E}">
        <p14:creationId xmlns:p14="http://schemas.microsoft.com/office/powerpoint/2010/main" val="403824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4614" y="209550"/>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9" name="TextBox 8"/>
          <p:cNvSpPr txBox="1"/>
          <p:nvPr/>
        </p:nvSpPr>
        <p:spPr>
          <a:xfrm>
            <a:off x="166256" y="844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
        <p:nvSpPr>
          <p:cNvPr id="13" name="TextBox 12"/>
          <p:cNvSpPr txBox="1"/>
          <p:nvPr/>
        </p:nvSpPr>
        <p:spPr>
          <a:xfrm>
            <a:off x="152400" y="839911"/>
            <a:ext cx="8853054" cy="4170239"/>
          </a:xfrm>
          <a:prstGeom prst="rect">
            <a:avLst/>
          </a:prstGeom>
          <a:solidFill>
            <a:schemeClr val="bg1"/>
          </a:solid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Chúng có sải cánh lớn, nên có thể bay rất xa, vượt qua cả những đại dương mênh mông. </a:t>
            </a:r>
            <a:r>
              <a:rPr lang="en-US" sz="2600" b="1">
                <a:solidFill>
                  <a:srgbClr val="FF0000"/>
                </a:solidFill>
                <a:latin typeface="Arial" pitchFamily="34" charset="0"/>
                <a:ea typeface="Arial-Rounded" pitchFamily="34" charset="0"/>
                <a:cs typeface="Arial" pitchFamily="34" charset="0"/>
              </a:rPr>
              <a:t>//</a:t>
            </a:r>
            <a:r>
              <a:rPr lang="en-US" sz="2600">
                <a:latin typeface="Arial" pitchFamily="34" charset="0"/>
                <a:ea typeface="Arial-Rounded" pitchFamily="34" charset="0"/>
                <a:cs typeface="Arial" pitchFamily="34" charset="0"/>
              </a:rPr>
              <a:t> Hải âu còn bơi rất giỏi nhờ chân của chúng có màng như chân vịt.</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just"/>
            <a:r>
              <a:rPr lang="en-US" sz="2600">
                <a:latin typeface="Arial" pitchFamily="34" charset="0"/>
                <a:ea typeface="Arial-Rounded" pitchFamily="34" charset="0"/>
                <a:cs typeface="Arial" pitchFamily="34" charset="0"/>
              </a:rPr>
              <a:t>	Hải âu bay suốt ngày trên mặt biển.</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Đôi khi, chúng đậu ngay trên mặt nước dập dềnh.</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Khi trời sắp có bão, chúng bay thành đàn tìm nơi trú ẩn.</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Vì vậy, hải âu được gọi là loài chim báo bão.</a:t>
            </a:r>
            <a:r>
              <a:rPr lang="en-US" sz="2600" b="1">
                <a:solidFill>
                  <a:srgbClr val="FF0000"/>
                </a:solidFill>
                <a:latin typeface="Arial" pitchFamily="34" charset="0"/>
                <a:ea typeface="Arial-Rounded" pitchFamily="34" charset="0"/>
                <a:cs typeface="Arial" pitchFamily="34" charset="0"/>
              </a:rPr>
              <a:t> //</a:t>
            </a:r>
            <a:r>
              <a:rPr lang="en-US" sz="2600">
                <a:latin typeface="Arial" pitchFamily="34" charset="0"/>
                <a:ea typeface="Arial-Rounded" pitchFamily="34" charset="0"/>
                <a:cs typeface="Arial" pitchFamily="34" charset="0"/>
              </a:rPr>
              <a:t> Chúng được coi là bạn của những người đi biển.</a:t>
            </a:r>
            <a:r>
              <a:rPr lang="en-US" sz="2600" b="1">
                <a:solidFill>
                  <a:srgbClr val="FF0000"/>
                </a:solidFill>
                <a:latin typeface="Arial" pitchFamily="34" charset="0"/>
                <a:ea typeface="Arial-Rounded" pitchFamily="34" charset="0"/>
                <a:cs typeface="Arial" pitchFamily="34" charset="0"/>
              </a:rPr>
              <a:t> //</a:t>
            </a:r>
            <a:endParaRPr lang="en-US" sz="2600">
              <a:latin typeface="Arial" pitchFamily="34" charset="0"/>
              <a:ea typeface="Arial-Rounded" pitchFamily="34" charset="0"/>
              <a:cs typeface="Arial" pitchFamily="34" charset="0"/>
            </a:endParaRP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Hải âu còn bơi rất giỏi nhờ chân của chúng có màng như chân vịt.</a:t>
            </a:r>
          </a:p>
        </p:txBody>
      </p:sp>
      <p:cxnSp>
        <p:nvCxnSpPr>
          <p:cNvPr id="5" name="Straight Connector 4"/>
          <p:cNvCxnSpPr/>
          <p:nvPr/>
        </p:nvCxnSpPr>
        <p:spPr>
          <a:xfrm flipH="1">
            <a:off x="4800600" y="181817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73383" y="226575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2120900" y="233020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950" y="483853"/>
            <a:ext cx="5270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22669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151374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193675" y="3359149"/>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6" name="TextBox 15"/>
          <p:cNvSpPr txBox="1"/>
          <p:nvPr/>
        </p:nvSpPr>
        <p:spPr>
          <a:xfrm>
            <a:off x="1584614" y="2960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9" name="TextBox 18"/>
          <p:cNvSpPr txBox="1"/>
          <p:nvPr/>
        </p:nvSpPr>
        <p:spPr>
          <a:xfrm>
            <a:off x="688974" y="869950"/>
            <a:ext cx="8330335"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sp>
        <p:nvSpPr>
          <p:cNvPr id="9" name="TextBox 8"/>
          <p:cNvSpPr txBox="1"/>
          <p:nvPr/>
        </p:nvSpPr>
        <p:spPr>
          <a:xfrm>
            <a:off x="1584614" y="3468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0" name="TextBox 9"/>
          <p:cNvSpPr txBox="1"/>
          <p:nvPr/>
        </p:nvSpPr>
        <p:spPr>
          <a:xfrm>
            <a:off x="166256" y="9461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1123950"/>
            <a:ext cx="8762999" cy="2554424"/>
          </a:xfrm>
          <a:prstGeom prst="rect">
            <a:avLst/>
          </a:prstGeom>
        </p:spPr>
        <p:txBody>
          <a:bodyPr wrap="square" lIns="91318" tIns="45660" rIns="91318" bIns="45660">
            <a:spAutoFit/>
          </a:bodyPr>
          <a:lstStyle/>
          <a:p>
            <a:pPr algn="just">
              <a:spcAft>
                <a:spcPts val="600"/>
              </a:spcAft>
            </a:pPr>
            <a:r>
              <a:rPr lang="en-US" sz="32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p:txBody>
      </p:sp>
      <p:sp>
        <p:nvSpPr>
          <p:cNvPr id="5" name="TextBox 4"/>
          <p:cNvSpPr txBox="1"/>
          <p:nvPr/>
        </p:nvSpPr>
        <p:spPr>
          <a:xfrm>
            <a:off x="2895601" y="28575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Loài chim nào xuất hiện trong bài?</a:t>
            </a:r>
          </a:p>
        </p:txBody>
      </p:sp>
      <p:sp>
        <p:nvSpPr>
          <p:cNvPr id="7" name="TextBox 6"/>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Hải âu có thể bay xa như thế nào?</a:t>
            </a:r>
          </a:p>
        </p:txBody>
      </p:sp>
      <p:sp>
        <p:nvSpPr>
          <p:cNvPr id="8" name="TextBox 7"/>
          <p:cNvSpPr txBox="1"/>
          <p:nvPr/>
        </p:nvSpPr>
        <p:spPr>
          <a:xfrm>
            <a:off x="402937" y="4416425"/>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Ngoài bay xa, hải âu còn có khả năng gì?</a:t>
            </a:r>
          </a:p>
        </p:txBody>
      </p:sp>
      <p:cxnSp>
        <p:nvCxnSpPr>
          <p:cNvPr id="4" name="Straight Connector 3"/>
          <p:cNvCxnSpPr/>
          <p:nvPr/>
        </p:nvCxnSpPr>
        <p:spPr>
          <a:xfrm>
            <a:off x="1155700" y="15938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124700" y="2114550"/>
            <a:ext cx="1752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8600" y="2609850"/>
            <a:ext cx="63095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5900" y="3092450"/>
            <a:ext cx="2070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Sải cánh:</a:t>
            </a:r>
            <a:endParaRPr lang="en-US" sz="3600">
              <a:latin typeface="Arial" pitchFamily="34" charset="0"/>
              <a:cs typeface="Arial" pitchFamily="34" charset="0"/>
            </a:endParaRPr>
          </a:p>
        </p:txBody>
      </p:sp>
      <p:sp>
        <p:nvSpPr>
          <p:cNvPr id="7" name="Title 1"/>
          <p:cNvSpPr txBox="1">
            <a:spLocks/>
          </p:cNvSpPr>
          <p:nvPr/>
        </p:nvSpPr>
        <p:spPr>
          <a:xfrm>
            <a:off x="2438400" y="695719"/>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độ dài của cánh.</a:t>
            </a:r>
          </a:p>
        </p:txBody>
      </p:sp>
      <p:sp>
        <p:nvSpPr>
          <p:cNvPr id="11" name="Title 1"/>
          <p:cNvSpPr txBox="1">
            <a:spLocks/>
          </p:cNvSpPr>
          <p:nvPr/>
        </p:nvSpPr>
        <p:spPr>
          <a:xfrm>
            <a:off x="152400" y="1352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Đại dương:</a:t>
            </a:r>
            <a:endParaRPr lang="en-US" sz="3600">
              <a:latin typeface="Arial" pitchFamily="34" charset="0"/>
              <a:cs typeface="Arial" pitchFamily="34" charset="0"/>
            </a:endParaRPr>
          </a:p>
        </p:txBody>
      </p:sp>
      <p:sp>
        <p:nvSpPr>
          <p:cNvPr id="12" name="Title 1"/>
          <p:cNvSpPr txBox="1">
            <a:spLocks/>
          </p:cNvSpPr>
          <p:nvPr/>
        </p:nvSpPr>
        <p:spPr>
          <a:xfrm>
            <a:off x="2667000" y="1371600"/>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biển lớn.</a:t>
            </a:r>
          </a:p>
        </p:txBody>
      </p:sp>
      <p:sp>
        <p:nvSpPr>
          <p:cNvPr id="13" name="Title 1"/>
          <p:cNvSpPr txBox="1">
            <a:spLocks/>
          </p:cNvSpPr>
          <p:nvPr/>
        </p:nvSpPr>
        <p:spPr>
          <a:xfrm>
            <a:off x="139700" y="2114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Dập dềnh:</a:t>
            </a:r>
            <a:endParaRPr lang="en-US" sz="3600">
              <a:latin typeface="Arial" pitchFamily="34" charset="0"/>
              <a:cs typeface="Arial" pitchFamily="34" charset="0"/>
            </a:endParaRPr>
          </a:p>
        </p:txBody>
      </p:sp>
      <p:sp>
        <p:nvSpPr>
          <p:cNvPr id="14" name="Title 1"/>
          <p:cNvSpPr txBox="1">
            <a:spLocks/>
          </p:cNvSpPr>
          <p:nvPr/>
        </p:nvSpPr>
        <p:spPr>
          <a:xfrm>
            <a:off x="2438400" y="2390381"/>
            <a:ext cx="6172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chuyển động lên xuống nhịp nhàng trên mặt nước.</a:t>
            </a:r>
          </a:p>
        </p:txBody>
      </p:sp>
      <p:sp>
        <p:nvSpPr>
          <p:cNvPr id="15" name="Title 1"/>
          <p:cNvSpPr txBox="1">
            <a:spLocks/>
          </p:cNvSpPr>
          <p:nvPr/>
        </p:nvSpPr>
        <p:spPr>
          <a:xfrm>
            <a:off x="190500" y="333653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Bão:</a:t>
            </a:r>
            <a:endParaRPr lang="en-US" sz="3600">
              <a:latin typeface="Arial" pitchFamily="34" charset="0"/>
              <a:cs typeface="Arial" pitchFamily="34" charset="0"/>
            </a:endParaRPr>
          </a:p>
        </p:txBody>
      </p:sp>
      <p:sp>
        <p:nvSpPr>
          <p:cNvPr id="16" name="Title 1"/>
          <p:cNvSpPr txBox="1">
            <a:spLocks/>
          </p:cNvSpPr>
          <p:nvPr/>
        </p:nvSpPr>
        <p:spPr>
          <a:xfrm>
            <a:off x="1257300" y="3596881"/>
            <a:ext cx="8001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thời tiết bất thường, có gió mạnh và mưa lớn.</a:t>
            </a:r>
          </a:p>
        </p:txBody>
      </p:sp>
      <p:pic>
        <p:nvPicPr>
          <p:cNvPr id="2050" name="Picture 2" descr="Seagull Sea Gull - Free photo on Pixaba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129" t="10224" r="8063" b="27626"/>
          <a:stretch/>
        </p:blipFill>
        <p:spPr bwMode="auto">
          <a:xfrm>
            <a:off x="6057899" y="751281"/>
            <a:ext cx="2514601"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1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8" name="Title 1"/>
          <p:cNvSpPr txBox="1">
            <a:spLocks/>
          </p:cNvSpPr>
          <p:nvPr/>
        </p:nvSpPr>
        <p:spPr>
          <a:xfrm>
            <a:off x="228600" y="590550"/>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Màng:</a:t>
            </a:r>
            <a:endParaRPr lang="en-US" sz="3600">
              <a:latin typeface="Arial" pitchFamily="34" charset="0"/>
              <a:cs typeface="Arial" pitchFamily="34" charset="0"/>
            </a:endParaRPr>
          </a:p>
        </p:txBody>
      </p:sp>
      <p:sp>
        <p:nvSpPr>
          <p:cNvPr id="9" name="Title 1"/>
          <p:cNvSpPr txBox="1">
            <a:spLocks/>
          </p:cNvSpPr>
          <p:nvPr/>
        </p:nvSpPr>
        <p:spPr>
          <a:xfrm>
            <a:off x="1600200" y="850900"/>
            <a:ext cx="7543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phần da nối các ngón chân với nhau.</a:t>
            </a:r>
          </a:p>
        </p:txBody>
      </p:sp>
      <p:pic>
        <p:nvPicPr>
          <p:cNvPr id="1026" name="Picture 2" descr="Hải âu cổ rụt Đại Tây Dương – Wikipedia tiếng Việ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86"/>
          <a:stretch/>
        </p:blipFill>
        <p:spPr bwMode="auto">
          <a:xfrm>
            <a:off x="365125" y="2038350"/>
            <a:ext cx="2844628"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hững khoảnh khắc ngộ nghĩnh của hải âu cổ rụt Đại Tây Dương"/>
          <p:cNvPicPr>
            <a:picLocks noChangeAspect="1" noChangeArrowheads="1"/>
          </p:cNvPicPr>
          <p:nvPr/>
        </p:nvPicPr>
        <p:blipFill rotWithShape="1">
          <a:blip r:embed="rId4">
            <a:extLst>
              <a:ext uri="{28A0092B-C50C-407E-A947-70E740481C1C}">
                <a14:useLocalDpi xmlns:a14="http://schemas.microsoft.com/office/drawing/2010/main" val="0"/>
              </a:ext>
            </a:extLst>
          </a:blip>
          <a:srcRect l="5190" t="16966" r="22413" b="20297"/>
          <a:stretch/>
        </p:blipFill>
        <p:spPr bwMode="auto">
          <a:xfrm>
            <a:off x="3581400" y="2057400"/>
            <a:ext cx="514723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487086">
            <a:off x="-237451" y="3636731"/>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2487086">
            <a:off x="4258349" y="3801597"/>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2487086">
            <a:off x="3631746" y="3877095"/>
            <a:ext cx="1892808" cy="22902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02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937332"/>
            <a:ext cx="8382000" cy="3539418"/>
          </a:xfrm>
          <a:prstGeom prst="rect">
            <a:avLst/>
          </a:prstGeom>
        </p:spPr>
        <p:txBody>
          <a:bodyPr wrap="square" lIns="91428" tIns="45714" rIns="91428" bIns="45714">
            <a:spAutoFit/>
          </a:bodyPr>
          <a:lstStyle/>
          <a:p>
            <a:pPr algn="just"/>
            <a:r>
              <a:rPr lang="en-US" sz="32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just"/>
            <a:endParaRPr lang="en-US" sz="3200"/>
          </a:p>
        </p:txBody>
      </p:sp>
      <p:sp>
        <p:nvSpPr>
          <p:cNvPr id="4" name="TextBox 3"/>
          <p:cNvSpPr txBox="1"/>
          <p:nvPr/>
        </p:nvSpPr>
        <p:spPr>
          <a:xfrm>
            <a:off x="-1185" y="4253801"/>
            <a:ext cx="9144000"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hải âu được gọi là loài chim báo bão?</a:t>
            </a:r>
          </a:p>
        </p:txBody>
      </p:sp>
      <p:sp>
        <p:nvSpPr>
          <p:cNvPr id="6" name="TextBox 5"/>
          <p:cNvSpPr txBox="1"/>
          <p:nvPr/>
        </p:nvSpPr>
        <p:spPr>
          <a:xfrm>
            <a:off x="2895601" y="203330"/>
            <a:ext cx="3642531"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00" y="4574882"/>
            <a:ext cx="9144000" cy="523099"/>
          </a:xfrm>
          <a:prstGeom prst="rect">
            <a:avLst/>
          </a:prstGeom>
          <a:solidFill>
            <a:srgbClr val="D2ECB6"/>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Kể tên một số loài chim mà em biết.</a:t>
            </a:r>
          </a:p>
        </p:txBody>
      </p:sp>
      <p:pic>
        <p:nvPicPr>
          <p:cNvPr id="2052" name="Picture 4" descr="Free download flock of seagulls over the sea wallpapers and images  wallpapers [1920x1080] for your Desktop, Mobile &amp; Tablet | Explore 48+  Seagull Wallpaper Border | Blue and White Seagull Wallpaper,"/>
          <p:cNvPicPr>
            <a:picLocks noChangeAspect="1" noChangeArrowheads="1"/>
          </p:cNvPicPr>
          <p:nvPr/>
        </p:nvPicPr>
        <p:blipFill rotWithShape="1">
          <a:blip r:embed="rId2">
            <a:extLst>
              <a:ext uri="{28A0092B-C50C-407E-A947-70E740481C1C}">
                <a14:useLocalDpi xmlns:a14="http://schemas.microsoft.com/office/drawing/2010/main" val="0"/>
              </a:ext>
            </a:extLst>
          </a:blip>
          <a:srcRect b="10222"/>
          <a:stretch/>
        </p:blipFill>
        <p:spPr bwMode="auto">
          <a:xfrm>
            <a:off x="12701" y="-27179"/>
            <a:ext cx="9093199" cy="45921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estern Gull (Larus occidentalis) – Planet of Bi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0" y="2647483"/>
            <a:ext cx="2133600" cy="19174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701" y="4564934"/>
            <a:ext cx="9144000" cy="476933"/>
          </a:xfrm>
          <a:prstGeom prst="rect">
            <a:avLst/>
          </a:prstGeom>
          <a:solidFill>
            <a:srgbClr val="D2ECB6"/>
          </a:solidFill>
        </p:spPr>
        <p:txBody>
          <a:bodyPr wrap="square" lIns="91318" tIns="45660" rIns="91318" bIns="45660" rtlCol="0">
            <a:spAutoFit/>
          </a:bodyPr>
          <a:lstStyle/>
          <a:p>
            <a:pPr algn="ctr"/>
            <a:r>
              <a:rPr lang="en-US" sz="2500">
                <a:latin typeface="Arial" pitchFamily="34" charset="0"/>
                <a:ea typeface="Arial-Rounded" pitchFamily="34" charset="0"/>
                <a:cs typeface="Arial" pitchFamily="34" charset="0"/>
              </a:rPr>
              <a:t>Các loài chim đó giúp ích gì cho cuộc sống và cho con người?</a:t>
            </a: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2250" fill="hold"/>
                                        <p:tgtEl>
                                          <p:spTgt spid="7"/>
                                        </p:tgtEl>
                                        <p:attrNameLst>
                                          <p:attrName>ppt_x</p:attrName>
                                        </p:attrNameLst>
                                      </p:cBhvr>
                                      <p:tavLst>
                                        <p:tav tm="0">
                                          <p:val>
                                            <p:strVal val="1+#ppt_w/2"/>
                                          </p:val>
                                        </p:tav>
                                        <p:tav tm="100000">
                                          <p:val>
                                            <p:strVal val="#ppt_x"/>
                                          </p:val>
                                        </p:tav>
                                      </p:tavLst>
                                    </p:anim>
                                    <p:anim calcmode="lin" valueType="num">
                                      <p:cBhvr additive="base">
                                        <p:cTn id="14" dur="2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1937" y="971550"/>
            <a:ext cx="5298853" cy="1964527"/>
          </a:xfrm>
        </p:spPr>
        <p:txBody>
          <a:bodyPr>
            <a:noAutofit/>
          </a:bodyPr>
          <a:lstStyle/>
          <a:p>
            <a:pPr algn="l"/>
            <a:r>
              <a:rPr lang="vi-VN" sz="3600">
                <a:latin typeface="Arial" pitchFamily="34" charset="0"/>
                <a:cs typeface="Arial" pitchFamily="34" charset="0"/>
              </a:rPr>
              <a:t>Con gì đuôi ngắn tai dài</a:t>
            </a:r>
            <a:br>
              <a:rPr lang="vi-VN" sz="3600">
                <a:latin typeface="Arial" pitchFamily="34" charset="0"/>
                <a:cs typeface="Arial" pitchFamily="34" charset="0"/>
              </a:rPr>
            </a:br>
            <a:r>
              <a:rPr lang="vi-VN" sz="3600">
                <a:latin typeface="Arial" pitchFamily="34" charset="0"/>
                <a:cs typeface="Arial" pitchFamily="34" charset="0"/>
              </a:rPr>
              <a:t>Mắt hồng lông mượt</a:t>
            </a:r>
            <a:br>
              <a:rPr lang="vi-VN" sz="3600">
                <a:latin typeface="Arial" pitchFamily="34" charset="0"/>
                <a:cs typeface="Arial" pitchFamily="34" charset="0"/>
              </a:rPr>
            </a:br>
            <a:r>
              <a:rPr lang="vi-VN" sz="3600">
                <a:latin typeface="Arial" pitchFamily="34" charset="0"/>
                <a:cs typeface="Arial" pitchFamily="34" charset="0"/>
              </a:rPr>
              <a:t>Có tài chạy nhanh</a:t>
            </a:r>
            <a:r>
              <a:rPr lang="en-US" sz="3600">
                <a:latin typeface="Arial" pitchFamily="34" charset="0"/>
                <a:cs typeface="Arial" pitchFamily="34" charset="0"/>
              </a:rPr>
              <a:t>?</a:t>
            </a:r>
            <a:endParaRPr lang="vi-VN" sz="3600">
              <a:latin typeface="Arial" pitchFamily="34" charset="0"/>
              <a:cs typeface="Arial" pitchFamily="34" charset="0"/>
            </a:endParaRPr>
          </a:p>
        </p:txBody>
      </p:sp>
      <p:sp>
        <p:nvSpPr>
          <p:cNvPr id="5" name="Title 2"/>
          <p:cNvSpPr txBox="1">
            <a:spLocks/>
          </p:cNvSpPr>
          <p:nvPr/>
        </p:nvSpPr>
        <p:spPr>
          <a:xfrm>
            <a:off x="1828800" y="3303540"/>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thỏ</a:t>
            </a:r>
            <a:endParaRPr lang="vi-VN" b="1">
              <a:solidFill>
                <a:srgbClr val="FF0000"/>
              </a:solidFill>
              <a:latin typeface="Arial" pitchFamily="34" charset="0"/>
              <a:cs typeface="Arial"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018"/>
          <a:stretch/>
        </p:blipFill>
        <p:spPr>
          <a:xfrm>
            <a:off x="4934087" y="2800350"/>
            <a:ext cx="1714226" cy="2014495"/>
          </a:xfrm>
          <a:prstGeom prst="rect">
            <a:avLst/>
          </a:prstGeom>
        </p:spPr>
      </p:pic>
    </p:spTree>
    <p:extLst>
      <p:ext uri="{BB962C8B-B14F-4D97-AF65-F5344CB8AC3E}">
        <p14:creationId xmlns:p14="http://schemas.microsoft.com/office/powerpoint/2010/main" val="3959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Hải âu có </a:t>
            </a:r>
            <a:r>
              <a:rPr lang="el-GR" sz="3200" b="1">
                <a:solidFill>
                  <a:srgbClr val="7030A0"/>
                </a:solidFill>
                <a:latin typeface="HP001 4 hàng" pitchFamily="34" charset="0"/>
                <a:ea typeface="Arial-Rounded" pitchFamily="34" charset="0"/>
                <a:cs typeface="Arial-Rounded" pitchFamily="34" charset="0"/>
              </a:rPr>
              <a:t>Ό˘ </a:t>
            </a:r>
            <a:r>
              <a:rPr lang="vi-VN" sz="3200" b="1">
                <a:solidFill>
                  <a:srgbClr val="7030A0"/>
                </a:solidFill>
                <a:latin typeface="HP001 4 hàng" pitchFamily="34" charset="0"/>
                <a:ea typeface="Arial-Rounded" pitchFamily="34" charset="0"/>
                <a:cs typeface="Arial-Rounded" pitchFamily="34" charset="0"/>
              </a:rPr>
              <a:t>bay Ǖ</a:t>
            </a:r>
            <a:r>
              <a:rPr lang="el-GR" sz="3200" b="1">
                <a:solidFill>
                  <a:srgbClr val="7030A0"/>
                </a:solidFill>
                <a:latin typeface="HP001 4 hàng" pitchFamily="34" charset="0"/>
                <a:ea typeface="Arial-Rounded" pitchFamily="34" charset="0"/>
                <a:cs typeface="Arial-Rounded" pitchFamily="34" charset="0"/>
              </a:rPr>
              <a:t>ί</a:t>
            </a:r>
            <a:r>
              <a:rPr lang="vi-VN" sz="3200" b="1">
                <a:solidFill>
                  <a:srgbClr val="7030A0"/>
                </a:solidFill>
                <a:latin typeface="HP001 4 hàng" pitchFamily="34" charset="0"/>
                <a:ea typeface="Arial-Rounded" pitchFamily="34" charset="0"/>
                <a:cs typeface="Arial-Rounded" pitchFamily="34" charset="0"/>
              </a:rPr>
              <a:t>a </a:t>
            </a:r>
            <a:r>
              <a:rPr lang="el-GR" sz="3200" b="1">
                <a:solidFill>
                  <a:srgbClr val="7030A0"/>
                </a:solidFill>
                <a:latin typeface="HP001 4 hàng" pitchFamily="34" charset="0"/>
                <a:ea typeface="Arial-Rounded" pitchFamily="34" charset="0"/>
                <a:cs typeface="Arial-Rounded" pitchFamily="34" charset="0"/>
              </a:rPr>
              <a:t>η</a:t>
            </a:r>
            <a:r>
              <a:rPr lang="vi-VN" sz="3200" b="1">
                <a:solidFill>
                  <a:srgbClr val="7030A0"/>
                </a:solidFill>
                <a:latin typeface="HP001 4 hàng" pitchFamily="34" charset="0"/>
                <a:ea typeface="Arial-Rounded" pitchFamily="34" charset="0"/>
                <a:cs typeface="Arial-Rounded" pitchFamily="34" charset="0"/>
              </a:rPr>
              <a:t>ững đại dư</a:t>
            </a:r>
            <a:r>
              <a:rPr lang="el-GR" sz="3200" b="1">
                <a:solidFill>
                  <a:srgbClr val="7030A0"/>
                </a:solidFill>
                <a:latin typeface="HP001 4 hàng" pitchFamily="34" charset="0"/>
                <a:ea typeface="Arial-Rounded" pitchFamily="34" charset="0"/>
                <a:cs typeface="Arial-Rounded" pitchFamily="34" charset="0"/>
              </a:rPr>
              <a:t>Ω</a:t>
            </a:r>
            <a:r>
              <a:rPr lang="vi-VN" sz="3200" b="1">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38546" y="2949692"/>
            <a:ext cx="8649947" cy="584775"/>
          </a:xfrm>
          <a:prstGeom prst="rect">
            <a:avLst/>
          </a:prstGeom>
        </p:spPr>
        <p:txBody>
          <a:bodyPr wrap="square">
            <a:spAutoFit/>
          </a:bodyPr>
          <a:lstStyle/>
          <a:p>
            <a:pPr algn="just"/>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ł</a:t>
            </a:r>
            <a:r>
              <a:rPr lang="el-GR" sz="3200" b="1">
                <a:solidFill>
                  <a:srgbClr val="7030A0"/>
                </a:solidFill>
                <a:latin typeface="HP001 4 hàng" pitchFamily="34" charset="0"/>
                <a:ea typeface="Arial-Rounded" pitchFamily="34" charset="0"/>
                <a:cs typeface="Arial-Rounded" pitchFamily="34" charset="0"/>
              </a:rPr>
              <a:t>ζ </a:t>
            </a:r>
            <a:r>
              <a:rPr lang="vi-VN" sz="3200" b="1">
                <a:solidFill>
                  <a:srgbClr val="7030A0"/>
                </a:solidFill>
                <a:latin typeface="HP001 4 hàng" pitchFamily="34" charset="0"/>
                <a:ea typeface="Arial-Rounded" pitchFamily="34" charset="0"/>
                <a:cs typeface="Arial-Rounded" pitchFamily="34" charset="0"/>
              </a:rPr>
              <a:t>jŪg</a:t>
            </a:r>
            <a:r>
              <a:rPr lang="en-US" sz="3200" b="1">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8016" y="3599367"/>
            <a:ext cx="8662647" cy="584775"/>
          </a:xfrm>
          <a:prstGeom prst="rect">
            <a:avLst/>
          </a:prstGeom>
        </p:spPr>
        <p:txBody>
          <a:bodyPr wrap="square">
            <a:spAutoFit/>
          </a:bodyPr>
          <a:lstStyle/>
          <a:p>
            <a:pPr algn="just"/>
            <a:r>
              <a:rPr lang="en-US" sz="3200" b="1">
                <a:solidFill>
                  <a:srgbClr val="7030A0"/>
                </a:solidFill>
                <a:latin typeface="HP001 4 hàng" pitchFamily="34" charset="0"/>
                <a:ea typeface="Arial-Rounded" pitchFamily="34" charset="0"/>
                <a:cs typeface="Arial-Rounded" pitchFamily="34" charset="0"/>
              </a:rPr>
              <a:t>b) Ngoài </a:t>
            </a:r>
            <a:r>
              <a:rPr lang="vi-VN" sz="3200" b="1">
                <a:solidFill>
                  <a:srgbClr val="7030A0"/>
                </a:solidFill>
                <a:latin typeface="HP001 4 hàng" pitchFamily="34" charset="0"/>
                <a:ea typeface="Arial-Rounded" pitchFamily="34" charset="0"/>
                <a:cs typeface="Arial-Rounded" pitchFamily="34" charset="0"/>
              </a:rPr>
              <a:t>bay xa</a:t>
            </a:r>
            <a:r>
              <a:rPr lang="en-US" sz="3200" b="1">
                <a:solidFill>
                  <a:srgbClr val="7030A0"/>
                </a:solidFill>
                <a:latin typeface="HP001 4 hàng" pitchFamily="34" charset="0"/>
                <a:ea typeface="Arial-Rounded" pitchFamily="34" charset="0"/>
                <a:cs typeface="Arial-Rounded" pitchFamily="34" charset="0"/>
              </a:rPr>
              <a:t>,</a:t>
            </a:r>
            <a:r>
              <a:rPr lang="vi-VN" sz="3200" b="1">
                <a:solidFill>
                  <a:srgbClr val="7030A0"/>
                </a:solidFill>
                <a:latin typeface="HP001 4 hàng" pitchFamily="34" charset="0"/>
                <a:ea typeface="Arial-Rounded" pitchFamily="34" charset="0"/>
                <a:cs typeface="Arial-Rounded" pitchFamily="34" charset="0"/>
              </a:rPr>
              <a:t> hải âu cŜ b</a:t>
            </a:r>
            <a:r>
              <a:rPr lang="el-GR" sz="3200" b="1">
                <a:solidFill>
                  <a:srgbClr val="7030A0"/>
                </a:solidFill>
                <a:latin typeface="HP001 4 hàng" pitchFamily="34" charset="0"/>
                <a:ea typeface="Arial-Rounded" pitchFamily="34" charset="0"/>
                <a:cs typeface="Arial-Rounded" pitchFamily="34" charset="0"/>
              </a:rPr>
              <a:t>Π </a:t>
            </a:r>
            <a:r>
              <a:rPr lang="vi-VN" sz="3200" b="1">
                <a:solidFill>
                  <a:srgbClr val="7030A0"/>
                </a:solidFill>
                <a:latin typeface="HP001 4 hàng" pitchFamily="34" charset="0"/>
                <a:ea typeface="Arial-Rounded" pitchFamily="34" charset="0"/>
                <a:cs typeface="Arial-Rounded" pitchFamily="34" charset="0"/>
              </a:rPr>
              <a:t>ǟất giĈ</a:t>
            </a:r>
            <a:r>
              <a:rPr lang="en-US" sz="3200" b="1">
                <a:solidFill>
                  <a:srgbClr val="7030A0"/>
                </a:solidFill>
                <a:latin typeface="HP001 4 hàng" pitchFamily="34" charset="0"/>
                <a:ea typeface="Arial-Rounded" pitchFamily="34" charset="0"/>
                <a:cs typeface="Arial-Rounded" pitchFamily="34" charset="0"/>
              </a:rPr>
              <a:t>.</a:t>
            </a:r>
          </a:p>
        </p:txBody>
      </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94412" y="709659"/>
            <a:ext cx="418070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Hải âu có thể bay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85800" y="1200150"/>
            <a:ext cx="5341280"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Ngoài bay xa, hải âu còn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7" grpId="0"/>
      <p:bldP spid="5"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11" name="H.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49215" y="654040"/>
            <a:ext cx="4422785" cy="4422785"/>
          </a:xfrm>
        </p:spPr>
      </p:pic>
      <p:pic>
        <p:nvPicPr>
          <p:cNvPr id="12" name="N.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607169" y="640852"/>
            <a:ext cx="4422785" cy="442278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video>
              <p:cMediaNode vol="80000">
                <p:cTn id="13" fill="hold" display="0">
                  <p:stCondLst>
                    <p:cond delay="indefinite"/>
                  </p:stCondLst>
                </p:cTn>
                <p:tgtEl>
                  <p:spTgt spid="1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Loài chim của biển cả</a:t>
            </a:r>
            <a:r>
              <a:rPr lang="en-US" sz="3200">
                <a:solidFill>
                  <a:schemeClr val="tx1"/>
                </a:solidFill>
                <a:latin typeface="Arial" pitchFamily="34" charset="0"/>
                <a:cs typeface="Arial" pitchFamily="34" charset="0"/>
              </a:rPr>
              <a:t> (trang 104, 105).</a:t>
            </a:r>
          </a:p>
          <a:p>
            <a:pPr marL="457138" indent="-457138" algn="just">
              <a:buFontTx/>
              <a:buChar char="-"/>
            </a:pPr>
            <a:r>
              <a:rPr lang="en-US" sz="3200">
                <a:solidFill>
                  <a:schemeClr val="tx1"/>
                </a:solidFill>
                <a:latin typeface="Arial" pitchFamily="34" charset="0"/>
                <a:cs typeface="Arial" pitchFamily="34" charset="0"/>
              </a:rPr>
              <a:t>Chuẩn bị bài mới (trang 106, 107).</a:t>
            </a:r>
          </a:p>
        </p:txBody>
      </p: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2209800" y="1147907"/>
            <a:ext cx="5240482" cy="1964527"/>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vi-VN" sz="3600">
                <a:latin typeface="Arial" pitchFamily="34" charset="0"/>
                <a:cs typeface="Arial" pitchFamily="34" charset="0"/>
              </a:rPr>
              <a:t>Con gì mào đỏ</a:t>
            </a:r>
          </a:p>
          <a:p>
            <a:pPr algn="just"/>
            <a:r>
              <a:rPr lang="vi-VN" sz="3600">
                <a:latin typeface="Arial" pitchFamily="34" charset="0"/>
                <a:cs typeface="Arial" pitchFamily="34" charset="0"/>
              </a:rPr>
              <a:t>Gáy ò ó o…</a:t>
            </a:r>
          </a:p>
          <a:p>
            <a:pPr algn="just"/>
            <a:r>
              <a:rPr lang="vi-VN" sz="3600">
                <a:latin typeface="Arial" pitchFamily="34" charset="0"/>
                <a:cs typeface="Arial" pitchFamily="34" charset="0"/>
              </a:rPr>
              <a:t>Từ sáng tinh mơ</a:t>
            </a:r>
          </a:p>
          <a:p>
            <a:pPr algn="just"/>
            <a:r>
              <a:rPr lang="vi-VN" sz="3600">
                <a:latin typeface="Arial" pitchFamily="34" charset="0"/>
                <a:cs typeface="Arial" pitchFamily="34" charset="0"/>
              </a:rPr>
              <a:t>Gọi người thức giấc?</a:t>
            </a:r>
          </a:p>
        </p:txBody>
      </p:sp>
      <p:sp>
        <p:nvSpPr>
          <p:cNvPr id="8" name="Title 2"/>
          <p:cNvSpPr txBox="1">
            <a:spLocks/>
          </p:cNvSpPr>
          <p:nvPr/>
        </p:nvSpPr>
        <p:spPr>
          <a:xfrm>
            <a:off x="1752600" y="348514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a:t>
            </a:r>
          </a:p>
          <a:p>
            <a:r>
              <a:rPr lang="en-US" b="1">
                <a:solidFill>
                  <a:srgbClr val="FF0000"/>
                </a:solidFill>
                <a:latin typeface="Arial" pitchFamily="34" charset="0"/>
                <a:cs typeface="Arial" pitchFamily="34" charset="0"/>
              </a:rPr>
              <a:t>gà trống</a:t>
            </a:r>
            <a:endParaRPr lang="vi-VN" b="1">
              <a:solidFill>
                <a:srgbClr val="FF0000"/>
              </a:solidFill>
              <a:latin typeface="Arial" pitchFamily="34" charset="0"/>
              <a:cs typeface="Arial" pitchFamily="34" charset="0"/>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702"/>
          <a:stretch/>
        </p:blipFill>
        <p:spPr bwMode="auto">
          <a:xfrm>
            <a:off x="4648200" y="3428050"/>
            <a:ext cx="1600200" cy="145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600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590800" y="418451"/>
            <a:ext cx="4724400" cy="2574131"/>
          </a:xfrm>
        </p:spPr>
        <p:txBody>
          <a:bodyPr>
            <a:noAutofit/>
          </a:bodyPr>
          <a:lstStyle/>
          <a:p>
            <a:pPr algn="l"/>
            <a:r>
              <a:rPr lang="vi-VN" sz="4000">
                <a:latin typeface="Arial" pitchFamily="34" charset="0"/>
                <a:cs typeface="Arial" pitchFamily="34" charset="0"/>
              </a:rPr>
              <a:t>Con gì ăn no</a:t>
            </a:r>
            <a:br>
              <a:rPr lang="vi-VN" sz="4000">
                <a:latin typeface="Arial" pitchFamily="34" charset="0"/>
                <a:cs typeface="Arial" pitchFamily="34" charset="0"/>
              </a:rPr>
            </a:br>
            <a:r>
              <a:rPr lang="vi-VN" sz="4000">
                <a:latin typeface="Arial" pitchFamily="34" charset="0"/>
                <a:cs typeface="Arial" pitchFamily="34" charset="0"/>
              </a:rPr>
              <a:t>Bụng to mắt híp</a:t>
            </a:r>
            <a:br>
              <a:rPr lang="vi-VN" sz="4000">
                <a:latin typeface="Arial" pitchFamily="34" charset="0"/>
                <a:cs typeface="Arial" pitchFamily="34" charset="0"/>
              </a:rPr>
            </a:br>
            <a:r>
              <a:rPr lang="vi-VN" sz="4000">
                <a:latin typeface="Arial" pitchFamily="34" charset="0"/>
                <a:cs typeface="Arial" pitchFamily="34" charset="0"/>
              </a:rPr>
              <a:t>Mồm kêu ụt ịt</a:t>
            </a:r>
            <a:br>
              <a:rPr lang="vi-VN" sz="4000">
                <a:latin typeface="Arial" pitchFamily="34" charset="0"/>
                <a:cs typeface="Arial" pitchFamily="34" charset="0"/>
              </a:rPr>
            </a:br>
            <a:r>
              <a:rPr lang="vi-VN" sz="4000">
                <a:latin typeface="Arial" pitchFamily="34" charset="0"/>
                <a:cs typeface="Arial" pitchFamily="34" charset="0"/>
              </a:rPr>
              <a:t>Nằm thở phì phò</a:t>
            </a:r>
            <a:r>
              <a:rPr lang="en-US" sz="4000">
                <a:latin typeface="Arial" pitchFamily="34" charset="0"/>
                <a:cs typeface="Arial" pitchFamily="34" charset="0"/>
              </a:rPr>
              <a:t>?</a:t>
            </a:r>
            <a:endParaRPr lang="en-US" sz="4000">
              <a:latin typeface="Arial" pitchFamily="34" charset="0"/>
              <a:ea typeface="AvantGarde" pitchFamily="2" charset="0"/>
              <a:cs typeface="Arial" pitchFamily="34" charset="0"/>
            </a:endParaRPr>
          </a:p>
        </p:txBody>
      </p:sp>
      <p:sp>
        <p:nvSpPr>
          <p:cNvPr id="6" name="Title 2"/>
          <p:cNvSpPr txBox="1">
            <a:spLocks/>
          </p:cNvSpPr>
          <p:nvPr/>
        </p:nvSpPr>
        <p:spPr>
          <a:xfrm>
            <a:off x="1641253" y="3348927"/>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lợn</a:t>
            </a:r>
          </a:p>
          <a:p>
            <a:r>
              <a:rPr lang="en-US" b="1">
                <a:solidFill>
                  <a:srgbClr val="FF0000"/>
                </a:solidFill>
                <a:latin typeface="Arial" pitchFamily="34" charset="0"/>
                <a:cs typeface="Arial" pitchFamily="34" charset="0"/>
              </a:rPr>
              <a:t>(con heo)</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147"/>
          <a:stretch/>
        </p:blipFill>
        <p:spPr bwMode="auto">
          <a:xfrm>
            <a:off x="4648200" y="3028950"/>
            <a:ext cx="2888676" cy="1979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5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1139248"/>
            <a:ext cx="8288734" cy="1102519"/>
          </a:xfrm>
        </p:spPr>
        <p:txBody>
          <a:bodyPr>
            <a:noAutofit/>
          </a:bodyPr>
          <a:lstStyle/>
          <a:p>
            <a:r>
              <a:rPr lang="vi-VN" sz="3200">
                <a:latin typeface="Arial" pitchFamily="34" charset="0"/>
                <a:cs typeface="Arial" pitchFamily="34" charset="0"/>
              </a:rPr>
              <a:t>Lượn bay biển lớn sớm trưa</a:t>
            </a:r>
            <a:br>
              <a:rPr lang="vi-VN" sz="3200">
                <a:latin typeface="Arial" pitchFamily="34" charset="0"/>
                <a:cs typeface="Arial" pitchFamily="34" charset="0"/>
              </a:rPr>
            </a:br>
            <a:r>
              <a:rPr lang="vi-VN" sz="3200">
                <a:latin typeface="Arial" pitchFamily="34" charset="0"/>
                <a:cs typeface="Arial" pitchFamily="34" charset="0"/>
              </a:rPr>
              <a:t>Sóng gió chẳng quản nắng mưa chẳng sờn</a:t>
            </a:r>
            <a:r>
              <a:rPr lang="en-US" sz="3200">
                <a:latin typeface="Arial" pitchFamily="34" charset="0"/>
                <a:ea typeface="AvantGarde" pitchFamily="2" charset="0"/>
                <a:cs typeface="Arial" pitchFamily="34" charset="0"/>
              </a:rPr>
              <a:t>?</a:t>
            </a:r>
          </a:p>
        </p:txBody>
      </p:sp>
      <p:sp>
        <p:nvSpPr>
          <p:cNvPr id="6" name="Title 2"/>
          <p:cNvSpPr txBox="1">
            <a:spLocks/>
          </p:cNvSpPr>
          <p:nvPr/>
        </p:nvSpPr>
        <p:spPr>
          <a:xfrm>
            <a:off x="1641253" y="2814425"/>
            <a:ext cx="3311747" cy="1008113"/>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b="1">
                <a:solidFill>
                  <a:srgbClr val="FF0000"/>
                </a:solidFill>
                <a:latin typeface="Arial" pitchFamily="34" charset="0"/>
                <a:cs typeface="Arial" pitchFamily="34" charset="0"/>
              </a:rPr>
              <a:t>Con chim hải âu</a:t>
            </a:r>
            <a:endParaRPr lang="vi-VN" b="1">
              <a:solidFill>
                <a:srgbClr val="FF0000"/>
              </a:solidFill>
              <a:latin typeface="Arial" pitchFamily="34" charset="0"/>
              <a:cs typeface="Arial"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192"/>
          <a:stretch/>
        </p:blipFill>
        <p:spPr bwMode="auto">
          <a:xfrm>
            <a:off x="4953000" y="2571750"/>
            <a:ext cx="2422251" cy="232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LOÀI CHIM CỦA BIỂN CẢ</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2895600" y="3188744"/>
            <a:ext cx="2942657" cy="1845094"/>
            <a:chOff x="2557349" y="3214083"/>
            <a:chExt cx="2942657" cy="1845094"/>
          </a:xfrm>
        </p:grpSpPr>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64013" y="3718875"/>
              <a:ext cx="1335993" cy="1340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57349" y="3214083"/>
              <a:ext cx="1573213" cy="1447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4512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962900" cy="830863"/>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Quan sát tranh và cho biết điểm khác nhau giữa chim và cá?</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70" t="28906" r="23279" b="16146"/>
          <a:stretch/>
        </p:blipFill>
        <p:spPr bwMode="auto">
          <a:xfrm>
            <a:off x="1295399" y="1091610"/>
            <a:ext cx="6711225" cy="37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97" y="26074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5" name="TextBox 4"/>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84614" y="372263"/>
            <a:ext cx="5947064" cy="523087"/>
          </a:xfrm>
          <a:prstGeom prst="rect">
            <a:avLst/>
          </a:prstGeom>
          <a:noFill/>
        </p:spPr>
        <p:txBody>
          <a:bodyPr wrap="square" lIns="91305" tIns="45654" rIns="91305" bIns="45654" rtlCol="0">
            <a:spAutoFit/>
          </a:bodyPr>
          <a:lstStyle/>
          <a:p>
            <a:pPr algn="ctr"/>
            <a:r>
              <a:rPr lang="en-US" sz="2800" b="1">
                <a:latin typeface="Arial" pitchFamily="34" charset="0"/>
                <a:ea typeface="Arial-Rounded" pitchFamily="34" charset="0"/>
                <a:cs typeface="Arial" pitchFamily="34" charset="0"/>
              </a:rPr>
              <a:t>Loài chim của biển cả</a:t>
            </a:r>
          </a:p>
        </p:txBody>
      </p:sp>
      <p:sp>
        <p:nvSpPr>
          <p:cNvPr id="17" name="TextBox 16"/>
          <p:cNvSpPr txBox="1"/>
          <p:nvPr/>
        </p:nvSpPr>
        <p:spPr>
          <a:xfrm>
            <a:off x="166256" y="971550"/>
            <a:ext cx="8853054" cy="4170239"/>
          </a:xfrm>
          <a:prstGeom prst="rect">
            <a:avLst/>
          </a:prstGeom>
          <a:noFill/>
        </p:spPr>
        <p:txBody>
          <a:bodyPr wrap="square" lIns="91305" tIns="45654" rIns="91305" bIns="45654" rtlCol="0">
            <a:spAutoFit/>
          </a:bodyPr>
          <a:lstStyle/>
          <a:p>
            <a:pPr algn="just">
              <a:spcAft>
                <a:spcPts val="600"/>
              </a:spcAft>
            </a:pPr>
            <a:r>
              <a:rPr lang="en-US" sz="2600">
                <a:latin typeface="Arial" pitchFamily="34" charset="0"/>
                <a:ea typeface="Arial-Rounded" pitchFamily="34" charset="0"/>
                <a:cs typeface="Arial" pitchFamily="34" charset="0"/>
              </a:rPr>
              <a:t>	Hải âu là loài chim của biển cả. Chúng có sải cánh lớn, nên có thể bay rất xa, vượt qua cả những đại dương mênh mông. Hải âu còn bơi rất giỏi nhờ chân của chúng có màng như chân vịt.</a:t>
            </a:r>
          </a:p>
          <a:p>
            <a:pPr algn="just"/>
            <a:r>
              <a:rPr lang="en-US" sz="2600">
                <a:latin typeface="Arial" pitchFamily="34" charset="0"/>
                <a:ea typeface="Arial-Rounded" pitchFamily="34" charset="0"/>
                <a:cs typeface="Arial" pitchFamily="34" charset="0"/>
              </a:rPr>
              <a:t>	Hải âu bay suốt ngày trên mặt biển. Đôi khi, chúng đậu ngay trên mặt nước dập dềnh. Khi trời sắp có bão, chúng bay thành đàn tìm nơi trú ẩn. Vì vậy, hải âu được gọi là loài chim báo bão. Chúng được coi là bạn của những người đi biển.</a:t>
            </a:r>
          </a:p>
          <a:p>
            <a:pPr algn="r"/>
            <a:r>
              <a:rPr lang="en-US" sz="2600">
                <a:latin typeface="Arial" pitchFamily="34" charset="0"/>
                <a:ea typeface="Arial-Rounded" pitchFamily="34" charset="0"/>
                <a:cs typeface="Arial" pitchFamily="34" charset="0"/>
              </a:rPr>
              <a:t>(Trung Nguyên)</a:t>
            </a:r>
          </a:p>
        </p:txBody>
      </p:sp>
      <p:cxnSp>
        <p:nvCxnSpPr>
          <p:cNvPr id="5" name="Straight Connector 4"/>
          <p:cNvCxnSpPr/>
          <p:nvPr/>
        </p:nvCxnSpPr>
        <p:spPr>
          <a:xfrm flipH="1">
            <a:off x="7677315" y="1381858"/>
            <a:ext cx="421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794945" y="1798027"/>
            <a:ext cx="3694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186690" y="3474427"/>
            <a:ext cx="14195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59558" y="2214196"/>
            <a:ext cx="17790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1235</TotalTime>
  <Words>1255</Words>
  <Application>Microsoft Office PowerPoint</Application>
  <PresentationFormat>On-screen Show (16:9)</PresentationFormat>
  <Paragraphs>99</Paragraphs>
  <Slides>22</Slides>
  <Notes>11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Arial-Rounded</vt:lpstr>
      <vt:lpstr>Arial</vt:lpstr>
      <vt:lpstr>Arial Rounded MT Bold</vt:lpstr>
      <vt:lpstr>Calibri</vt:lpstr>
      <vt:lpstr>HP001 4 hàng</vt:lpstr>
      <vt:lpstr>Office Theme</vt:lpstr>
      <vt:lpstr>PowerPoint Presentation</vt:lpstr>
      <vt:lpstr>Con gì đuôi ngắn tai dài Mắt hồng lông mượt Có tài chạy nhanh?</vt:lpstr>
      <vt:lpstr>PowerPoint Presentation</vt:lpstr>
      <vt:lpstr>Con gì ăn no Bụng to mắt híp Mồm kêu ụt ịt Nằm thở phì phò?</vt:lpstr>
      <vt:lpstr>Lượn bay biển lớn sớm trưa Sóng gió chẳng quản nắng mưa chẳng sờn?</vt:lpstr>
      <vt:lpstr>PowerPoint Presentation</vt:lpstr>
      <vt:lpstr>PowerPoint Presentation</vt:lpstr>
      <vt:lpstr>PowerPoint Presentation</vt:lpstr>
      <vt:lpstr>PowerPoint Presentation</vt:lpstr>
      <vt:lpstr>sải   xa   mênh mông dập dềnh  </vt:lpstr>
      <vt:lpstr>PowerPoint Presentation</vt:lpstr>
      <vt:lpstr>PowerPoint Presentation</vt:lpstr>
      <vt:lpstr>PowerPoint Presentation</vt:lpstr>
      <vt:lpstr>PowerPoint Presentation</vt:lpstr>
      <vt:lpstr>PowerPoint Presentation</vt:lpstr>
      <vt:lpstr>Giải nghĩa từ khó:</vt:lpstr>
      <vt:lpstr>Giải nghĩa từ khó:</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226</cp:revision>
  <dcterms:created xsi:type="dcterms:W3CDTF">2020-12-08T15:48:47Z</dcterms:created>
  <dcterms:modified xsi:type="dcterms:W3CDTF">2025-05-04T19:07:29Z</dcterms:modified>
</cp:coreProperties>
</file>