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5" r:id="rId2"/>
    <p:sldId id="257" r:id="rId3"/>
    <p:sldId id="280" r:id="rId4"/>
    <p:sldId id="281" r:id="rId5"/>
    <p:sldId id="286" r:id="rId6"/>
    <p:sldId id="292" r:id="rId7"/>
    <p:sldId id="294" r:id="rId8"/>
    <p:sldId id="305" r:id="rId9"/>
    <p:sldId id="295" r:id="rId10"/>
    <p:sldId id="296" r:id="rId11"/>
    <p:sldId id="297" r:id="rId12"/>
    <p:sldId id="289" r:id="rId13"/>
    <p:sldId id="290" r:id="rId14"/>
    <p:sldId id="302" r:id="rId15"/>
    <p:sldId id="303" r:id="rId16"/>
    <p:sldId id="304" r:id="rId17"/>
    <p:sldId id="298" r:id="rId18"/>
    <p:sldId id="306" r:id="rId19"/>
    <p:sldId id="299" r:id="rId20"/>
    <p:sldId id="300" r:id="rId21"/>
    <p:sldId id="307" r:id="rId22"/>
    <p:sldId id="271" r:id="rId23"/>
    <p:sldId id="301" r:id="rId24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819"/>
    <a:srgbClr val="A323AD"/>
    <a:srgbClr val="912AA6"/>
    <a:srgbClr val="245794"/>
    <a:srgbClr val="1D4779"/>
    <a:srgbClr val="32D816"/>
    <a:srgbClr val="FF1111"/>
    <a:srgbClr val="DCF0C6"/>
    <a:srgbClr val="CAE8AA"/>
    <a:srgbClr val="C1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87722" autoAdjust="0"/>
  </p:normalViewPr>
  <p:slideViewPr>
    <p:cSldViewPr>
      <p:cViewPr varScale="1">
        <p:scale>
          <a:sx n="73" d="100"/>
          <a:sy n="73" d="100"/>
        </p:scale>
        <p:origin x="37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đọc</a:t>
            </a:r>
            <a:r>
              <a:rPr lang="en-US" baseline="0"/>
              <a:t> nối tiếp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4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12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344535"/>
            <a:ext cx="5326568" cy="857250"/>
          </a:xfrm>
          <a:solidFill>
            <a:srgbClr val="A9DA74"/>
          </a:solidFill>
        </p:spPr>
        <p:txBody>
          <a:bodyPr/>
          <a:lstStyle/>
          <a:p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và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10359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70795"/>
            <a:ext cx="4724400" cy="584666"/>
          </a:xfrm>
          <a:prstGeom prst="rect">
            <a:avLst/>
          </a:prstGeom>
          <a:solidFill>
            <a:srgbClr val="CAE8AA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khổ thơ 1: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1200150"/>
            <a:ext cx="57531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435" y="4400550"/>
            <a:ext cx="8296729" cy="584666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Cầu vồng thường xuất hiện khi nào?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921001" y="1733550"/>
            <a:ext cx="32003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7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70795"/>
            <a:ext cx="4724400" cy="584666"/>
          </a:xfrm>
          <a:prstGeom prst="rect">
            <a:avLst/>
          </a:prstGeom>
          <a:solidFill>
            <a:srgbClr val="CAE8AA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khổ thơ 2 và 3: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269" y="3790950"/>
            <a:ext cx="8296729" cy="1077109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Cầu vồng có mấy màu?</a:t>
            </a:r>
          </a:p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Đó là những màu nào?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1347980"/>
            <a:ext cx="40513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cam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đu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đủ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cá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bơi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Lục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kia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màu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lá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1699" y="1347980"/>
            <a:ext cx="40513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Bảy màu yêu thế.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108204" y="2378965"/>
            <a:ext cx="812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171707" y="2876550"/>
            <a:ext cx="812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226232" y="3357370"/>
            <a:ext cx="671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702300" y="1873250"/>
            <a:ext cx="671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43528" y="2378965"/>
            <a:ext cx="8940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678129" y="2838450"/>
            <a:ext cx="6106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D3A233-C15B-FB2E-5463-68F23A547D66}"/>
              </a:ext>
            </a:extLst>
          </p:cNvPr>
          <p:cNvCxnSpPr>
            <a:cxnSpLocks/>
          </p:cNvCxnSpPr>
          <p:nvPr/>
        </p:nvCxnSpPr>
        <p:spPr>
          <a:xfrm flipH="1">
            <a:off x="2133600" y="182767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5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9400" y="247651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cam đu đủ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10 tác dụng của đu đủ đối với sức khỏe con người và lưu ý khi sử dụ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9291"/>
            <a:ext cx="4334394" cy="244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Quả Đu Đủ - Những người tuyệt đối không nên ăn đu đủ cần biết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49291"/>
            <a:ext cx="4374681" cy="246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882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vàng cá bơi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4" descr="CÁ VÀNG BƠI - Bé Mon - Liên Khúc Nhạc Thiếu Nhi Vui Nhộn Sôi Động Hay Nhất  Cho Bé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3" y="1123950"/>
            <a:ext cx="6900333" cy="388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677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lam đám mây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Tại sao có mây trắng lẫn mây đen trên bầu trời - BYT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69603"/>
            <a:ext cx="5387975" cy="336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619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chàm áo mẹ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Độc đáo nghề nhuộm vải chàm lên màu xanh ngọc của người Cao Bằ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53875"/>
            <a:ext cx="5375502" cy="352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057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9400" y="-19050"/>
            <a:ext cx="8458200" cy="1219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 tím hoa sim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Cá Vàng - Những Vấn đề Cần Lưu ý để Chăm Sóc Tốt Cho Cá Vàng Trong Quá  Trình Nuôi - Báo Khuyến N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Tản mạn Hoa Sim Tím hay, những bài viết nói về cây sim quê ta | IINI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428750"/>
            <a:ext cx="4140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ây hoa sim tím giống. Trồng chủ yếu trong khu sinh thái du lịch, công  viên, trong sân vườn,... Cây cho hoa tím đẹp và lãng mạn nên đượ… | Loài ho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81"/>
          <a:stretch/>
        </p:blipFill>
        <p:spPr bwMode="auto">
          <a:xfrm>
            <a:off x="4387850" y="1408430"/>
            <a:ext cx="4756150" cy="312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322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70795"/>
            <a:ext cx="4724400" cy="584666"/>
          </a:xfrm>
          <a:prstGeom prst="rect">
            <a:avLst/>
          </a:prstGeom>
          <a:solidFill>
            <a:srgbClr val="CAE8AA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khổ thơ 4: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037" y="4091930"/>
            <a:ext cx="8312727" cy="953998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Câu thơ nào cho thấy cầu vồng thường xuất hiện và tan đi rất nhanh?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4172" y="1428750"/>
            <a:ext cx="5410200" cy="20619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844800" y="1962150"/>
            <a:ext cx="32003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868520" y="2457450"/>
            <a:ext cx="26449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66157-EDAA-76B4-CF8C-72683B595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B0A2CC-2AED-91A6-DCC5-10ED0D0949B6}"/>
              </a:ext>
            </a:extLst>
          </p:cNvPr>
          <p:cNvSpPr txBox="1"/>
          <p:nvPr/>
        </p:nvSpPr>
        <p:spPr>
          <a:xfrm>
            <a:off x="2209800" y="209550"/>
            <a:ext cx="4419600" cy="707777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4000" b="1">
                <a:latin typeface="Arial" pitchFamily="34" charset="0"/>
                <a:ea typeface="Arial-Rounded" pitchFamily="34" charset="0"/>
                <a:cs typeface="Arial" pitchFamily="34" charset="0"/>
              </a:rPr>
              <a:t>Giải nghĩa từ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A81FE06-C683-9640-F0F1-F14E3BF5B8CF}"/>
              </a:ext>
            </a:extLst>
          </p:cNvPr>
          <p:cNvSpPr txBox="1">
            <a:spLocks/>
          </p:cNvSpPr>
          <p:nvPr/>
        </p:nvSpPr>
        <p:spPr>
          <a:xfrm>
            <a:off x="292100" y="116283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Ẩn hiện: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80E1479-E274-F1D4-D3CC-96939767096F}"/>
              </a:ext>
            </a:extLst>
          </p:cNvPr>
          <p:cNvSpPr txBox="1">
            <a:spLocks/>
          </p:cNvSpPr>
          <p:nvPr/>
        </p:nvSpPr>
        <p:spPr>
          <a:xfrm>
            <a:off x="2590800" y="1162838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lúc xuất hiện, lúc biến mất.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7F6092B-BEA4-8859-F637-29BE59489AB1}"/>
              </a:ext>
            </a:extLst>
          </p:cNvPr>
          <p:cNvSpPr txBox="1">
            <a:spLocks/>
          </p:cNvSpPr>
          <p:nvPr/>
        </p:nvSpPr>
        <p:spPr>
          <a:xfrm>
            <a:off x="304800" y="1819669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Bừng tỉnh: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1BBF1D4-73DC-5F20-CBAF-A756DD0B242D}"/>
              </a:ext>
            </a:extLst>
          </p:cNvPr>
          <p:cNvSpPr txBox="1">
            <a:spLocks/>
          </p:cNvSpPr>
          <p:nvPr/>
        </p:nvSpPr>
        <p:spPr>
          <a:xfrm>
            <a:off x="2819400" y="1838719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đột ngột thức dậy.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B534FA4-B623-1237-40AC-3087CC814E0D}"/>
              </a:ext>
            </a:extLst>
          </p:cNvPr>
          <p:cNvSpPr txBox="1">
            <a:spLocks/>
          </p:cNvSpPr>
          <p:nvPr/>
        </p:nvSpPr>
        <p:spPr>
          <a:xfrm>
            <a:off x="292100" y="2581669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Mưa rào: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E93CBBD-0E06-0AF1-81BF-DCE53EA5CB9D}"/>
              </a:ext>
            </a:extLst>
          </p:cNvPr>
          <p:cNvSpPr txBox="1">
            <a:spLocks/>
          </p:cNvSpPr>
          <p:nvPr/>
        </p:nvSpPr>
        <p:spPr>
          <a:xfrm>
            <a:off x="2590800" y="2857500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mưa mùa hè, mưa to, mau tạnh.</a:t>
            </a:r>
          </a:p>
        </p:txBody>
      </p:sp>
    </p:spTree>
    <p:extLst>
      <p:ext uri="{BB962C8B-B14F-4D97-AF65-F5344CB8AC3E}">
        <p14:creationId xmlns:p14="http://schemas.microsoft.com/office/powerpoint/2010/main" val="77043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4936" y="300820"/>
            <a:ext cx="730827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hai khổ thơ em thích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76350"/>
            <a:ext cx="4968875" cy="3224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747838"/>
            <a:ext cx="1148038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152400" y="82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2281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43794" y="209550"/>
            <a:ext cx="739140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Giải câu đố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8150" y="760499"/>
            <a:ext cx="8267700" cy="138498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Cầu gì xa tít chân trời</a:t>
            </a:r>
          </a:p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Bảy màu rực rỡ không người nào qua?</a:t>
            </a:r>
          </a:p>
          <a:p>
            <a:pPr algn="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(Là gì?)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0"/>
          <a:stretch/>
        </p:blipFill>
        <p:spPr>
          <a:xfrm>
            <a:off x="2133600" y="1962150"/>
            <a:ext cx="4362450" cy="28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8513" y="302502"/>
            <a:ext cx="8222670" cy="1077097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Viết vào vở tên 7 màu của cầu vồng theo thứ tự dưới đây:</a:t>
            </a:r>
          </a:p>
        </p:txBody>
      </p:sp>
      <p:sp>
        <p:nvSpPr>
          <p:cNvPr id="7" name="Oval 6"/>
          <p:cNvSpPr/>
          <p:nvPr/>
        </p:nvSpPr>
        <p:spPr>
          <a:xfrm>
            <a:off x="152400" y="251496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2" name="Oval 1"/>
          <p:cNvSpPr/>
          <p:nvPr/>
        </p:nvSpPr>
        <p:spPr>
          <a:xfrm>
            <a:off x="2057400" y="2038350"/>
            <a:ext cx="1219200" cy="1219200"/>
          </a:xfrm>
          <a:prstGeom prst="ellipse">
            <a:avLst/>
          </a:prstGeom>
          <a:solidFill>
            <a:srgbClr val="F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77733" y="2038350"/>
            <a:ext cx="1219200" cy="1219200"/>
          </a:xfrm>
          <a:prstGeom prst="ellipse">
            <a:avLst/>
          </a:prstGeom>
          <a:solidFill>
            <a:srgbClr val="FFC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2038350"/>
            <a:ext cx="1219200" cy="1219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92530" y="3181350"/>
            <a:ext cx="1219200" cy="12192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1800" y="3181350"/>
            <a:ext cx="1219200" cy="12192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95737" y="3181350"/>
            <a:ext cx="1219200" cy="1219200"/>
          </a:xfrm>
          <a:prstGeom prst="ellipse">
            <a:avLst/>
          </a:prstGeom>
          <a:solidFill>
            <a:srgbClr val="2457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81800" y="3181350"/>
            <a:ext cx="1219200" cy="1219200"/>
          </a:xfrm>
          <a:prstGeom prst="ellipse">
            <a:avLst/>
          </a:prstGeom>
          <a:solidFill>
            <a:srgbClr val="A32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74225" y="1501729"/>
            <a:ext cx="785550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2075" y="1459660"/>
            <a:ext cx="950516" cy="668793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cam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9647" y="1501729"/>
            <a:ext cx="1276463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vàng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4421484"/>
            <a:ext cx="1558748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xanh lá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51536" y="4400550"/>
            <a:ext cx="1996664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xanh lam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66310" y="4400550"/>
            <a:ext cx="1387066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chàm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7867" y="4400550"/>
            <a:ext cx="1387066" cy="58465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tím</a:t>
            </a:r>
          </a:p>
        </p:txBody>
      </p:sp>
    </p:spTree>
    <p:extLst>
      <p:ext uri="{BB962C8B-B14F-4D97-AF65-F5344CB8AC3E}">
        <p14:creationId xmlns:p14="http://schemas.microsoft.com/office/powerpoint/2010/main" val="228506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AF58B-9999-09FA-CFB9-FADCB0E6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3200" dirty="0"/>
              <a:t>https://www.youtube.com/watch?v=o3l_o4JKITI</a:t>
            </a:r>
          </a:p>
        </p:txBody>
      </p:sp>
    </p:spTree>
    <p:extLst>
      <p:ext uri="{BB962C8B-B14F-4D97-AF65-F5344CB8AC3E}">
        <p14:creationId xmlns:p14="http://schemas.microsoft.com/office/powerpoint/2010/main" val="2821552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581150"/>
            <a:ext cx="2971800" cy="646331"/>
          </a:xfrm>
          <a:prstGeom prst="rect">
            <a:avLst/>
          </a:prstGeom>
          <a:solidFill>
            <a:srgbClr val="E5F2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bài: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Bảy sắc cầu vồng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(trang 108, 109).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Chúa tể rừng xanh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trang 110.</a:t>
            </a:r>
          </a:p>
        </p:txBody>
      </p:sp>
    </p:spTree>
    <p:extLst>
      <p:ext uri="{BB962C8B-B14F-4D97-AF65-F5344CB8AC3E}">
        <p14:creationId xmlns:p14="http://schemas.microsoft.com/office/powerpoint/2010/main" val="169838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190750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BẢY SẮC CẦU VỒNG</a:t>
              </a: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50938" y="2213273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90"/>
          <a:stretch/>
        </p:blipFill>
        <p:spPr>
          <a:xfrm>
            <a:off x="3276600" y="3340927"/>
            <a:ext cx="2095674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2782" y="203336"/>
            <a:ext cx="116031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2941" y="2095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9050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4100" y="9050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" y="209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00" y="1548206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" y="3562350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5246" y="1543050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34873" y="3562350"/>
            <a:ext cx="972393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835373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8200" y="6129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8145" y="4543309"/>
            <a:ext cx="5478217" cy="584666"/>
          </a:xfrm>
          <a:prstGeom prst="rect">
            <a:avLst/>
          </a:prstGeom>
          <a:solidFill>
            <a:srgbClr val="FEDEF3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Bài thơ có mấy khổ thơ?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00" y="1950720"/>
            <a:ext cx="152400" cy="335280"/>
            <a:chOff x="4495800" y="1964690"/>
            <a:chExt cx="152400" cy="335280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200400" y="4015740"/>
            <a:ext cx="152400" cy="335280"/>
            <a:chOff x="4495800" y="1964690"/>
            <a:chExt cx="152400" cy="33528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362941" y="-63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64100" y="6129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696200" y="1950720"/>
            <a:ext cx="152400" cy="335280"/>
            <a:chOff x="4495800" y="1964690"/>
            <a:chExt cx="152400" cy="335280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759700" y="4003040"/>
            <a:ext cx="152400" cy="335280"/>
            <a:chOff x="4495800" y="1964690"/>
            <a:chExt cx="152400" cy="335280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44958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572000" y="1964690"/>
              <a:ext cx="76200" cy="33528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88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14" y="4571650"/>
            <a:ext cx="5234429" cy="584666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Đọc theo nhóm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14" y="4571650"/>
            <a:ext cx="5234429" cy="584666"/>
          </a:xfrm>
          <a:prstGeom prst="rect">
            <a:avLst/>
          </a:prstGeom>
          <a:solidFill>
            <a:srgbClr val="DCF0C6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Đọc toàn bài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2941" y="-3810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65740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64100" y="65740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5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92730" y="237672"/>
            <a:ext cx="8222670" cy="1077097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Tìm trong bài đọc những tiếng có vần </a:t>
            </a:r>
            <a:r>
              <a:rPr lang="en-US" sz="3200" b="1" i="1">
                <a:latin typeface="Arial" pitchFamily="34" charset="0"/>
                <a:ea typeface="Arial-Rounded" pitchFamily="34" charset="0"/>
                <a:cs typeface="Arial" pitchFamily="34" charset="0"/>
              </a:rPr>
              <a:t>ông, ơi, ưa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2400" y="209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10-Point Star 1"/>
          <p:cNvSpPr/>
          <p:nvPr/>
        </p:nvSpPr>
        <p:spPr>
          <a:xfrm>
            <a:off x="1905000" y="2000250"/>
            <a:ext cx="1447800" cy="1447800"/>
          </a:xfrm>
          <a:prstGeom prst="star10">
            <a:avLst/>
          </a:prstGeom>
          <a:solidFill>
            <a:srgbClr val="7D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vồng</a:t>
            </a:r>
          </a:p>
        </p:txBody>
      </p:sp>
      <p:sp>
        <p:nvSpPr>
          <p:cNvPr id="28" name="10-Point Star 27"/>
          <p:cNvSpPr/>
          <p:nvPr/>
        </p:nvSpPr>
        <p:spPr>
          <a:xfrm>
            <a:off x="5105400" y="2000250"/>
            <a:ext cx="1447800" cy="1447800"/>
          </a:xfrm>
          <a:prstGeom prst="star10">
            <a:avLst/>
          </a:prstGeom>
          <a:solidFill>
            <a:srgbClr val="7D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trông</a:t>
            </a:r>
          </a:p>
        </p:txBody>
      </p:sp>
      <p:sp>
        <p:nvSpPr>
          <p:cNvPr id="4" name="Flowchart: Punched Tape 3"/>
          <p:cNvSpPr/>
          <p:nvPr/>
        </p:nvSpPr>
        <p:spPr>
          <a:xfrm>
            <a:off x="3860800" y="2734749"/>
            <a:ext cx="685800" cy="211975"/>
          </a:xfrm>
          <a:prstGeom prst="flowChartPunchedTape">
            <a:avLst/>
          </a:prstGeom>
          <a:solidFill>
            <a:srgbClr val="7D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0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2941" y="-190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600254"/>
            <a:ext cx="3733800" cy="38316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4100" y="600254"/>
            <a:ext cx="4051300" cy="46626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yêu thế.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755900" y="1466850"/>
            <a:ext cx="7208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973856" y="2292350"/>
            <a:ext cx="792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818081" y="3105150"/>
            <a:ext cx="541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906393" y="3917950"/>
            <a:ext cx="541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562600" y="3917950"/>
            <a:ext cx="5416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670331" y="1035050"/>
            <a:ext cx="6553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139164" y="546542"/>
            <a:ext cx="8722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2A67D95-C79D-2286-5FC5-9D20C5D3FB2D}"/>
              </a:ext>
            </a:extLst>
          </p:cNvPr>
          <p:cNvCxnSpPr/>
          <p:nvPr/>
        </p:nvCxnSpPr>
        <p:spPr>
          <a:xfrm flipH="1">
            <a:off x="6400800" y="4324350"/>
            <a:ext cx="6553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90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730" y="57150"/>
            <a:ext cx="8222670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2941" y="514350"/>
            <a:ext cx="5947064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Bảy sắc cầu vồng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1209854"/>
            <a:ext cx="3733800" cy="357007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Vừa mưa lại nắng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Hay có cầu vồng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tươi thắm</a:t>
            </a:r>
          </a:p>
          <a:p>
            <a:pPr algn="just">
              <a:spcAft>
                <a:spcPts val="1200"/>
              </a:spcAft>
            </a:pPr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Bé mừng vui trông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đỏ mặt trời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cam đu đủ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vàng cá bơi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Lục kia màu lá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4100" y="1209854"/>
            <a:ext cx="4051300" cy="440107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lam đám mây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chàm áo mẹ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Màu tím hoa sim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Bảy màu yêu thế.</a:t>
            </a:r>
          </a:p>
          <a:p>
            <a:pPr algn="just">
              <a:spcBef>
                <a:spcPts val="1200"/>
              </a:spcBef>
            </a:pPr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Cầu vồng ẩn hiện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Rồi lại tan mau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Đất trời bừng tỉnh</a:t>
            </a:r>
          </a:p>
          <a:p>
            <a:pPr algn="just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Sau cơn mưa rào.</a:t>
            </a:r>
          </a:p>
          <a:p>
            <a:pPr algn="r"/>
            <a:r>
              <a:rPr lang="en-US" sz="2700">
                <a:latin typeface="Arial" pitchFamily="34" charset="0"/>
                <a:ea typeface="Arial-Rounded" pitchFamily="34" charset="0"/>
                <a:cs typeface="Arial" pitchFamily="34" charset="0"/>
              </a:rPr>
              <a:t>(Ngọc Hà)</a:t>
            </a:r>
          </a:p>
          <a:p>
            <a:pPr algn="just"/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" y="82550"/>
            <a:ext cx="609600" cy="609600"/>
          </a:xfrm>
          <a:prstGeom prst="ellipse">
            <a:avLst/>
          </a:prstGeom>
          <a:solidFill>
            <a:srgbClr val="009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198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717</Words>
  <Application>Microsoft Office PowerPoint</Application>
  <PresentationFormat>On-screen Show (16:9)</PresentationFormat>
  <Paragraphs>178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Arial-Rounded</vt:lpstr>
      <vt:lpstr>Arial</vt:lpstr>
      <vt:lpstr>Arial Rounded MT Bold</vt:lpstr>
      <vt:lpstr>Calibri</vt:lpstr>
      <vt:lpstr>Office Theme</vt:lpstr>
      <vt:lpstr>Ôn và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https://www.youtube.com/watch?v=o3l_o4JKITI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157</cp:revision>
  <dcterms:created xsi:type="dcterms:W3CDTF">2020-12-08T15:48:47Z</dcterms:created>
  <dcterms:modified xsi:type="dcterms:W3CDTF">2025-05-04T19:14:06Z</dcterms:modified>
</cp:coreProperties>
</file>