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9" r:id="rId2"/>
    <p:sldId id="295" r:id="rId3"/>
    <p:sldId id="273" r:id="rId4"/>
    <p:sldId id="258" r:id="rId5"/>
    <p:sldId id="297" r:id="rId6"/>
    <p:sldId id="260" r:id="rId7"/>
    <p:sldId id="263" r:id="rId8"/>
    <p:sldId id="262" r:id="rId9"/>
    <p:sldId id="267" r:id="rId10"/>
    <p:sldId id="296" r:id="rId11"/>
    <p:sldId id="282" r:id="rId12"/>
    <p:sldId id="287" r:id="rId13"/>
    <p:sldId id="270" r:id="rId14"/>
    <p:sldId id="271" r:id="rId15"/>
    <p:sldId id="272" r:id="rId1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0" d="100"/>
          <a:sy n="70" d="100"/>
        </p:scale>
        <p:origin x="11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51139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4"/><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Chúa tể	:</a:t>
            </a:r>
            <a:endParaRPr lang="en-US" sz="3600">
              <a:latin typeface="Arial" pitchFamily="34" charset="0"/>
              <a:cs typeface="Arial" pitchFamily="34" charset="0"/>
            </a:endParaRPr>
          </a:p>
        </p:txBody>
      </p:sp>
      <p:sp>
        <p:nvSpPr>
          <p:cNvPr id="7" name="Title 1"/>
          <p:cNvSpPr txBox="1">
            <a:spLocks/>
          </p:cNvSpPr>
          <p:nvPr/>
        </p:nvSpPr>
        <p:spPr>
          <a:xfrm>
            <a:off x="2118946"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dirty="0" err="1">
                <a:latin typeface="Arial" pitchFamily="34" charset="0"/>
                <a:cs typeface="Arial" pitchFamily="34" charset="0"/>
              </a:rPr>
              <a:t>vua</a:t>
            </a:r>
            <a:r>
              <a:rPr lang="en-US" sz="3600" dirty="0">
                <a:latin typeface="Arial" pitchFamily="34" charset="0"/>
                <a:cs typeface="Arial" pitchFamily="34" charset="0"/>
              </a:rPr>
              <a:t>, </a:t>
            </a:r>
            <a:r>
              <a:rPr lang="en-US" sz="3600" dirty="0" err="1">
                <a:latin typeface="Arial" pitchFamily="34" charset="0"/>
                <a:cs typeface="Arial" pitchFamily="34" charset="0"/>
              </a:rPr>
              <a:t>người</a:t>
            </a:r>
            <a:r>
              <a:rPr lang="en-US" sz="3600" dirty="0">
                <a:latin typeface="Arial" pitchFamily="34" charset="0"/>
                <a:cs typeface="Arial" pitchFamily="34" charset="0"/>
              </a:rPr>
              <a:t> </a:t>
            </a:r>
            <a:r>
              <a:rPr lang="en-US" sz="3600" dirty="0" err="1">
                <a:latin typeface="Arial" pitchFamily="34" charset="0"/>
                <a:cs typeface="Arial" pitchFamily="34" charset="0"/>
              </a:rPr>
              <a:t>cai</a:t>
            </a:r>
            <a:r>
              <a:rPr lang="en-US" sz="3600" dirty="0">
                <a:latin typeface="Arial" pitchFamily="34" charset="0"/>
                <a:cs typeface="Arial" pitchFamily="34" charset="0"/>
              </a:rPr>
              <a:t> </a:t>
            </a:r>
            <a:r>
              <a:rPr lang="en-US" sz="3600" dirty="0" err="1">
                <a:latin typeface="Arial" pitchFamily="34" charset="0"/>
                <a:cs typeface="Arial" pitchFamily="34" charset="0"/>
              </a:rPr>
              <a:t>quản</a:t>
            </a:r>
            <a:r>
              <a:rPr lang="en-US" sz="3600" dirty="0">
                <a:latin typeface="Arial" pitchFamily="34" charset="0"/>
                <a:cs typeface="Arial" pitchFamily="34" charset="0"/>
              </a:rPr>
              <a:t> </a:t>
            </a:r>
            <a:r>
              <a:rPr lang="en-US" sz="3600" dirty="0" err="1">
                <a:latin typeface="Arial" pitchFamily="34" charset="0"/>
                <a:cs typeface="Arial" pitchFamily="34" charset="0"/>
              </a:rPr>
              <a:t>một</a:t>
            </a:r>
            <a:r>
              <a:rPr lang="en-US" sz="3600" dirty="0">
                <a:latin typeface="Arial" pitchFamily="34" charset="0"/>
                <a:cs typeface="Arial" pitchFamily="34" charset="0"/>
              </a:rPr>
              <a:t> </a:t>
            </a:r>
            <a:r>
              <a:rPr lang="en-US" sz="3600" dirty="0" err="1">
                <a:latin typeface="Arial" pitchFamily="34" charset="0"/>
                <a:cs typeface="Arial" pitchFamily="34" charset="0"/>
              </a:rPr>
              <a:t>vương</a:t>
            </a:r>
            <a:r>
              <a:rPr lang="en-US" sz="3600" dirty="0">
                <a:latin typeface="Arial" pitchFamily="34" charset="0"/>
                <a:cs typeface="Arial" pitchFamily="34" charset="0"/>
              </a:rPr>
              <a:t> </a:t>
            </a:r>
            <a:r>
              <a:rPr lang="en-US" sz="3600" dirty="0" err="1">
                <a:latin typeface="Arial" pitchFamily="34" charset="0"/>
                <a:cs typeface="Arial" pitchFamily="34" charset="0"/>
              </a:rPr>
              <a:t>quốc</a:t>
            </a:r>
            <a:r>
              <a:rPr lang="en-US" sz="3600" dirty="0">
                <a:latin typeface="Arial" pitchFamily="34" charset="0"/>
                <a:cs typeface="Arial" pitchFamily="34" charset="0"/>
              </a:rPr>
              <a:t>.</a:t>
            </a:r>
          </a:p>
        </p:txBody>
      </p:sp>
      <p:sp>
        <p:nvSpPr>
          <p:cNvPr id="13" name="Title 1"/>
          <p:cNvSpPr txBox="1">
            <a:spLocks/>
          </p:cNvSpPr>
          <p:nvPr/>
        </p:nvSpPr>
        <p:spPr>
          <a:xfrm>
            <a:off x="139700" y="18859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Vuốt	:</a:t>
            </a:r>
            <a:endParaRPr lang="en-US" sz="3600">
              <a:latin typeface="Arial" pitchFamily="34" charset="0"/>
              <a:cs typeface="Arial" pitchFamily="34" charset="0"/>
            </a:endParaRPr>
          </a:p>
        </p:txBody>
      </p:sp>
      <p:sp>
        <p:nvSpPr>
          <p:cNvPr id="14" name="Title 1"/>
          <p:cNvSpPr txBox="1">
            <a:spLocks/>
          </p:cNvSpPr>
          <p:nvPr/>
        </p:nvSpPr>
        <p:spPr>
          <a:xfrm>
            <a:off x="2209800" y="188008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móng nhọn, sắc và cong.</a:t>
            </a:r>
          </a:p>
        </p:txBody>
      </p:sp>
      <p:pic>
        <p:nvPicPr>
          <p:cNvPr id="4" name="Picture 2" descr="Hổ đứng thẳng 2 chân đánh nhau như phim chưở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18642"/>
            <a:ext cx="2214380" cy="2415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tiger's claws. : BeAmaz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999" y="2618642"/>
            <a:ext cx="2592947" cy="23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76350"/>
            <a:ext cx="8382000" cy="1754314"/>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Hầu hết các con vật sống trong rừng đều sợ hổ. Vì vậy, hổ được xem là chúa tể rừng xanh.</a:t>
            </a:r>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Trong rừng xanh, hổ được xem là ………..</a:t>
            </a:r>
            <a:r>
              <a:rPr lang="en-US" sz="3200" b="1">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
        <p:nvSpPr>
          <p:cNvPr id="2" name="TextBox 1"/>
          <p:cNvSpPr txBox="1"/>
          <p:nvPr/>
        </p:nvSpPr>
        <p:spPr>
          <a:xfrm>
            <a:off x="6847949" y="4253680"/>
            <a:ext cx="1668866" cy="584775"/>
          </a:xfrm>
          <a:prstGeom prst="rect">
            <a:avLst/>
          </a:prstGeom>
          <a:noFill/>
        </p:spPr>
        <p:txBody>
          <a:bodyPr wrap="square" rtlCol="0">
            <a:spAutoFit/>
          </a:bodyPr>
          <a:lstStyle/>
          <a:p>
            <a:pPr algn="just"/>
            <a:r>
              <a:rPr lang="en-US" sz="3200">
                <a:latin typeface="Arial" pitchFamily="34" charset="0"/>
                <a:cs typeface="Arial" pitchFamily="34" charset="0"/>
              </a:rPr>
              <a:t>chúa tể</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16" t="26042" r="23133" b="20573"/>
          <a:stretch/>
        </p:blipFill>
        <p:spPr bwMode="auto">
          <a:xfrm>
            <a:off x="711200" y="514350"/>
            <a:ext cx="7696200" cy="419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33400" y="2276275"/>
            <a:ext cx="8662647"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    a) </a:t>
            </a:r>
            <a:r>
              <a:rPr lang="vi-VN" sz="3200" b="1" dirty="0">
                <a:solidFill>
                  <a:srgbClr val="7030A0"/>
                </a:solidFill>
                <a:latin typeface="HP001 4 hàng" pitchFamily="34" charset="0"/>
                <a:ea typeface="Arial-Rounded" pitchFamily="34" charset="0"/>
                <a:cs typeface="Arial-Rounded" pitchFamily="34" charset="0"/>
              </a:rPr>
              <a:t> Hổ ăn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ịt và sūg Ǉr</a:t>
            </a:r>
            <a:r>
              <a:rPr lang="el-GR" sz="3200" b="1" dirty="0">
                <a:solidFill>
                  <a:srgbClr val="7030A0"/>
                </a:solidFill>
                <a:latin typeface="HP001 4 hàng" pitchFamily="34" charset="0"/>
                <a:ea typeface="Arial-Rounded" pitchFamily="34" charset="0"/>
                <a:cs typeface="Arial-Rounded" pitchFamily="34" charset="0"/>
              </a:rPr>
              <a:t>Ϊ</a:t>
            </a:r>
            <a:r>
              <a:rPr lang="vi-VN" sz="3200" b="1" dirty="0">
                <a:solidFill>
                  <a:srgbClr val="7030A0"/>
                </a:solidFill>
                <a:latin typeface="HP001 4 hàng" pitchFamily="34" charset="0"/>
                <a:ea typeface="Arial-Rounded" pitchFamily="34" charset="0"/>
                <a:cs typeface="Arial-Rounded" pitchFamily="34" charset="0"/>
              </a:rPr>
              <a:t>g ǟừng</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533400" y="2944467"/>
            <a:ext cx="8662647"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    b) </a:t>
            </a:r>
            <a:r>
              <a:rPr lang="vi-VN" sz="3200" b="1" dirty="0">
                <a:solidFill>
                  <a:srgbClr val="7030A0"/>
                </a:solidFill>
                <a:latin typeface="HP001 4 hàng" pitchFamily="34" charset="0"/>
                <a:ea typeface="Arial-Rounded" pitchFamily="34" charset="0"/>
                <a:cs typeface="Arial-Rounded" pitchFamily="34" charset="0"/>
              </a:rPr>
              <a:t> </a:t>
            </a:r>
            <a:r>
              <a:rPr lang="vi-VN" sz="3200" b="1" dirty="0" err="1">
                <a:solidFill>
                  <a:srgbClr val="7030A0"/>
                </a:solidFill>
                <a:latin typeface="HP001 4 hàng" pitchFamily="34" charset="0"/>
                <a:ea typeface="Arial-Rounded" pitchFamily="34" charset="0"/>
                <a:cs typeface="Arial-Rounded" pitchFamily="34" charset="0"/>
              </a:rPr>
              <a:t>Đuċ</a:t>
            </a:r>
            <a:r>
              <a:rPr lang="vi-VN" sz="3200" b="1" dirty="0">
                <a:solidFill>
                  <a:srgbClr val="7030A0"/>
                </a:solidFill>
                <a:latin typeface="HP001 4 hàng" pitchFamily="34" charset="0"/>
                <a:ea typeface="Arial-Rounded" pitchFamily="34" charset="0"/>
                <a:cs typeface="Arial-Rounded" pitchFamily="34" charset="0"/>
              </a:rPr>
              <a:t> hổ dài và cứng ηư ǟΡ sắt</a:t>
            </a:r>
            <a:r>
              <a:rPr lang="en-US" sz="3200" b="1" dirty="0">
                <a:solidFill>
                  <a:srgbClr val="7030A0"/>
                </a:solidFill>
                <a:latin typeface="HP001 4 hàng" pitchFamily="34" charset="0"/>
                <a:ea typeface="Arial-Rounded" pitchFamily="34" charset="0"/>
                <a:cs typeface="Arial-Rounded" pitchFamily="34" charset="0"/>
              </a:rPr>
              <a:t>.</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584611" y="709659"/>
            <a:ext cx="4400317"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Hổ ăn (…) và sống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584611" y="1200150"/>
            <a:ext cx="2622588"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Đuôi hổ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2700" y="396875"/>
            <a:ext cx="4594225" cy="4594225"/>
          </a:xfrm>
        </p:spPr>
      </p:pic>
      <p:pic>
        <p:nvPicPr>
          <p:cNvPr id="7" name="Đ.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49775" y="409575"/>
            <a:ext cx="4594225" cy="459422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tể rừng xanh</a:t>
            </a:r>
            <a:r>
              <a:rPr lang="en-US" sz="3200">
                <a:solidFill>
                  <a:schemeClr val="tx1"/>
                </a:solidFill>
                <a:latin typeface="Arial" pitchFamily="34" charset="0"/>
                <a:cs typeface="Arial" pitchFamily="34" charset="0"/>
              </a:rPr>
              <a:t> (trang 110, 111).</a:t>
            </a:r>
          </a:p>
          <a:p>
            <a:pPr marL="457138" indent="-457138" algn="just">
              <a:buFontTx/>
              <a:buChar char="-"/>
            </a:pPr>
            <a:r>
              <a:rPr lang="en-US" sz="3200">
                <a:solidFill>
                  <a:schemeClr val="tx1"/>
                </a:solidFill>
                <a:latin typeface="Arial" pitchFamily="34" charset="0"/>
                <a:cs typeface="Arial" pitchFamily="34" charset="0"/>
              </a:rPr>
              <a:t>Chuẩn bị bài mới (trang 112, 113).</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CHÚA TỂ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Giải câu đố</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16" y="663239"/>
            <a:ext cx="486192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229" y="3035117"/>
            <a:ext cx="7962900" cy="1938859"/>
          </a:xfrm>
          <a:prstGeom prst="rect">
            <a:avLst/>
          </a:prstGeom>
          <a:noFill/>
        </p:spPr>
        <p:txBody>
          <a:bodyPr wrap="square" lIns="91305" tIns="45654" rIns="91305" bIns="45654" rtlCol="0">
            <a:spAutoFit/>
          </a:bodyPr>
          <a:lstStyle/>
          <a:p>
            <a:pPr algn="ctr"/>
            <a:r>
              <a:rPr lang="en-US" sz="2400">
                <a:latin typeface="Arial" pitchFamily="34" charset="0"/>
                <a:ea typeface="Arial-Rounded" pitchFamily="34" charset="0"/>
                <a:cs typeface="Arial" pitchFamily="34" charset="0"/>
              </a:rPr>
              <a:t>Lông vằn lông vện mắt xanh,</a:t>
            </a:r>
          </a:p>
          <a:p>
            <a:pPr algn="ctr"/>
            <a:r>
              <a:rPr lang="en-US" sz="2400">
                <a:latin typeface="Arial" pitchFamily="34" charset="0"/>
                <a:ea typeface="Arial-Rounded" pitchFamily="34" charset="0"/>
                <a:cs typeface="Arial" pitchFamily="34" charset="0"/>
              </a:rPr>
              <a:t>Dáng đi uyển chuyển nhe nanh tìm mồi,</a:t>
            </a:r>
          </a:p>
          <a:p>
            <a:pPr algn="ctr"/>
            <a:r>
              <a:rPr lang="en-US" sz="2400">
                <a:latin typeface="Arial" pitchFamily="34" charset="0"/>
                <a:ea typeface="Arial-Rounded" pitchFamily="34" charset="0"/>
                <a:cs typeface="Arial" pitchFamily="34" charset="0"/>
              </a:rPr>
              <a:t>Thỏ nai gặp phải, hỡi ôi,</a:t>
            </a:r>
          </a:p>
          <a:p>
            <a:pPr algn="ctr"/>
            <a:r>
              <a:rPr lang="en-US" sz="2400">
                <a:latin typeface="Arial" pitchFamily="34" charset="0"/>
                <a:ea typeface="Arial-Rounded" pitchFamily="34" charset="0"/>
                <a:cs typeface="Arial" pitchFamily="34" charset="0"/>
              </a:rPr>
              <a:t>Muông thú khiếp sợ tôn ngôi chúa rừng.</a:t>
            </a:r>
          </a:p>
          <a:p>
            <a:pPr algn="r"/>
            <a:r>
              <a:rPr lang="en-US" sz="2400" i="1">
                <a:latin typeface="Arial" pitchFamily="34" charset="0"/>
                <a:ea typeface="Arial-Rounded" pitchFamily="34" charset="0"/>
                <a:cs typeface="Arial" pitchFamily="34" charset="0"/>
              </a:rPr>
              <a:t>(Là con gì?)</a:t>
            </a:r>
          </a:p>
        </p:txBody>
      </p:sp>
    </p:spTree>
    <p:extLst>
      <p:ext uri="{BB962C8B-B14F-4D97-AF65-F5344CB8AC3E}">
        <p14:creationId xmlns:p14="http://schemas.microsoft.com/office/powerpoint/2010/main" val="198211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dirty="0">
                <a:latin typeface="Arial" pitchFamily="34" charset="0"/>
                <a:ea typeface="Arial-Rounded" pitchFamily="34" charset="0"/>
                <a:cs typeface="Arial" pitchFamily="34" charset="0"/>
              </a:rPr>
              <a:t>Chúa </a:t>
            </a:r>
            <a:r>
              <a:rPr lang="en-US" sz="2800" b="1" dirty="0" err="1">
                <a:latin typeface="Arial" pitchFamily="34" charset="0"/>
                <a:ea typeface="Arial-Rounded" pitchFamily="34" charset="0"/>
                <a:cs typeface="Arial" pitchFamily="34" charset="0"/>
              </a:rPr>
              <a:t>tể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rừng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xanh</a:t>
            </a:r>
            <a:endParaRPr lang="en-US" sz="2800" b="1" dirty="0">
              <a:latin typeface="Arial" pitchFamily="34" charset="0"/>
              <a:ea typeface="Arial-Rounded" pitchFamily="34" charset="0"/>
              <a:cs typeface="Arial" pitchFamily="34" charset="0"/>
            </a:endParaRPr>
          </a:p>
        </p:txBody>
      </p:sp>
      <p:sp>
        <p:nvSpPr>
          <p:cNvPr id="5" name="TextBox 4"/>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thú</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thịt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Lông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thường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màu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pha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vằn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đen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Răng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nhọn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mắt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nhìn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rõ</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mọi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đêm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tối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Bốn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vuốt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Đuôi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cứng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như</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roi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di </a:t>
            </a:r>
            <a:r>
              <a:rPr lang="en-US" sz="2600" dirty="0" err="1">
                <a:latin typeface="Arial" pitchFamily="34" charset="0"/>
                <a:ea typeface="Arial-Rounded" pitchFamily="34" charset="0"/>
                <a:cs typeface="Arial" pitchFamily="34" charset="0"/>
              </a:rPr>
              <a:t>chuyển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nhanh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nhảy</a:t>
            </a:r>
            <a:r>
              <a:rPr lang="en-US" sz="2600" dirty="0">
                <a:latin typeface="Arial" pitchFamily="34" charset="0"/>
                <a:ea typeface="Arial-Rounded" pitchFamily="34" charset="0"/>
                <a:cs typeface="Arial" pitchFamily="34" charset="0"/>
              </a:rPr>
              <a:t> xa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mồi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giỏi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hung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Hầu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hết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các</a:t>
            </a:r>
            <a:r>
              <a:rPr lang="en-US" sz="2600" dirty="0">
                <a:latin typeface="Arial" pitchFamily="34" charset="0"/>
                <a:ea typeface="Arial-Rounded" pitchFamily="34" charset="0"/>
                <a:cs typeface="Arial" pitchFamily="34" charset="0"/>
              </a:rPr>
              <a:t> con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đều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Vì</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xem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xanh</a:t>
            </a:r>
            <a:r>
              <a:rPr lang="en-US" sz="2600" dirty="0">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(Theo </a:t>
            </a:r>
            <a:r>
              <a:rPr lang="en-US" sz="2600" i="1" dirty="0" err="1">
                <a:latin typeface="Arial" pitchFamily="34" charset="0"/>
                <a:ea typeface="Arial-Rounded" pitchFamily="34" charset="0"/>
                <a:cs typeface="Arial" pitchFamily="34" charset="0"/>
              </a:rPr>
              <a:t>Từ</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điển</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tranh</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về</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các</a:t>
            </a:r>
            <a:r>
              <a:rPr lang="en-US" sz="2600" i="1" dirty="0">
                <a:latin typeface="Arial" pitchFamily="34" charset="0"/>
                <a:ea typeface="Arial-Rounded" pitchFamily="34" charset="0"/>
                <a:cs typeface="Arial" pitchFamily="34" charset="0"/>
              </a:rPr>
              <a:t> con </a:t>
            </a:r>
            <a:r>
              <a:rPr lang="en-US" sz="2600" i="1"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3469-DF05-2845-FC9B-38005647E0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CE3598-06EB-9307-53F5-2543B1FD78FB}"/>
              </a:ext>
            </a:extLst>
          </p:cNvPr>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a:extLst>
              <a:ext uri="{FF2B5EF4-FFF2-40B4-BE49-F238E27FC236}">
                <a16:creationId xmlns:a16="http://schemas.microsoft.com/office/drawing/2014/main" id="{5CCE102C-06BE-764E-0958-424A2682025E}"/>
              </a:ext>
            </a:extLst>
          </p:cNvPr>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dirty="0">
                <a:latin typeface="Arial" pitchFamily="34" charset="0"/>
                <a:ea typeface="Arial-Rounded" pitchFamily="34" charset="0"/>
                <a:cs typeface="Arial" pitchFamily="34" charset="0"/>
              </a:rPr>
              <a:t>Chúa </a:t>
            </a:r>
            <a:r>
              <a:rPr lang="en-US" sz="2800" b="1" dirty="0" err="1">
                <a:latin typeface="Arial" pitchFamily="34" charset="0"/>
                <a:ea typeface="Arial-Rounded" pitchFamily="34" charset="0"/>
                <a:cs typeface="Arial" pitchFamily="34" charset="0"/>
              </a:rPr>
              <a:t>tể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rừng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xanh</a:t>
            </a:r>
            <a:endParaRPr lang="en-US" sz="2800" b="1" dirty="0">
              <a:latin typeface="Arial" pitchFamily="34" charset="0"/>
              <a:ea typeface="Arial-Rounded" pitchFamily="34" charset="0"/>
              <a:cs typeface="Arial" pitchFamily="34" charset="0"/>
            </a:endParaRPr>
          </a:p>
        </p:txBody>
      </p:sp>
      <p:sp>
        <p:nvSpPr>
          <p:cNvPr id="5" name="TextBox 4">
            <a:extLst>
              <a:ext uri="{FF2B5EF4-FFF2-40B4-BE49-F238E27FC236}">
                <a16:creationId xmlns:a16="http://schemas.microsoft.com/office/drawing/2014/main" id="{95392AAD-4EB4-6745-93B1-7DB4FF845929}"/>
              </a:ext>
            </a:extLst>
          </p:cNvPr>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1</a:t>
            </a:r>
            <a:r>
              <a:rPr lang="en-US" sz="2600" dirty="0">
                <a:latin typeface="Arial" pitchFamily="34" charset="0"/>
                <a:ea typeface="Arial-Rounded" pitchFamily="34" charset="0"/>
                <a:cs typeface="Arial" pitchFamily="34" charset="0"/>
              </a:rPr>
              <a:t>Hổ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thú</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thịt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2</a:t>
            </a:r>
            <a:r>
              <a:rPr lang="en-US" sz="2600" dirty="0">
                <a:latin typeface="Arial" pitchFamily="34" charset="0"/>
                <a:ea typeface="Arial-Rounded" pitchFamily="34" charset="0"/>
                <a:cs typeface="Arial" pitchFamily="34" charset="0"/>
              </a:rPr>
              <a:t>Lông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thường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màu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pha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vằn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đen</a:t>
            </a: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3</a:t>
            </a:r>
            <a:r>
              <a:rPr lang="en-US" sz="2600" dirty="0">
                <a:latin typeface="Arial" pitchFamily="34" charset="0"/>
                <a:ea typeface="Arial-Rounded" pitchFamily="34" charset="0"/>
                <a:cs typeface="Arial" pitchFamily="34" charset="0"/>
              </a:rPr>
              <a:t>Răng </a:t>
            </a:r>
            <a:r>
              <a:rPr lang="en-US" sz="2600" dirty="0" err="1">
                <a:latin typeface="Arial" pitchFamily="34" charset="0"/>
                <a:ea typeface="Arial-Rounded" pitchFamily="34" charset="0"/>
                <a:cs typeface="Arial" pitchFamily="34" charset="0"/>
              </a:rPr>
              <a:t>sắc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nhọn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mắt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nhìn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rõ</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mọi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đêm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tối</a:t>
            </a: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4</a:t>
            </a:r>
            <a:r>
              <a:rPr lang="en-US" sz="2600" dirty="0">
                <a:latin typeface="Arial" pitchFamily="34" charset="0"/>
                <a:ea typeface="Arial-Rounded" pitchFamily="34" charset="0"/>
                <a:cs typeface="Arial" pitchFamily="34" charset="0"/>
              </a:rPr>
              <a:t>Bốn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vuốt</a:t>
            </a:r>
            <a:r>
              <a:rPr lang="en-US" sz="2600" dirty="0">
                <a:latin typeface="Arial" pitchFamily="34" charset="0"/>
                <a:ea typeface="Arial-Rounded" pitchFamily="34" charset="0"/>
                <a:cs typeface="Arial" pitchFamily="34" charset="0"/>
              </a:rPr>
              <a:t> sắc.</a:t>
            </a:r>
            <a:r>
              <a:rPr lang="en-US" sz="2600" dirty="0">
                <a:solidFill>
                  <a:srgbClr val="FF0000"/>
                </a:solidFill>
                <a:latin typeface="Arial" pitchFamily="34" charset="0"/>
                <a:ea typeface="Arial-Rounded" pitchFamily="34" charset="0"/>
                <a:cs typeface="Arial" pitchFamily="34" charset="0"/>
              </a:rPr>
              <a:t>5</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Đuôi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cứng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như</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roi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sắt</a:t>
            </a: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6</a:t>
            </a:r>
            <a:r>
              <a:rPr lang="en-US" sz="2600" dirty="0">
                <a:latin typeface="Arial" pitchFamily="34" charset="0"/>
                <a:ea typeface="Arial-Rounded" pitchFamily="34" charset="0"/>
                <a:cs typeface="Arial" pitchFamily="34" charset="0"/>
              </a:rPr>
              <a:t>Hổ di </a:t>
            </a:r>
            <a:r>
              <a:rPr lang="en-US" sz="2600" dirty="0" err="1">
                <a:latin typeface="Arial" pitchFamily="34" charset="0"/>
                <a:ea typeface="Arial-Rounded" pitchFamily="34" charset="0"/>
                <a:cs typeface="Arial" pitchFamily="34" charset="0"/>
              </a:rPr>
              <a:t>chuyển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nhanh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nhảy</a:t>
            </a:r>
            <a:r>
              <a:rPr lang="en-US" sz="2600" dirty="0">
                <a:latin typeface="Arial" pitchFamily="34" charset="0"/>
                <a:ea typeface="Arial-Rounded" pitchFamily="34" charset="0"/>
                <a:cs typeface="Arial" pitchFamily="34" charset="0"/>
              </a:rPr>
              <a:t> xa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mồi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giỏi.</a:t>
            </a:r>
            <a:r>
              <a:rPr lang="en-US" sz="2600" dirty="0">
                <a:solidFill>
                  <a:srgbClr val="FF0000"/>
                </a:solidFill>
                <a:latin typeface="Arial" pitchFamily="34" charset="0"/>
                <a:ea typeface="Arial-Rounded" pitchFamily="34" charset="0"/>
                <a:cs typeface="Arial" pitchFamily="34" charset="0"/>
              </a:rPr>
              <a:t>7</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hung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8</a:t>
            </a:r>
            <a:r>
              <a:rPr lang="en-US" sz="2600" dirty="0">
                <a:latin typeface="Arial" pitchFamily="34" charset="0"/>
                <a:ea typeface="Arial-Rounded" pitchFamily="34" charset="0"/>
                <a:cs typeface="Arial" pitchFamily="34" charset="0"/>
              </a:rPr>
              <a:t>Hầu </a:t>
            </a:r>
            <a:r>
              <a:rPr lang="en-US" sz="2600" dirty="0" err="1">
                <a:latin typeface="Arial" pitchFamily="34" charset="0"/>
                <a:ea typeface="Arial-Rounded" pitchFamily="34" charset="0"/>
                <a:cs typeface="Arial" pitchFamily="34" charset="0"/>
              </a:rPr>
              <a:t>hết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các</a:t>
            </a:r>
            <a:r>
              <a:rPr lang="en-US" sz="2600" dirty="0">
                <a:latin typeface="Arial" pitchFamily="34" charset="0"/>
                <a:ea typeface="Arial-Rounded" pitchFamily="34" charset="0"/>
                <a:cs typeface="Arial" pitchFamily="34" charset="0"/>
              </a:rPr>
              <a:t> con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đều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a:solidFill>
                  <a:srgbClr val="FF0000"/>
                </a:solidFill>
                <a:latin typeface="Arial" pitchFamily="34" charset="0"/>
                <a:ea typeface="Arial-Rounded" pitchFamily="34" charset="0"/>
                <a:cs typeface="Arial" pitchFamily="34" charset="0"/>
              </a:rPr>
              <a:t>9</a:t>
            </a:r>
            <a:r>
              <a:rPr lang="en-US" sz="2600" dirty="0">
                <a:latin typeface="Arial" pitchFamily="34" charset="0"/>
                <a:ea typeface="Arial-Rounded" pitchFamily="34" charset="0"/>
                <a:cs typeface="Arial" pitchFamily="34" charset="0"/>
              </a:rPr>
              <a:t>Vì </a:t>
            </a:r>
            <a:r>
              <a:rPr lang="en-US" sz="2600" dirty="0" err="1">
                <a:latin typeface="Arial" pitchFamily="34" charset="0"/>
                <a:ea typeface="Arial-Rounded" pitchFamily="34" charset="0"/>
                <a:cs typeface="Arial" pitchFamily="34" charset="0"/>
              </a:rPr>
              <a:t>vậy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xem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xanh</a:t>
            </a:r>
            <a:r>
              <a:rPr lang="en-US" sz="2600" dirty="0">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(Theo </a:t>
            </a:r>
            <a:r>
              <a:rPr lang="en-US" sz="2600" i="1" dirty="0" err="1">
                <a:latin typeface="Arial" pitchFamily="34" charset="0"/>
                <a:ea typeface="Arial-Rounded" pitchFamily="34" charset="0"/>
                <a:cs typeface="Arial" pitchFamily="34" charset="0"/>
              </a:rPr>
              <a:t>Từ</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điển</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tranh</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về</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các</a:t>
            </a:r>
            <a:r>
              <a:rPr lang="en-US" sz="2600" i="1" dirty="0">
                <a:latin typeface="Arial" pitchFamily="34" charset="0"/>
                <a:ea typeface="Arial-Rounded" pitchFamily="34" charset="0"/>
                <a:cs typeface="Arial" pitchFamily="34" charset="0"/>
              </a:rPr>
              <a:t> con </a:t>
            </a:r>
            <a:r>
              <a:rPr lang="en-US" sz="2600" i="1"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a:t>
            </a:r>
          </a:p>
        </p:txBody>
      </p:sp>
      <p:pic>
        <p:nvPicPr>
          <p:cNvPr id="2" name="Picture 2">
            <a:extLst>
              <a:ext uri="{FF2B5EF4-FFF2-40B4-BE49-F238E27FC236}">
                <a16:creationId xmlns:a16="http://schemas.microsoft.com/office/drawing/2014/main" id="{85C87A71-C6F1-983E-34CC-9FAC862B2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96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Chú tể rừng xanh</a:t>
            </a:r>
          </a:p>
        </p:txBody>
      </p:sp>
      <p:sp>
        <p:nvSpPr>
          <p:cNvPr id="12" name="TextBox 11"/>
          <p:cNvSpPr txBox="1"/>
          <p:nvPr/>
        </p:nvSpPr>
        <p:spPr>
          <a:xfrm>
            <a:off x="166256" y="971550"/>
            <a:ext cx="8853054" cy="3770130"/>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r>
              <a:rPr lang="en-US" sz="2600">
                <a:latin typeface="Arial" pitchFamily="34" charset="0"/>
                <a:ea typeface="Arial-Rounded" pitchFamily="34" charset="0"/>
                <a:cs typeface="Arial" pitchFamily="34" charset="0"/>
              </a:rPr>
              <a:t>	Hầu hết các con vật sống trong rừng đều sợ hổ. Vì vậy, hổ được xem là chúa tể rừng xanh.</a:t>
            </a:r>
          </a:p>
          <a:p>
            <a:pPr algn="r"/>
            <a:r>
              <a:rPr lang="en-US" sz="2600">
                <a:latin typeface="Arial" pitchFamily="34" charset="0"/>
                <a:ea typeface="Arial-Rounded" pitchFamily="34" charset="0"/>
                <a:cs typeface="Arial" pitchFamily="34" charset="0"/>
              </a:rPr>
              <a:t>(Theo </a:t>
            </a:r>
            <a:r>
              <a:rPr lang="en-US" sz="2600" i="1">
                <a:latin typeface="Arial" pitchFamily="34" charset="0"/>
                <a:ea typeface="Arial-Rounded" pitchFamily="34" charset="0"/>
                <a:cs typeface="Arial" pitchFamily="34" charset="0"/>
              </a:rPr>
              <a:t>Từ điển tranh về các con vật</a:t>
            </a:r>
            <a:r>
              <a:rPr lang="en-US" sz="2600">
                <a:latin typeface="Arial" pitchFamily="34" charset="0"/>
                <a:ea typeface="Arial-Rounded" pitchFamily="34" charset="0"/>
                <a:cs typeface="Arial" pitchFamily="34" charset="0"/>
              </a:rPr>
              <a:t>)</a:t>
            </a:r>
          </a:p>
        </p:txBody>
      </p:sp>
      <p:cxnSp>
        <p:nvCxnSpPr>
          <p:cNvPr id="5" name="Straight Connector 4"/>
          <p:cNvCxnSpPr/>
          <p:nvPr/>
        </p:nvCxnSpPr>
        <p:spPr>
          <a:xfrm flipH="1">
            <a:off x="7772400" y="13525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91200" y="2592266"/>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08344" y="2592266"/>
            <a:ext cx="15615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H="1">
            <a:off x="5181600" y="18097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DF9AD66-3C50-BA2C-A134-07DF1C62B6A0}"/>
              </a:ext>
            </a:extLst>
          </p:cNvPr>
          <p:cNvCxnSpPr>
            <a:cxnSpLocks/>
          </p:cNvCxnSpPr>
          <p:nvPr/>
        </p:nvCxnSpPr>
        <p:spPr>
          <a:xfrm flipH="1">
            <a:off x="838200" y="2592266"/>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dirty="0">
                <a:latin typeface="Arial" pitchFamily="34" charset="0"/>
                <a:ea typeface="Arial-Rounded" pitchFamily="34" charset="0"/>
                <a:cs typeface="Arial" pitchFamily="34" charset="0"/>
              </a:rPr>
              <a:t>	</a:t>
            </a:r>
            <a:r>
              <a:rPr lang="en-US" sz="3200" dirty="0">
                <a:solidFill>
                  <a:srgbClr val="FF0000"/>
                </a:solidFill>
                <a:latin typeface="Arial" pitchFamily="34" charset="0"/>
                <a:ea typeface="Arial-Rounded" pitchFamily="34" charset="0"/>
                <a:cs typeface="Arial" pitchFamily="34" charset="0"/>
              </a:rPr>
              <a:t>1</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Hổ</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loài</a:t>
            </a:r>
            <a:r>
              <a:rPr lang="en-US" sz="3200"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thú</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dữ</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ăn</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thịt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hổ</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thường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màu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những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vằn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đen</a:t>
            </a:r>
            <a:r>
              <a:rPr lang="en-US" sz="3200" dirty="0">
                <a:latin typeface="Arial" pitchFamily="34" charset="0"/>
                <a:ea typeface="Arial-Rounded" pitchFamily="34" charset="0"/>
                <a:cs typeface="Arial" pitchFamily="34" charset="0"/>
              </a:rPr>
              <a:t>.</a:t>
            </a:r>
          </a:p>
        </p:txBody>
      </p:sp>
      <p:cxnSp>
        <p:nvCxnSpPr>
          <p:cNvPr id="5" name="Straight Connector 4"/>
          <p:cNvCxnSpPr/>
          <p:nvPr/>
        </p:nvCxnSpPr>
        <p:spPr>
          <a:xfrm flipH="1">
            <a:off x="6610350" y="18394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429000" y="279632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7848600" y="23349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524000" y="2324551"/>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01661"/>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1</a:t>
            </a:r>
          </a:p>
        </p:txBody>
      </p:sp>
      <p:sp>
        <p:nvSpPr>
          <p:cNvPr id="14" name="TextBox 13"/>
          <p:cNvSpPr txBox="1"/>
          <p:nvPr/>
        </p:nvSpPr>
        <p:spPr>
          <a:xfrm>
            <a:off x="1012723" y="3409950"/>
            <a:ext cx="507999" cy="400110"/>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(2)</a:t>
            </a:r>
          </a:p>
        </p:txBody>
      </p:sp>
      <p:sp>
        <p:nvSpPr>
          <p:cNvPr id="9" name="TextBox 8"/>
          <p:cNvSpPr txBox="1"/>
          <p:nvPr/>
        </p:nvSpPr>
        <p:spPr>
          <a:xfrm>
            <a:off x="1893096" y="372263"/>
            <a:ext cx="5638582"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Chú tể rừng xanh</a:t>
            </a:r>
          </a:p>
        </p:txBody>
      </p:sp>
      <p:sp>
        <p:nvSpPr>
          <p:cNvPr id="10" name="TextBox 9"/>
          <p:cNvSpPr txBox="1"/>
          <p:nvPr/>
        </p:nvSpPr>
        <p:spPr>
          <a:xfrm>
            <a:off x="625474" y="971550"/>
            <a:ext cx="8393835" cy="3770130"/>
          </a:xfrm>
          <a:prstGeom prst="rect">
            <a:avLst/>
          </a:prstGeom>
          <a:noFill/>
        </p:spPr>
        <p:txBody>
          <a:bodyPr wrap="square" lIns="91305" tIns="45654" rIns="91305" bIns="45654" rtlCol="0">
            <a:spAutoFit/>
          </a:bodyPr>
          <a:lstStyle/>
          <a:p>
            <a:pPr algn="just">
              <a:spcAft>
                <a:spcPts val="600"/>
              </a:spcAft>
            </a:pPr>
            <a:r>
              <a:rPr lang="en-US" sz="2600" dirty="0">
                <a:solidFill>
                  <a:srgbClr val="FF0000"/>
                </a:solidFill>
                <a:latin typeface="Arial" pitchFamily="34" charset="0"/>
                <a:ea typeface="Arial-Rounded" pitchFamily="34" charset="0"/>
                <a:cs typeface="Arial" pitchFamily="34" charset="0"/>
              </a:rPr>
              <a:t>(1)</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loài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thú</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thịt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Lông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thường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màu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pha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những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vằn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đen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Răng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nhọn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mắt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nhìn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rõ</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mọi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đêm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tối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Bốn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chân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vuốt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Đuôi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dài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cứng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như</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roi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sắt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di </a:t>
            </a:r>
            <a:r>
              <a:rPr lang="en-US" sz="2600" dirty="0" err="1">
                <a:latin typeface="Arial" pitchFamily="34" charset="0"/>
                <a:ea typeface="Arial-Rounded" pitchFamily="34" charset="0"/>
                <a:cs typeface="Arial" pitchFamily="34" charset="0"/>
              </a:rPr>
              <a:t>chuyển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nhanh</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có</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nhảy</a:t>
            </a:r>
            <a:r>
              <a:rPr lang="en-US" sz="2600" dirty="0">
                <a:latin typeface="Arial" pitchFamily="34" charset="0"/>
                <a:ea typeface="Arial-Rounded" pitchFamily="34" charset="0"/>
                <a:cs typeface="Arial" pitchFamily="34" charset="0"/>
              </a:rPr>
              <a:t> xa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săn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mồi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giỏi</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rất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khoẻ</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và</a:t>
            </a:r>
            <a:r>
              <a:rPr lang="en-US" sz="2600" dirty="0">
                <a:latin typeface="Arial" pitchFamily="34" charset="0"/>
                <a:ea typeface="Arial-Rounded" pitchFamily="34" charset="0"/>
                <a:cs typeface="Arial" pitchFamily="34" charset="0"/>
              </a:rPr>
              <a:t> hung </a:t>
            </a:r>
            <a:r>
              <a:rPr lang="en-US" sz="2600" dirty="0" err="1">
                <a:latin typeface="Arial" pitchFamily="34" charset="0"/>
                <a:ea typeface="Arial-Rounded" pitchFamily="34" charset="0"/>
                <a:cs typeface="Arial" pitchFamily="34" charset="0"/>
              </a:rPr>
              <a:t>dữ</a:t>
            </a:r>
            <a:r>
              <a:rPr lang="en-US" sz="2600" dirty="0">
                <a:latin typeface="Arial" pitchFamily="34" charset="0"/>
                <a:ea typeface="Arial-Rounded" pitchFamily="34" charset="0"/>
                <a:cs typeface="Arial" pitchFamily="34" charset="0"/>
              </a:rPr>
              <a:t>.</a:t>
            </a:r>
          </a:p>
          <a:p>
            <a:pPr algn="just"/>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Hầu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hết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các</a:t>
            </a:r>
            <a:r>
              <a:rPr lang="en-US" sz="2600" dirty="0">
                <a:latin typeface="Arial" pitchFamily="34" charset="0"/>
                <a:ea typeface="Arial-Rounded" pitchFamily="34" charset="0"/>
                <a:cs typeface="Arial" pitchFamily="34" charset="0"/>
              </a:rPr>
              <a:t> con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sống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trong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đều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sợ</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Vì</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vậy</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hổ</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được</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xem</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là</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chúa</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tể</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rừng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xanh</a:t>
            </a:r>
            <a:r>
              <a:rPr lang="en-US" sz="2600" dirty="0">
                <a:latin typeface="Arial" pitchFamily="34" charset="0"/>
                <a:ea typeface="Arial-Rounded" pitchFamily="34" charset="0"/>
                <a:cs typeface="Arial" pitchFamily="34" charset="0"/>
              </a:rPr>
              <a:t>.</a:t>
            </a:r>
          </a:p>
          <a:p>
            <a:pPr algn="r"/>
            <a:r>
              <a:rPr lang="en-US" sz="2600" dirty="0">
                <a:latin typeface="Arial" pitchFamily="34" charset="0"/>
                <a:ea typeface="Arial-Rounded" pitchFamily="34" charset="0"/>
                <a:cs typeface="Arial" pitchFamily="34" charset="0"/>
              </a:rPr>
              <a:t>(Theo </a:t>
            </a:r>
            <a:r>
              <a:rPr lang="en-US" sz="2600" i="1" dirty="0" err="1">
                <a:latin typeface="Arial" pitchFamily="34" charset="0"/>
                <a:ea typeface="Arial-Rounded" pitchFamily="34" charset="0"/>
                <a:cs typeface="Arial" pitchFamily="34" charset="0"/>
              </a:rPr>
              <a:t>Từ</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điển</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tranh</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về</a:t>
            </a:r>
            <a:r>
              <a:rPr lang="en-US" sz="2600" i="1" dirty="0">
                <a:latin typeface="Arial" pitchFamily="34" charset="0"/>
                <a:ea typeface="Arial-Rounded" pitchFamily="34" charset="0"/>
                <a:cs typeface="Arial" pitchFamily="34" charset="0"/>
              </a:rPr>
              <a:t> </a:t>
            </a:r>
            <a:r>
              <a:rPr lang="en-US" sz="2600" i="1" dirty="0" err="1">
                <a:latin typeface="Arial" pitchFamily="34" charset="0"/>
                <a:ea typeface="Arial-Rounded" pitchFamily="34" charset="0"/>
                <a:cs typeface="Arial" pitchFamily="34" charset="0"/>
              </a:rPr>
              <a:t>các</a:t>
            </a:r>
            <a:r>
              <a:rPr lang="en-US" sz="2600" i="1" dirty="0">
                <a:latin typeface="Arial" pitchFamily="34" charset="0"/>
                <a:ea typeface="Arial-Rounded" pitchFamily="34" charset="0"/>
                <a:cs typeface="Arial" pitchFamily="34" charset="0"/>
              </a:rPr>
              <a:t> con </a:t>
            </a:r>
            <a:r>
              <a:rPr lang="en-US" sz="2600" i="1"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108696"/>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Hổ là loài thú dữ ăn thịt, sống trong rừng. Lông hổ thường có màu vàng, pha những vằn đen. Răng sắc nhọn, mắt nhìn rõ mọi vật trong đêm tối. Bốn chân chắc khoẻ và có vuốt sắc. Đuôi dài và cứng như roi sắt. Hổ di chuyển nhanh, có thể nhảy xa và săn mồi rất giỏi. Hổ rất khoẻ và hung dữ.</a:t>
            </a:r>
          </a:p>
          <a:p>
            <a:pPr algn="just">
              <a:spcAft>
                <a:spcPts val="600"/>
              </a:spcAft>
            </a:pPr>
            <a:endParaRPr lang="en-US" sz="3200">
              <a:latin typeface="Arial" pitchFamily="34" charset="0"/>
              <a:ea typeface="Arial-Rounded" pitchFamily="34" charset="0"/>
              <a:cs typeface="Arial" pitchFamily="34" charset="0"/>
            </a:endParaRPr>
          </a:p>
        </p:txBody>
      </p:sp>
      <p:sp>
        <p:nvSpPr>
          <p:cNvPr id="5" name="TextBox 4"/>
          <p:cNvSpPr txBox="1"/>
          <p:nvPr/>
        </p:nvSpPr>
        <p:spPr>
          <a:xfrm>
            <a:off x="2712635" y="1333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Hổ ăn gì và sống ở đâu?</a:t>
            </a:r>
          </a:p>
        </p:txBody>
      </p:sp>
      <p:sp>
        <p:nvSpPr>
          <p:cNvPr id="8" name="TextBox 7"/>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Nêu đặc điểm các bộ phận trên cơ thể Hổ.</a:t>
            </a:r>
          </a:p>
        </p:txBody>
      </p:sp>
      <p:sp>
        <p:nvSpPr>
          <p:cNvPr id="11" name="TextBox 10"/>
          <p:cNvSpPr txBox="1"/>
          <p:nvPr/>
        </p:nvSpPr>
        <p:spPr>
          <a:xfrm>
            <a:off x="421276" y="4429858"/>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Hổ có những khả năng gì đặc biệt?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819</Words>
  <Application>Microsoft Office PowerPoint</Application>
  <PresentationFormat>On-screen Show (16:9)</PresentationFormat>
  <Paragraphs>59</Paragraphs>
  <Slides>15</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Arial-Rounded</vt:lpstr>
      <vt:lpstr>Arial</vt:lpstr>
      <vt:lpstr>Arial Rounded MT Bold</vt:lpstr>
      <vt:lpstr>Calibri</vt:lpstr>
      <vt:lpstr>HP001 4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253</cp:revision>
  <dcterms:created xsi:type="dcterms:W3CDTF">2020-12-08T15:48:47Z</dcterms:created>
  <dcterms:modified xsi:type="dcterms:W3CDTF">2025-05-04T19:16:54Z</dcterms:modified>
</cp:coreProperties>
</file>