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4" r:id="rId2"/>
    <p:sldId id="309" r:id="rId3"/>
    <p:sldId id="273" r:id="rId4"/>
    <p:sldId id="290" r:id="rId5"/>
    <p:sldId id="258" r:id="rId6"/>
    <p:sldId id="266" r:id="rId7"/>
    <p:sldId id="296" r:id="rId8"/>
    <p:sldId id="308" r:id="rId9"/>
    <p:sldId id="291" r:id="rId10"/>
    <p:sldId id="270" r:id="rId11"/>
    <p:sldId id="297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FF"/>
    <a:srgbClr val="BAFEC2"/>
    <a:srgbClr val="A8F6A8"/>
    <a:srgbClr val="62FE7C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31" autoAdjust="0"/>
  </p:normalViewPr>
  <p:slideViewPr>
    <p:cSldViewPr>
      <p:cViewPr varScale="1">
        <p:scale>
          <a:sx n="71" d="100"/>
          <a:sy n="71" d="100"/>
        </p:scale>
        <p:origin x="11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17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4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000" r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5964" r="52457"/>
          <a:stretch/>
        </p:blipFill>
        <p:spPr bwMode="auto">
          <a:xfrm>
            <a:off x="4305728" y="835667"/>
            <a:ext cx="2301411" cy="181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7" r="16149"/>
          <a:stretch/>
        </p:blipFill>
        <p:spPr bwMode="auto">
          <a:xfrm>
            <a:off x="4038600" y="1885950"/>
            <a:ext cx="2835668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265746"/>
            <a:ext cx="824117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vần phù hợp thay cho ô chữ nhật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194526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53788" y="10477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700" i="1">
                <a:latin typeface="Arial" pitchFamily="34" charset="0"/>
                <a:ea typeface="Arial-Rounded" pitchFamily="34" charset="0"/>
                <a:cs typeface="Arial" pitchFamily="34" charset="0"/>
              </a:rPr>
              <a:t>yêng </a:t>
            </a:r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i="1">
                <a:latin typeface="Arial" pitchFamily="34" charset="0"/>
                <a:ea typeface="Arial-Rounded" pitchFamily="34" charset="0"/>
                <a:cs typeface="Arial" pitchFamily="34" charset="0"/>
              </a:rPr>
              <a:t>iêng?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6332" y="22034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2700" i="1">
                <a:latin typeface="Arial" pitchFamily="34" charset="0"/>
                <a:ea typeface="Arial-Rounded" pitchFamily="34" charset="0"/>
                <a:cs typeface="Arial" pitchFamily="34" charset="0"/>
              </a:rPr>
              <a:t>yêt </a:t>
            </a:r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i="1">
                <a:latin typeface="Arial" pitchFamily="34" charset="0"/>
                <a:ea typeface="Arial-Rounded" pitchFamily="34" charset="0"/>
                <a:cs typeface="Arial" pitchFamily="34" charset="0"/>
              </a:rPr>
              <a:t>iêt?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8876" y="34861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c. </a:t>
            </a:r>
            <a:r>
              <a:rPr lang="en-US" sz="2700" i="1">
                <a:latin typeface="Arial" pitchFamily="34" charset="0"/>
                <a:ea typeface="Arial-Rounded" pitchFamily="34" charset="0"/>
                <a:cs typeface="Arial" pitchFamily="34" charset="0"/>
              </a:rPr>
              <a:t>et </a:t>
            </a:r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oe</a:t>
            </a:r>
            <a:r>
              <a:rPr lang="en-US" sz="2700" i="1">
                <a:latin typeface="Arial" pitchFamily="34" charset="0"/>
                <a:ea typeface="Arial-Rounded" pitchFamily="34" charset="0"/>
                <a:cs typeface="Arial" pitchFamily="34" charset="0"/>
              </a:rPr>
              <a:t>t?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5476" y="1555448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con yểng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0088" y="1561194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bay liệng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84688" y="1561194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tiếng gọi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1678970"/>
            <a:ext cx="910132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409049" y="1579942"/>
            <a:ext cx="910132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31754" y="1687288"/>
            <a:ext cx="910132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61676" y="2870804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niêm yết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46288" y="28765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tiết mục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60888" y="28765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hiểu biết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08525" y="3008992"/>
            <a:ext cx="752175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64420" y="2986162"/>
            <a:ext cx="752175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941886" y="2996292"/>
            <a:ext cx="752175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387076" y="4115404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rét  mướt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71688" y="41211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loè loẹt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86288" y="41211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xoèn xoẹt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572371" y="4311346"/>
            <a:ext cx="467042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05602" y="4151990"/>
            <a:ext cx="467042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267273" y="4148512"/>
            <a:ext cx="513746" cy="362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1512" y="338352"/>
            <a:ext cx="82654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Đặt tên cho bức tranh dưới đây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" y="209550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9" t="44531" r="29722" b="27734"/>
          <a:stretch/>
        </p:blipFill>
        <p:spPr bwMode="auto">
          <a:xfrm>
            <a:off x="78495" y="1276350"/>
            <a:ext cx="8989305" cy="326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từ trang 114 đến trang 117.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 liễu dẻo dai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118).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27" y="2471275"/>
            <a:ext cx="7084629" cy="109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9" y="2400233"/>
            <a:ext cx="110618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2" y="16000"/>
            <a:ext cx="65484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7" y="2537916"/>
            <a:ext cx="80835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9850" y="2400233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0737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3058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Tiết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mục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lớp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1A (………..….)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trao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giải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887" y="3605293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trường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(..………..)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chương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trình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văn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nghệ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mừng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xuân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5050" y="864053"/>
            <a:ext cx="1837825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say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mê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4763" y="1673145"/>
            <a:ext cx="1976223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chức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14800" y="1636048"/>
            <a:ext cx="2057400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thích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thú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899329"/>
            <a:ext cx="2359731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xứng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đáng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43600" y="899330"/>
            <a:ext cx="2438400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trầm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trồ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3457E-7 L 0.23768 0.312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5617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23457E-6 L 0.22448 0.369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1848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1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5270" y="395845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55270" y="852755"/>
            <a:ext cx="90678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700" b="1" dirty="0">
                <a:solidFill>
                  <a:srgbClr val="7030A0"/>
                </a:solidFill>
                <a:latin typeface="HP001 5 hàng" pitchFamily="34" charset="0"/>
              </a:rPr>
              <a:t>a) </a:t>
            </a:r>
            <a:r>
              <a:rPr lang="vi-VN" sz="3700" b="1" dirty="0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ǡ</a:t>
            </a:r>
            <a:r>
              <a:rPr lang="el-GR" sz="3700" b="1" dirty="0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μ</a:t>
            </a:r>
            <a:r>
              <a:rPr lang="vi-VN" sz="3700" b="1" dirty="0" err="1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ʴt</a:t>
            </a:r>
            <a:r>
              <a:rPr lang="vi-VN" sz="3700" b="1" dirty="0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 </a:t>
            </a:r>
            <a:r>
              <a:rPr lang="vi-VN" sz="3700" b="1" dirty="0" err="1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Ǻụɖ</a:t>
            </a:r>
            <a:r>
              <a:rPr lang="vi-VN" sz="3700" b="1" dirty="0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 </a:t>
            </a:r>
            <a:r>
              <a:rPr lang="vi-VN" sz="3700" b="1" dirty="0" err="1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Ǻúa</a:t>
            </a:r>
            <a:r>
              <a:rPr lang="vi-VN" sz="3700" b="1" dirty="0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 của </a:t>
            </a:r>
            <a:r>
              <a:rPr lang="vi-VN" sz="3700" b="1" dirty="0" err="1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ẚớ</a:t>
            </a:r>
            <a:r>
              <a:rPr lang="el-GR" sz="3700" b="1" dirty="0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Τ</a:t>
            </a:r>
            <a:r>
              <a:rPr lang="vi-VN" sz="3700" b="1" dirty="0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ǈ 1A </a:t>
            </a:r>
            <a:r>
              <a:rPr lang="vi-VN" sz="3700" b="1" dirty="0" err="1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xɽȰḑ</a:t>
            </a:r>
            <a:r>
              <a:rPr lang="vi-VN" sz="3700" b="1" dirty="0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 </a:t>
            </a:r>
            <a:r>
              <a:rPr lang="vi-VN" sz="3700" b="1" dirty="0" err="1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đɁȰḑ</a:t>
            </a:r>
            <a:r>
              <a:rPr lang="vi-VN" sz="3700" b="1" dirty="0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 </a:t>
            </a:r>
            <a:endParaRPr lang="en-US" sz="3700" b="1" dirty="0">
              <a:solidFill>
                <a:srgbClr val="7030A0"/>
              </a:solidFill>
              <a:latin typeface="HP001" panose="020B0603050302020204" pitchFamily="34" charset="-93"/>
              <a:ea typeface="HP001" panose="020B0603050302020204" pitchFamily="34" charset="-93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70" y="2250192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b) </a:t>
            </a:r>
            <a:r>
              <a:rPr lang="vi-VN" sz="3600" b="1" dirty="0" err="1">
                <a:solidFill>
                  <a:srgbClr val="7030A0"/>
                </a:solidFill>
                <a:latin typeface="HP001 5 hàng" pitchFamily="34" charset="0"/>
              </a:rPr>
              <a:t>Nǖà</a:t>
            </a:r>
            <a:r>
              <a:rPr lang="vi-VN" sz="36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600" b="1" dirty="0" err="1">
                <a:solidFill>
                  <a:srgbClr val="7030A0"/>
                </a:solidFill>
                <a:latin typeface="HP001 5 hàng" pitchFamily="34" charset="0"/>
              </a:rPr>
              <a:t>ǇrưŊg</a:t>
            </a:r>
            <a:r>
              <a:rPr lang="vi-VN" sz="36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600" b="1" dirty="0" err="1">
                <a:solidFill>
                  <a:srgbClr val="7030A0"/>
                </a:solidFill>
                <a:latin typeface="HP001 5 hàng" pitchFamily="34" charset="0"/>
              </a:rPr>
              <a:t>Ǉổ</a:t>
            </a:r>
            <a:r>
              <a:rPr lang="vi-VN" sz="36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l-GR" sz="3600" b="1" dirty="0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600" b="1" dirty="0">
                <a:solidFill>
                  <a:srgbClr val="7030A0"/>
                </a:solidFill>
                <a:latin typeface="HP001 5 hàng" pitchFamily="34" charset="0"/>
              </a:rPr>
              <a:t>ức </a:t>
            </a:r>
            <a:r>
              <a:rPr lang="vi-VN" sz="3600" b="1" dirty="0" err="1">
                <a:solidFill>
                  <a:srgbClr val="7030A0"/>
                </a:solidFill>
                <a:latin typeface="HP001 5 hàng" pitchFamily="34" charset="0"/>
              </a:rPr>
              <a:t>εưΩg</a:t>
            </a:r>
            <a:r>
              <a:rPr lang="vi-VN" sz="36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600" b="1" dirty="0" err="1">
                <a:solidFill>
                  <a:srgbClr val="7030A0"/>
                </a:solidFill>
                <a:latin typeface="HP001 5 hàng" pitchFamily="34" charset="0"/>
              </a:rPr>
              <a:t>Ǉrìζ</a:t>
            </a:r>
            <a:r>
              <a:rPr lang="vi-VN" sz="3600" b="1" dirty="0">
                <a:solidFill>
                  <a:srgbClr val="7030A0"/>
                </a:solidFill>
                <a:latin typeface="HP001 5 hàng" pitchFamily="34" charset="0"/>
              </a:rPr>
              <a:t> văn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0" y="2940933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err="1">
                <a:solidFill>
                  <a:srgbClr val="7030A0"/>
                </a:solidFill>
                <a:latin typeface="HP001 5 hàng" pitchFamily="34" charset="0"/>
              </a:rPr>
              <a:t>wΉŃ</a:t>
            </a:r>
            <a:r>
              <a:rPr lang="vi-VN" sz="36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600" b="1" dirty="0" err="1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ǺɾȰḑ</a:t>
            </a:r>
            <a:r>
              <a:rPr lang="vi-VN" sz="3600" b="1" dirty="0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 </a:t>
            </a:r>
            <a:r>
              <a:rPr lang="vi-VN" sz="3600" b="1" dirty="0" err="1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xuɤȰ</a:t>
            </a:r>
            <a:r>
              <a:rPr lang="en-US" sz="3600" b="1" dirty="0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3830" y="1585908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err="1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đượ</a:t>
            </a:r>
            <a:r>
              <a:rPr lang="el-GR" sz="3600" b="1" dirty="0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Ο</a:t>
            </a:r>
            <a:r>
              <a:rPr lang="vi-VN" sz="3600" b="1" dirty="0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ɖ </a:t>
            </a:r>
            <a:r>
              <a:rPr lang="vi-VN" sz="3600" b="1" dirty="0" err="1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Ǉrao</a:t>
            </a:r>
            <a:r>
              <a:rPr lang="vi-VN" sz="3600" b="1" dirty="0">
                <a:solidFill>
                  <a:srgbClr val="7030A0"/>
                </a:solidFill>
                <a:latin typeface="HP001" panose="020B0603050302020204" pitchFamily="34" charset="-93"/>
                <a:ea typeface="HP001" panose="020B0603050302020204" pitchFamily="34" charset="-93"/>
              </a:rPr>
              <a:t> giải.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17211"/>
            <a:ext cx="8399318" cy="43075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Quan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dùng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ngữ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khung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endParaRPr lang="en-US" sz="2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7866" y="730746"/>
            <a:ext cx="8207534" cy="469404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cối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suối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muông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	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rừng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Âm thanh của rừng (2)">
            <a:hlinkClick r:id="" action="ppaction://media"/>
            <a:extLst>
              <a:ext uri="{FF2B5EF4-FFF2-40B4-BE49-F238E27FC236}">
                <a16:creationId xmlns:a16="http://schemas.microsoft.com/office/drawing/2014/main" id="{B943F5FE-5638-DC8D-B54B-7CFFA4F169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1295423"/>
            <a:ext cx="8839200" cy="36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7329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Yểng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bắt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chước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số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loài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Gõ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kiến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nháy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mắt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đã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khoét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cái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tổ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xinh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xắn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Còn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công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điệu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múa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tuyệt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đẹp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52966" y="2553883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413337" y="2266119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86600" y="2838852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7467600" y="3103235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7641019" y="3388594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Y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5002" y="57150"/>
            <a:ext cx="4204585" cy="4969265"/>
          </a:xfrm>
        </p:spPr>
      </p:pic>
      <p:pic>
        <p:nvPicPr>
          <p:cNvPr id="7" name="G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64414" y="57150"/>
            <a:ext cx="4204584" cy="4969265"/>
          </a:xfrm>
        </p:spPr>
      </p:pic>
    </p:spTree>
    <p:extLst>
      <p:ext uri="{BB962C8B-B14F-4D97-AF65-F5344CB8AC3E}">
        <p14:creationId xmlns:p14="http://schemas.microsoft.com/office/powerpoint/2010/main" val="31885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4935" y="40885"/>
            <a:ext cx="4969265" cy="4969265"/>
          </a:xfrm>
        </p:spPr>
      </p:pic>
    </p:spTree>
    <p:extLst>
      <p:ext uri="{BB962C8B-B14F-4D97-AF65-F5344CB8AC3E}">
        <p14:creationId xmlns:p14="http://schemas.microsoft.com/office/powerpoint/2010/main" val="333202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724222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685800" y="12001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Yểng bắt εưϐ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tiếng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jŎ số l♦i vật.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50" y="1897899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Gõ k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Ğn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chỉ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Ǉr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Ϊ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g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áy jắt đã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δφ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ďt đư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ϑ 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2571750"/>
            <a:ext cx="9067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cái Ǉổ xi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xắn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CŜ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chim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cŪg có đ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İu júa </a:t>
            </a:r>
            <a:endParaRPr lang="en-US" sz="3500" b="1" dirty="0">
              <a:solidFill>
                <a:srgbClr val="7030A0"/>
              </a:solidFill>
              <a:latin typeface="HP001 5 hàng" pitchFamily="34" charset="0"/>
            </a:endParaRPr>
          </a:p>
          <a:p>
            <a:pPr algn="just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5900" y="3245733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Ǉu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ΐ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İ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Ι Α−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p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273</Words>
  <Application>Microsoft Office PowerPoint</Application>
  <PresentationFormat>On-screen Show (16:9)</PresentationFormat>
  <Paragraphs>45</Paragraphs>
  <Slides>12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Arial-Rounded</vt:lpstr>
      <vt:lpstr>Arial</vt:lpstr>
      <vt:lpstr>Arial Rounded MT Bold</vt:lpstr>
      <vt:lpstr>Calibri</vt:lpstr>
      <vt:lpstr>HP001</vt:lpstr>
      <vt:lpstr>HP001 4 hàng</vt:lpstr>
      <vt:lpstr>HP001 5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340</cp:revision>
  <dcterms:created xsi:type="dcterms:W3CDTF">2020-12-08T15:48:47Z</dcterms:created>
  <dcterms:modified xsi:type="dcterms:W3CDTF">2025-05-04T19:24:20Z</dcterms:modified>
</cp:coreProperties>
</file>