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6" r:id="rId1"/>
  </p:sldMasterIdLst>
  <p:notesMasterIdLst>
    <p:notesMasterId r:id="rId44"/>
  </p:notesMasterIdLst>
  <p:sldIdLst>
    <p:sldId id="256" r:id="rId2"/>
    <p:sldId id="259" r:id="rId3"/>
    <p:sldId id="290" r:id="rId4"/>
    <p:sldId id="292" r:id="rId5"/>
    <p:sldId id="293" r:id="rId6"/>
    <p:sldId id="262" r:id="rId7"/>
    <p:sldId id="295" r:id="rId8"/>
    <p:sldId id="324" r:id="rId9"/>
    <p:sldId id="263" r:id="rId10"/>
    <p:sldId id="307" r:id="rId11"/>
    <p:sldId id="265" r:id="rId12"/>
    <p:sldId id="308" r:id="rId13"/>
    <p:sldId id="309" r:id="rId14"/>
    <p:sldId id="310" r:id="rId15"/>
    <p:sldId id="300" r:id="rId16"/>
    <p:sldId id="301" r:id="rId17"/>
    <p:sldId id="267" r:id="rId18"/>
    <p:sldId id="311" r:id="rId19"/>
    <p:sldId id="312" r:id="rId20"/>
    <p:sldId id="313" r:id="rId21"/>
    <p:sldId id="325" r:id="rId22"/>
    <p:sldId id="270" r:id="rId23"/>
    <p:sldId id="314" r:id="rId24"/>
    <p:sldId id="315" r:id="rId25"/>
    <p:sldId id="316" r:id="rId26"/>
    <p:sldId id="317" r:id="rId27"/>
    <p:sldId id="318" r:id="rId28"/>
    <p:sldId id="319" r:id="rId29"/>
    <p:sldId id="320" r:id="rId30"/>
    <p:sldId id="322" r:id="rId31"/>
    <p:sldId id="321" r:id="rId32"/>
    <p:sldId id="323" r:id="rId33"/>
    <p:sldId id="326" r:id="rId34"/>
    <p:sldId id="327" r:id="rId35"/>
    <p:sldId id="328" r:id="rId36"/>
    <p:sldId id="329" r:id="rId37"/>
    <p:sldId id="330" r:id="rId38"/>
    <p:sldId id="331" r:id="rId39"/>
    <p:sldId id="332" r:id="rId40"/>
    <p:sldId id="277" r:id="rId41"/>
    <p:sldId id="278" r:id="rId42"/>
    <p:sldId id="288"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9C3F"/>
    <a:srgbClr val="5F0F40"/>
    <a:srgbClr val="663300"/>
    <a:srgbClr val="924900"/>
    <a:srgbClr val="784B1E"/>
    <a:srgbClr val="A9594E"/>
    <a:srgbClr val="DE912A"/>
    <a:srgbClr val="006666"/>
    <a:srgbClr val="E6A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92449" autoAdjust="0"/>
  </p:normalViewPr>
  <p:slideViewPr>
    <p:cSldViewPr snapToGrid="0">
      <p:cViewPr varScale="1">
        <p:scale>
          <a:sx n="64" d="100"/>
          <a:sy n="64" d="100"/>
        </p:scale>
        <p:origin x="82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3B4EB-C12F-4E60-A3CD-0FC4A4202CA9}" type="datetimeFigureOut">
              <a:rPr lang="en-GB" smtClean="0"/>
              <a:t>04/05/2025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B9BDD-991F-4E73-AD6C-B75089BFD1DE}" type="slidenum">
              <a:rPr lang="en-GB" smtClean="0"/>
              <a:t>‹#›</a:t>
            </a:fld>
            <a:endParaRPr lang="en-GB"/>
          </a:p>
        </p:txBody>
      </p:sp>
    </p:spTree>
    <p:extLst>
      <p:ext uri="{BB962C8B-B14F-4D97-AF65-F5344CB8AC3E}">
        <p14:creationId xmlns:p14="http://schemas.microsoft.com/office/powerpoint/2010/main" val="96531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962341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2815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36142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84504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659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03272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8504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7105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4748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867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p:txBody>
          <a:bodyPr/>
          <a:lstStyle/>
          <a:p>
            <a:fld id="{521988B1-9478-4CA8-A859-8731952A2021}" type="datetimeFigureOut">
              <a:rPr lang="en-US" smtClean="0"/>
              <a:t>5/4/2025</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49619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 name="9Slide.vn - 2019">
            <a:extLst>
              <a:ext uri="{FF2B5EF4-FFF2-40B4-BE49-F238E27FC236}">
                <a16:creationId xmlns:a16="http://schemas.microsoft.com/office/drawing/2014/main" id="{A2A1BFF9-D0C0-4651-AE08-5EA40F2DA2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557992A-8629-4B23-9F8C-0103382E0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94E186-CD74-4E5B-A191-762874192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F7AD6-7A98-4AB6-AD8E-C0072DE8F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988B1-9478-4CA8-A859-8731952A2021}" type="datetimeFigureOut">
              <a:rPr lang="en-US" smtClean="0"/>
              <a:t>5/4/2025</a:t>
            </a:fld>
            <a:endParaRPr lang="en-US"/>
          </a:p>
        </p:txBody>
      </p:sp>
      <p:sp>
        <p:nvSpPr>
          <p:cNvPr id="5" name="Footer Placeholder 4">
            <a:extLst>
              <a:ext uri="{FF2B5EF4-FFF2-40B4-BE49-F238E27FC236}">
                <a16:creationId xmlns:a16="http://schemas.microsoft.com/office/drawing/2014/main" id="{460CE07F-61B6-47EF-82D0-019923FB14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A3FE2D-89FE-4FE3-9075-343D26F71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EA60D-3979-47EA-9678-D6ECC4925CDF}" type="slidenum">
              <a:rPr lang="en-US" smtClean="0"/>
              <a:t>‹#›</a:t>
            </a:fld>
            <a:endParaRPr lang="en-US"/>
          </a:p>
        </p:txBody>
      </p:sp>
      <p:pic>
        <p:nvPicPr>
          <p:cNvPr id="14" name="Picture 13">
            <a:extLst>
              <a:ext uri="{FF2B5EF4-FFF2-40B4-BE49-F238E27FC236}">
                <a16:creationId xmlns:a16="http://schemas.microsoft.com/office/drawing/2014/main" id="{ACCDB4D6-8885-49E2-941F-4786023E78E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0" y="0"/>
            <a:ext cx="12191999" cy="6858000"/>
          </a:xfrm>
          <a:prstGeom prst="rect">
            <a:avLst/>
          </a:prstGeom>
        </p:spPr>
      </p:pic>
      <p:pic>
        <p:nvPicPr>
          <p:cNvPr id="51" name="Picture 50">
            <a:extLst>
              <a:ext uri="{FF2B5EF4-FFF2-40B4-BE49-F238E27FC236}">
                <a16:creationId xmlns:a16="http://schemas.microsoft.com/office/drawing/2014/main" id="{9FB1B942-FE9F-4C39-AA0A-615E52B18CC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681570B-D55E-43B0-BC83-E08002262C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8A3B92D7-7B5A-4255-B9C2-EE4DE60D9C0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18F999B7-107A-4DDF-917D-4DA7315B61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318564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2325" y="3329225"/>
            <a:ext cx="2425700"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4C8D86B-C70B-4D43-8008-258DE6A0F78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138" b="89921" l="4900" r="95800">
                        <a14:foregroundMark x1="18800" y1="8992" x2="24800" y2="48221"/>
                        <a14:foregroundMark x1="17800" y1="11462" x2="18600" y2="50889"/>
                        <a14:foregroundMark x1="18600" y1="50889" x2="18600" y2="50889"/>
                        <a14:foregroundMark x1="12600" y1="27866" x2="14800" y2="40810"/>
                        <a14:foregroundMark x1="27300" y1="26285" x2="28300" y2="38142"/>
                        <a14:foregroundMark x1="4900" y1="74012" x2="11900" y2="77767"/>
                        <a14:foregroundMark x1="62200" y1="45949" x2="63400" y2="48814"/>
                        <a14:foregroundMark x1="77100" y1="29150" x2="85200" y2="57806"/>
                        <a14:foregroundMark x1="81100" y1="27273" x2="83400" y2="46344"/>
                        <a14:foregroundMark x1="79600" y1="25593" x2="83600" y2="28063"/>
                        <a14:foregroundMark x1="80700" y1="26087" x2="87500" y2="29150"/>
                        <a14:foregroundMark x1="87300" y1="34091" x2="89000" y2="35079"/>
                        <a14:foregroundMark x1="85000" y1="40415" x2="86700" y2="42885"/>
                        <a14:foregroundMark x1="87300" y1="65810" x2="87500" y2="68676"/>
                        <a14:foregroundMark x1="93500" y1="72431" x2="95800" y2="75889"/>
                        <a14:foregroundMark x1="67400" y1="45158" x2="78200" y2="41008"/>
                        <a14:foregroundMark x1="78200" y1="41008" x2="78200" y2="41008"/>
                        <a14:foregroundMark x1="84400" y1="56818" x2="87100" y2="64822"/>
                        <a14:foregroundMark x1="78200" y1="54348" x2="78200" y2="61166"/>
                        <a14:foregroundMark x1="30200" y1="30731" x2="35200" y2="33597"/>
                        <a14:foregroundMark x1="17500" y1="7411" x2="23600" y2="10672"/>
                        <a14:foregroundMark x1="19000" y1="5138" x2="22500" y2="6818"/>
                        <a14:foregroundMark x1="12600" y1="8202" x2="13400" y2="13735"/>
                      </a14:backgroundRemoval>
                    </a14:imgEffect>
                  </a14:imgLayer>
                </a14:imgProps>
              </a:ext>
              <a:ext uri="{28A0092B-C50C-407E-A947-70E740481C1C}">
                <a14:useLocalDpi xmlns:a14="http://schemas.microsoft.com/office/drawing/2010/main" val="0"/>
              </a:ext>
            </a:extLst>
          </a:blip>
          <a:stretch>
            <a:fillRect/>
          </a:stretch>
        </p:blipFill>
        <p:spPr>
          <a:xfrm>
            <a:off x="-140676" y="2938179"/>
            <a:ext cx="4110482" cy="4159808"/>
          </a:xfrm>
          <a:prstGeom prst="rect">
            <a:avLst/>
          </a:prstGeom>
        </p:spPr>
      </p:pic>
      <p:pic>
        <p:nvPicPr>
          <p:cNvPr id="9" name="Picture 8">
            <a:extLst>
              <a:ext uri="{FF2B5EF4-FFF2-40B4-BE49-F238E27FC236}">
                <a16:creationId xmlns:a16="http://schemas.microsoft.com/office/drawing/2014/main" id="{EDA975DA-4151-446F-B46E-AB607FC418C2}"/>
              </a:ext>
            </a:extLst>
          </p:cNvPr>
          <p:cNvPicPr>
            <a:picLocks noChangeAspect="1"/>
          </p:cNvPicPr>
          <p:nvPr/>
        </p:nvPicPr>
        <p:blipFill>
          <a:blip r:embed="rId5"/>
          <a:stretch>
            <a:fillRect/>
          </a:stretch>
        </p:blipFill>
        <p:spPr>
          <a:xfrm>
            <a:off x="1319278" y="1899589"/>
            <a:ext cx="9144793" cy="2859272"/>
          </a:xfrm>
          <a:prstGeom prst="rect">
            <a:avLst/>
          </a:prstGeom>
        </p:spPr>
      </p:pic>
    </p:spTree>
    <p:extLst>
      <p:ext uri="{BB962C8B-B14F-4D97-AF65-F5344CB8AC3E}">
        <p14:creationId xmlns:p14="http://schemas.microsoft.com/office/powerpoint/2010/main" val="16677304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866901" y="2935262"/>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849915" y="2935262"/>
            <a:ext cx="3930675" cy="3708401"/>
          </a:xfrm>
          <a:prstGeom prst="rect">
            <a:avLst/>
          </a:prstGeom>
        </p:spPr>
      </p:pic>
      <p:grpSp>
        <p:nvGrpSpPr>
          <p:cNvPr id="18" name="Group 17"/>
          <p:cNvGrpSpPr/>
          <p:nvPr/>
        </p:nvGrpSpPr>
        <p:grpSpPr>
          <a:xfrm>
            <a:off x="790353" y="493354"/>
            <a:ext cx="4764991" cy="2728140"/>
            <a:chOff x="270422" y="201657"/>
            <a:chExt cx="4764991" cy="2728140"/>
          </a:xfrm>
        </p:grpSpPr>
        <p:sp>
          <p:nvSpPr>
            <p:cNvPr id="10" name="Rounded Rectangular Callout 9"/>
            <p:cNvSpPr/>
            <p:nvPr/>
          </p:nvSpPr>
          <p:spPr>
            <a:xfrm>
              <a:off x="270422" y="201657"/>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H="1">
              <a:off x="427535" y="732259"/>
              <a:ext cx="460787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nhỏ</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trong</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tranh</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đang</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làm</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gì</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3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p:cNvGrpSpPr/>
          <p:nvPr/>
        </p:nvGrpSpPr>
        <p:grpSpPr>
          <a:xfrm>
            <a:off x="7141030" y="638314"/>
            <a:ext cx="1895834" cy="1901685"/>
            <a:chOff x="7900319" y="638315"/>
            <a:chExt cx="1606537" cy="1876286"/>
          </a:xfrm>
        </p:grpSpPr>
        <p:sp>
          <p:nvSpPr>
            <p:cNvPr id="15" name="Rounded Rectangular Callout 9"/>
            <p:cNvSpPr/>
            <p:nvPr/>
          </p:nvSpPr>
          <p:spPr>
            <a:xfrm flipH="1">
              <a:off x="7900319" y="638315"/>
              <a:ext cx="1606537" cy="1876286"/>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3943" h="146988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578832" y="890521"/>
                    <a:pt x="1596572" y="958254"/>
                  </a:cubicBezTo>
                  <a:lnTo>
                    <a:pt x="1954598" y="1469884"/>
                  </a:lnTo>
                  <a:cubicBezTo>
                    <a:pt x="1757846" y="1284827"/>
                    <a:pt x="1764295" y="1244911"/>
                    <a:pt x="1567543" y="105985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8085968" y="761243"/>
              <a:ext cx="14125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4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4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 name="Group 21"/>
          <p:cNvGrpSpPr/>
          <p:nvPr/>
        </p:nvGrpSpPr>
        <p:grpSpPr>
          <a:xfrm>
            <a:off x="6590745" y="358758"/>
            <a:ext cx="4810902" cy="3361722"/>
            <a:chOff x="6597986" y="87265"/>
            <a:chExt cx="4810902" cy="3361722"/>
          </a:xfrm>
        </p:grpSpPr>
        <p:sp>
          <p:nvSpPr>
            <p:cNvPr id="20" name="Rounded Rectangular Callout 9"/>
            <p:cNvSpPr/>
            <p:nvPr/>
          </p:nvSpPr>
          <p:spPr>
            <a:xfrm flipH="1">
              <a:off x="6597986" y="87265"/>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794259" y="521630"/>
              <a:ext cx="441835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đó</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đã</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tích</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cực</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hoàn</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thành</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nhiệm</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vụ</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nhà</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chưa</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482389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7"/>
                                        </p:tgtEl>
                                      </p:cBhvr>
                                    </p:animEffect>
                                    <p:anim calcmode="lin" valueType="num">
                                      <p:cBhvr>
                                        <p:cTn id="21" dur="1000"/>
                                        <p:tgtEl>
                                          <p:spTgt spid="17"/>
                                        </p:tgtEl>
                                        <p:attrNameLst>
                                          <p:attrName>ppt_x</p:attrName>
                                        </p:attrNameLst>
                                      </p:cBhvr>
                                      <p:tavLst>
                                        <p:tav tm="0">
                                          <p:val>
                                            <p:strVal val="ppt_x"/>
                                          </p:val>
                                        </p:tav>
                                        <p:tav tm="100000">
                                          <p:val>
                                            <p:strVal val="ppt_x"/>
                                          </p:val>
                                        </p:tav>
                                      </p:tavLst>
                                    </p:anim>
                                    <p:anim calcmode="lin" valueType="num">
                                      <p:cBhvr>
                                        <p:cTn id="22" dur="1000"/>
                                        <p:tgtEl>
                                          <p:spTgt spid="17"/>
                                        </p:tgtEl>
                                        <p:attrNameLst>
                                          <p:attrName>ppt_y</p:attrName>
                                        </p:attrNameLst>
                                      </p:cBhvr>
                                      <p:tavLst>
                                        <p:tav tm="0">
                                          <p:val>
                                            <p:strVal val="ppt_y"/>
                                          </p:val>
                                        </p:tav>
                                        <p:tav tm="100000">
                                          <p:val>
                                            <p:strVal val="ppt_y+.1"/>
                                          </p:val>
                                        </p:tav>
                                      </p:tavLst>
                                    </p:anim>
                                    <p:set>
                                      <p:cBhvr>
                                        <p:cTn id="23" dur="1" fill="hold">
                                          <p:stCondLst>
                                            <p:cond delay="999"/>
                                          </p:stCondLst>
                                        </p:cTn>
                                        <p:tgtEl>
                                          <p:spTgt spid="17"/>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6240139" y="655667"/>
            <a:ext cx="5637766" cy="3046988"/>
          </a:xfrm>
          <a:prstGeom prst="rect">
            <a:avLst/>
          </a:prstGeom>
        </p:spPr>
        <p:txBody>
          <a:bodyPr wrap="square">
            <a:spAutoFit/>
          </a:bodyPr>
          <a:lstStyle/>
          <a:p>
            <a:pPr algn="ctr">
              <a:spcAft>
                <a:spcPts val="0"/>
              </a:spcAft>
            </a:pPr>
            <a:r>
              <a:rPr lang="vi-VN" sz="3200" dirty="0">
                <a:latin typeface="UTM Avo" panose="02040603050506020204" pitchFamily="18" charset="0"/>
                <a:ea typeface="Times New Roman" panose="02020603050405020304" pitchFamily="18" charset="0"/>
              </a:rPr>
              <a:t>Một bạn nhỏ (Na) đang dọn dẹp lại góc học tập của mình cho gọn g</a:t>
            </a:r>
            <a:r>
              <a:rPr lang="en-US" sz="3200" dirty="0">
                <a:latin typeface="UTM Avo" panose="02040603050506020204" pitchFamily="18" charset="0"/>
                <a:ea typeface="Times New Roman" panose="02020603050405020304" pitchFamily="18" charset="0"/>
              </a:rPr>
              <a:t>à</a:t>
            </a:r>
            <a:r>
              <a:rPr lang="vi-VN" sz="3200" dirty="0">
                <a:latin typeface="UTM Avo" panose="02040603050506020204" pitchFamily="18" charset="0"/>
                <a:ea typeface="Times New Roman" panose="02020603050405020304" pitchFamily="18" charset="0"/>
              </a:rPr>
              <a:t>ng. Dù vừa khi học về còn mệt nhưng bạn vẫn cố gắng hoàn thành việc đó luôn. </a:t>
            </a: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6541203-5F75-4299-853C-0FC474A7D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56" y="797301"/>
            <a:ext cx="4666780" cy="5291134"/>
          </a:xfrm>
          <a:prstGeom prst="rect">
            <a:avLst/>
          </a:prstGeom>
        </p:spPr>
      </p:pic>
      <p:sp>
        <p:nvSpPr>
          <p:cNvPr id="8" name="Rounded Rectangle 7">
            <a:extLst>
              <a:ext uri="{FF2B5EF4-FFF2-40B4-BE49-F238E27FC236}">
                <a16:creationId xmlns:a16="http://schemas.microsoft.com/office/drawing/2014/main" id="{3B64A1DC-61DB-4EF2-A164-D25CAB6038BC}"/>
              </a:ext>
            </a:extLst>
          </p:cNvPr>
          <p:cNvSpPr/>
          <p:nvPr/>
        </p:nvSpPr>
        <p:spPr>
          <a:xfrm>
            <a:off x="6909543" y="4320890"/>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GB" sz="3200">
                <a:solidFill>
                  <a:prstClr val="black"/>
                </a:solidFill>
                <a:latin typeface="UTM Avo" panose="02040603050506020204" pitchFamily="18" charset="0"/>
              </a:rPr>
              <a:t>Bạn Na đã rất tích cực hoàn thành nhiệm vụ ở nhà.</a:t>
            </a:r>
            <a:endParaRPr lang="en-GB" sz="3200" dirty="0" err="1">
              <a:solidFill>
                <a:prstClr val="black"/>
              </a:solidFill>
              <a:latin typeface="UTM Avo" panose="02040603050506020204" pitchFamily="18" charset="0"/>
            </a:endParaRPr>
          </a:p>
        </p:txBody>
      </p:sp>
    </p:spTree>
    <p:extLst>
      <p:ext uri="{BB962C8B-B14F-4D97-AF65-F5344CB8AC3E}">
        <p14:creationId xmlns:p14="http://schemas.microsoft.com/office/powerpoint/2010/main" val="1292151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424408" y="671432"/>
            <a:ext cx="5637766" cy="3046988"/>
          </a:xfrm>
          <a:prstGeom prst="rect">
            <a:avLst/>
          </a:prstGeom>
        </p:spPr>
        <p:txBody>
          <a:bodyPr wrap="square">
            <a:spAutoFit/>
          </a:bodyPr>
          <a:lstStyle/>
          <a:p>
            <a:pPr lvl="0" algn="ctr"/>
            <a:r>
              <a:rPr lang="vi-VN" sz="3200">
                <a:solidFill>
                  <a:prstClr val="black"/>
                </a:solidFill>
                <a:latin typeface="UTM Avo" panose="02040603050506020204" pitchFamily="18" charset="0"/>
                <a:ea typeface="Times New Roman" panose="02020603050405020304" pitchFamily="18" charset="0"/>
              </a:rPr>
              <a:t>Cốm được mẹ giao nhiệm vụ quét dọn nhà cửa nhưng khi mẹ đi làm về bạn vẫn nằm xem ti vi, trên nên nhà còn rác và đồ đạc chưa gọn gàng. </a:t>
            </a:r>
            <a:endParaRPr lang="vi-VN" sz="3200" dirty="0">
              <a:solidFill>
                <a:prstClr val="black"/>
              </a:solidFill>
              <a:latin typeface="UTM Avo" panose="02040603050506020204" pitchFamily="18" charset="0"/>
              <a:ea typeface="Times New Roman" panose="02020603050405020304" pitchFamily="18" charset="0"/>
            </a:endParaRP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88461" y="4037110"/>
            <a:ext cx="5063019" cy="228147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vi-VN" sz="3200">
                <a:solidFill>
                  <a:prstClr val="black"/>
                </a:solidFill>
                <a:latin typeface="UTM Avo" panose="02040603050506020204" pitchFamily="18" charset="0"/>
              </a:rPr>
              <a:t>Bạn Cốm chưa hoàn thành nhiệm vụ mẹ giao, chưa tích cực hoàn thành nhiệm vụ.</a:t>
            </a:r>
          </a:p>
        </p:txBody>
      </p:sp>
      <p:pic>
        <p:nvPicPr>
          <p:cNvPr id="9" name="Picture 8">
            <a:extLst>
              <a:ext uri="{FF2B5EF4-FFF2-40B4-BE49-F238E27FC236}">
                <a16:creationId xmlns:a16="http://schemas.microsoft.com/office/drawing/2014/main" id="{FC875EFB-0006-47D6-A1EA-814307761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799" y="590362"/>
            <a:ext cx="4774740" cy="5195583"/>
          </a:xfrm>
          <a:prstGeom prst="rect">
            <a:avLst/>
          </a:prstGeom>
        </p:spPr>
      </p:pic>
    </p:spTree>
    <p:extLst>
      <p:ext uri="{BB962C8B-B14F-4D97-AF65-F5344CB8AC3E}">
        <p14:creationId xmlns:p14="http://schemas.microsoft.com/office/powerpoint/2010/main" val="2380334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6350452" y="1148110"/>
            <a:ext cx="5637766" cy="2308324"/>
          </a:xfrm>
          <a:prstGeom prst="rect">
            <a:avLst/>
          </a:prstGeom>
        </p:spPr>
        <p:txBody>
          <a:bodyPr wrap="square">
            <a:spAutoFit/>
          </a:bodyPr>
          <a:lstStyle/>
          <a:p>
            <a:pPr lvl="0" algn="ctr"/>
            <a:r>
              <a:rPr lang="vi-VN" sz="3600">
                <a:solidFill>
                  <a:prstClr val="black"/>
                </a:solidFill>
                <a:latin typeface="UTM Avo" panose="02040603050506020204" pitchFamily="18" charset="0"/>
                <a:ea typeface="Times New Roman" panose="02020603050405020304" pitchFamily="18" charset="0"/>
              </a:rPr>
              <a:t>Bạn nhỏ (Bin) được giao nhiệm vụ nhặt rau và bạn ấy đã hoàn thành nhiệm vụ đúng giờ.</a:t>
            </a:r>
            <a:endParaRPr lang="vi-VN" sz="3600" dirty="0">
              <a:solidFill>
                <a:prstClr val="black"/>
              </a:solidFill>
              <a:latin typeface="UTM Avo" panose="02040603050506020204" pitchFamily="18" charset="0"/>
              <a:ea typeface="Times New Roman" panose="02020603050405020304" pitchFamily="18" charset="0"/>
            </a:endParaRP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909543" y="4320890"/>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GB" sz="3200">
                <a:solidFill>
                  <a:prstClr val="black"/>
                </a:solidFill>
                <a:latin typeface="UTM Avo" panose="02040603050506020204" pitchFamily="18" charset="0"/>
              </a:rPr>
              <a:t>Bạn Bin đã rất tích cực hoàn thành nhiệm vụ ở nhà.</a:t>
            </a:r>
          </a:p>
        </p:txBody>
      </p:sp>
      <p:pic>
        <p:nvPicPr>
          <p:cNvPr id="9" name="Picture 8">
            <a:extLst>
              <a:ext uri="{FF2B5EF4-FFF2-40B4-BE49-F238E27FC236}">
                <a16:creationId xmlns:a16="http://schemas.microsoft.com/office/drawing/2014/main" id="{DE47B8DD-1F20-415B-96B0-CA0E332C4A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033" y="744841"/>
            <a:ext cx="5074953" cy="5312695"/>
          </a:xfrm>
          <a:prstGeom prst="rect">
            <a:avLst/>
          </a:prstGeom>
        </p:spPr>
      </p:pic>
    </p:spTree>
    <p:extLst>
      <p:ext uri="{BB962C8B-B14F-4D97-AF65-F5344CB8AC3E}">
        <p14:creationId xmlns:p14="http://schemas.microsoft.com/office/powerpoint/2010/main" val="281466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6350452" y="925008"/>
            <a:ext cx="5637766" cy="2862322"/>
          </a:xfrm>
          <a:prstGeom prst="rect">
            <a:avLst/>
          </a:prstGeom>
        </p:spPr>
        <p:txBody>
          <a:bodyPr wrap="square">
            <a:spAutoFit/>
          </a:bodyPr>
          <a:lstStyle/>
          <a:p>
            <a:pPr lvl="0" algn="ctr"/>
            <a:r>
              <a:rPr lang="vi-VN" sz="3600">
                <a:solidFill>
                  <a:prstClr val="black"/>
                </a:solidFill>
                <a:latin typeface="UTM Avo" panose="02040603050506020204" pitchFamily="18" charset="0"/>
                <a:ea typeface="Times New Roman" panose="02020603050405020304" pitchFamily="18" charset="0"/>
              </a:rPr>
              <a:t>Bạn nhỏ (Tin) dược giao nhiệm vụ dọn dẹp bàn ăn, bạn đã dọn dẹp sạch hơn hôm trước và được bà khen ngợi. </a:t>
            </a: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909543" y="4320890"/>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GB" sz="3200">
                <a:solidFill>
                  <a:prstClr val="black"/>
                </a:solidFill>
                <a:latin typeface="UTM Avo" panose="02040603050506020204" pitchFamily="18" charset="0"/>
              </a:rPr>
              <a:t>Bạn Tin đã rất tích cực hoàn thành nhiệm vụ ở nhà.</a:t>
            </a:r>
          </a:p>
        </p:txBody>
      </p:sp>
      <p:pic>
        <p:nvPicPr>
          <p:cNvPr id="7" name="Picture 6">
            <a:extLst>
              <a:ext uri="{FF2B5EF4-FFF2-40B4-BE49-F238E27FC236}">
                <a16:creationId xmlns:a16="http://schemas.microsoft.com/office/drawing/2014/main" id="{406D106E-9C2F-421F-8338-3A41A487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590" y="925008"/>
            <a:ext cx="4843971" cy="5007983"/>
          </a:xfrm>
          <a:prstGeom prst="rect">
            <a:avLst/>
          </a:prstGeom>
        </p:spPr>
      </p:pic>
    </p:spTree>
    <p:extLst>
      <p:ext uri="{BB962C8B-B14F-4D97-AF65-F5344CB8AC3E}">
        <p14:creationId xmlns:p14="http://schemas.microsoft.com/office/powerpoint/2010/main" val="3978488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699072" y="437917"/>
            <a:ext cx="10793855" cy="584775"/>
          </a:xfrm>
          <a:prstGeom prst="rect">
            <a:avLst/>
          </a:prstGeom>
          <a:noFill/>
        </p:spPr>
        <p:txBody>
          <a:bodyPr wrap="square" rtlCol="0">
            <a:spAutoFit/>
          </a:bodyPr>
          <a:lstStyle/>
          <a:p>
            <a:pPr algn="ctr"/>
            <a:r>
              <a:rPr lang="en-GB" sz="3200" dirty="0" err="1">
                <a:solidFill>
                  <a:prstClr val="black"/>
                </a:solidFill>
                <a:latin typeface="UTM Avo" panose="02040603050506020204" pitchFamily="18" charset="0"/>
              </a:rPr>
              <a:t>Những</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bạn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nhỏ</a:t>
            </a:r>
            <a:r>
              <a:rPr lang="en-GB" sz="3200" dirty="0">
                <a:solidFill>
                  <a:prstClr val="black"/>
                </a:solidFill>
                <a:latin typeface="UTM Avo" panose="02040603050506020204" pitchFamily="18" charset="0"/>
              </a:rPr>
              <a:t> </a:t>
            </a:r>
            <a:r>
              <a:rPr lang="en-GB" sz="3200" dirty="0" err="1">
                <a:solidFill>
                  <a:srgbClr val="C00000"/>
                </a:solidFill>
                <a:latin typeface="UTM Avo" panose="02040603050506020204" pitchFamily="18" charset="0"/>
              </a:rPr>
              <a:t>tích</a:t>
            </a:r>
            <a:r>
              <a:rPr lang="en-GB" sz="3200" dirty="0">
                <a:solidFill>
                  <a:srgbClr val="C00000"/>
                </a:solidFill>
                <a:latin typeface="UTM Avo" panose="02040603050506020204" pitchFamily="18" charset="0"/>
              </a:rPr>
              <a:t> </a:t>
            </a:r>
            <a:r>
              <a:rPr lang="en-GB" sz="3200" dirty="0" err="1">
                <a:solidFill>
                  <a:srgbClr val="C00000"/>
                </a:solidFill>
                <a:latin typeface="UTM Avo" panose="02040603050506020204" pitchFamily="18" charset="0"/>
              </a:rPr>
              <a:t>cực</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hoàn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thành</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nhiệm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vụ</a:t>
            </a:r>
            <a:r>
              <a:rPr lang="en-GB" sz="3200" dirty="0">
                <a:solidFill>
                  <a:prstClr val="black"/>
                </a:solidFill>
                <a:latin typeface="UTM Avo" panose="02040603050506020204" pitchFamily="18" charset="0"/>
              </a:rPr>
              <a:t> ở </a:t>
            </a:r>
            <a:r>
              <a:rPr lang="en-GB" sz="3200" dirty="0" err="1">
                <a:solidFill>
                  <a:prstClr val="black"/>
                </a:solidFill>
                <a:latin typeface="UTM Avo" panose="02040603050506020204" pitchFamily="18" charset="0"/>
              </a:rPr>
              <a:t>nhà</a:t>
            </a:r>
            <a:r>
              <a:rPr lang="en-GB" sz="3200" dirty="0">
                <a:solidFill>
                  <a:prstClr val="black"/>
                </a:solidFill>
                <a:latin typeface="UTM Avo" panose="02040603050506020204" pitchFamily="18" charset="0"/>
              </a:rPr>
              <a:t>.</a:t>
            </a:r>
          </a:p>
        </p:txBody>
      </p:sp>
      <p:pic>
        <p:nvPicPr>
          <p:cNvPr id="4" name="Picture 3">
            <a:extLst>
              <a:ext uri="{FF2B5EF4-FFF2-40B4-BE49-F238E27FC236}">
                <a16:creationId xmlns:a16="http://schemas.microsoft.com/office/drawing/2014/main" id="{6CFA7AF6-5DDD-4932-BE41-06D7D675D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41" y="1593036"/>
            <a:ext cx="3708967" cy="4205178"/>
          </a:xfrm>
          <a:prstGeom prst="rect">
            <a:avLst/>
          </a:prstGeom>
        </p:spPr>
      </p:pic>
      <p:pic>
        <p:nvPicPr>
          <p:cNvPr id="5" name="Picture 4">
            <a:extLst>
              <a:ext uri="{FF2B5EF4-FFF2-40B4-BE49-F238E27FC236}">
                <a16:creationId xmlns:a16="http://schemas.microsoft.com/office/drawing/2014/main" id="{0C738139-A576-4DC6-9C91-807747F61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699" y="1951986"/>
            <a:ext cx="3567908" cy="3735051"/>
          </a:xfrm>
          <a:prstGeom prst="rect">
            <a:avLst/>
          </a:prstGeom>
        </p:spPr>
      </p:pic>
      <p:pic>
        <p:nvPicPr>
          <p:cNvPr id="8" name="Picture 7">
            <a:extLst>
              <a:ext uri="{FF2B5EF4-FFF2-40B4-BE49-F238E27FC236}">
                <a16:creationId xmlns:a16="http://schemas.microsoft.com/office/drawing/2014/main" id="{18F91CA6-E2DE-4751-A180-C46AF6284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157" y="1951986"/>
            <a:ext cx="3720263" cy="3846228"/>
          </a:xfrm>
          <a:prstGeom prst="rect">
            <a:avLst/>
          </a:prstGeom>
        </p:spPr>
      </p:pic>
    </p:spTree>
    <p:extLst>
      <p:ext uri="{BB962C8B-B14F-4D97-AF65-F5344CB8AC3E}">
        <p14:creationId xmlns:p14="http://schemas.microsoft.com/office/powerpoint/2010/main" val="577859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699072" y="437917"/>
            <a:ext cx="10793855" cy="1077218"/>
          </a:xfrm>
          <a:prstGeom prst="rect">
            <a:avLst/>
          </a:prstGeom>
          <a:noFill/>
        </p:spPr>
        <p:txBody>
          <a:bodyPr wrap="square" rtlCol="0">
            <a:spAutoFit/>
          </a:bodyPr>
          <a:lstStyle/>
          <a:p>
            <a:pPr algn="ctr"/>
            <a:r>
              <a:rPr lang="en-GB" sz="3200" dirty="0" err="1">
                <a:solidFill>
                  <a:prstClr val="black"/>
                </a:solidFill>
                <a:latin typeface="UTM Avo" panose="02040603050506020204" pitchFamily="18" charset="0"/>
              </a:rPr>
              <a:t>Những</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bạn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nhỏ</a:t>
            </a:r>
            <a:r>
              <a:rPr lang="en-GB" sz="3200" dirty="0">
                <a:solidFill>
                  <a:prstClr val="black"/>
                </a:solidFill>
                <a:latin typeface="UTM Avo" panose="02040603050506020204" pitchFamily="18" charset="0"/>
              </a:rPr>
              <a:t> </a:t>
            </a:r>
            <a:r>
              <a:rPr lang="en-GB" sz="3200" dirty="0" err="1">
                <a:solidFill>
                  <a:srgbClr val="C00000"/>
                </a:solidFill>
                <a:latin typeface="UTM Avo" panose="02040603050506020204" pitchFamily="18" charset="0"/>
              </a:rPr>
              <a:t>chưa</a:t>
            </a:r>
            <a:r>
              <a:rPr lang="en-GB" sz="3200" dirty="0">
                <a:solidFill>
                  <a:srgbClr val="C00000"/>
                </a:solidFill>
                <a:latin typeface="UTM Avo" panose="02040603050506020204" pitchFamily="18" charset="0"/>
              </a:rPr>
              <a:t> </a:t>
            </a:r>
            <a:r>
              <a:rPr lang="en-GB" sz="3200" dirty="0" err="1">
                <a:solidFill>
                  <a:srgbClr val="C00000"/>
                </a:solidFill>
                <a:latin typeface="UTM Avo" panose="02040603050506020204" pitchFamily="18" charset="0"/>
              </a:rPr>
              <a:t>tích</a:t>
            </a:r>
            <a:r>
              <a:rPr lang="en-GB" sz="3200" dirty="0">
                <a:solidFill>
                  <a:srgbClr val="C00000"/>
                </a:solidFill>
                <a:latin typeface="UTM Avo" panose="02040603050506020204" pitchFamily="18" charset="0"/>
              </a:rPr>
              <a:t> </a:t>
            </a:r>
            <a:r>
              <a:rPr lang="en-GB" sz="3200" dirty="0" err="1">
                <a:solidFill>
                  <a:srgbClr val="C00000"/>
                </a:solidFill>
                <a:latin typeface="UTM Avo" panose="02040603050506020204" pitchFamily="18" charset="0"/>
              </a:rPr>
              <a:t>cực</a:t>
            </a:r>
            <a:r>
              <a:rPr lang="en-GB" sz="3200" dirty="0">
                <a:solidFill>
                  <a:prstClr val="black"/>
                </a:solidFill>
                <a:latin typeface="UTM Avo" panose="02040603050506020204" pitchFamily="18" charset="0"/>
              </a:rPr>
              <a:t> </a:t>
            </a:r>
          </a:p>
          <a:p>
            <a:pPr algn="ctr"/>
            <a:r>
              <a:rPr lang="en-GB" sz="3200" dirty="0" err="1">
                <a:solidFill>
                  <a:prstClr val="black"/>
                </a:solidFill>
                <a:latin typeface="UTM Avo" panose="02040603050506020204" pitchFamily="18" charset="0"/>
              </a:rPr>
              <a:t>hoàn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thành</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nhiệm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vụ</a:t>
            </a:r>
            <a:r>
              <a:rPr lang="en-GB" sz="3200" dirty="0">
                <a:solidFill>
                  <a:prstClr val="black"/>
                </a:solidFill>
                <a:latin typeface="UTM Avo" panose="02040603050506020204" pitchFamily="18" charset="0"/>
              </a:rPr>
              <a:t> ở </a:t>
            </a:r>
            <a:r>
              <a:rPr lang="en-GB" sz="3200" dirty="0" err="1">
                <a:solidFill>
                  <a:prstClr val="black"/>
                </a:solidFill>
                <a:latin typeface="UTM Avo" panose="02040603050506020204" pitchFamily="18" charset="0"/>
              </a:rPr>
              <a:t>nhà</a:t>
            </a:r>
            <a:r>
              <a:rPr lang="en-GB" sz="3200" dirty="0">
                <a:solidFill>
                  <a:prstClr val="black"/>
                </a:solidFill>
                <a:latin typeface="UTM Avo" panose="02040603050506020204" pitchFamily="18" charset="0"/>
              </a:rPr>
              <a:t>.</a:t>
            </a:r>
          </a:p>
        </p:txBody>
      </p:sp>
      <p:pic>
        <p:nvPicPr>
          <p:cNvPr id="4" name="Picture 3">
            <a:extLst>
              <a:ext uri="{FF2B5EF4-FFF2-40B4-BE49-F238E27FC236}">
                <a16:creationId xmlns:a16="http://schemas.microsoft.com/office/drawing/2014/main" id="{0B9DD1FF-7321-4150-BC78-090615F9BB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8306" y="1515135"/>
            <a:ext cx="4815385" cy="5239810"/>
          </a:xfrm>
          <a:prstGeom prst="rect">
            <a:avLst/>
          </a:prstGeom>
        </p:spPr>
      </p:pic>
    </p:spTree>
    <p:extLst>
      <p:ext uri="{BB962C8B-B14F-4D97-AF65-F5344CB8AC3E}">
        <p14:creationId xmlns:p14="http://schemas.microsoft.com/office/powerpoint/2010/main" val="87434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673" y="0"/>
            <a:ext cx="8073895" cy="7435177"/>
          </a:xfrm>
          <a:prstGeom prst="rect">
            <a:avLst/>
          </a:prstGeom>
        </p:spPr>
      </p:pic>
      <p:sp>
        <p:nvSpPr>
          <p:cNvPr id="5" name="Rectangle 4"/>
          <p:cNvSpPr/>
          <p:nvPr/>
        </p:nvSpPr>
        <p:spPr>
          <a:xfrm>
            <a:off x="3022967" y="1122025"/>
            <a:ext cx="7043305" cy="3416320"/>
          </a:xfrm>
          <a:prstGeom prst="rect">
            <a:avLst/>
          </a:prstGeom>
        </p:spPr>
        <p:txBody>
          <a:bodyPr wrap="square">
            <a:spAutoFit/>
          </a:bodyPr>
          <a:lstStyle/>
          <a:p>
            <a:pPr algn="ctr"/>
            <a:r>
              <a:rPr lang="nl-NL" sz="5400" u="sng" dirty="0">
                <a:solidFill>
                  <a:srgbClr val="C00000"/>
                </a:solidFill>
                <a:latin typeface="UTM Avo" panose="02040603050506020204" pitchFamily="18" charset="0"/>
                <a:ea typeface="Times New Roman" panose="02020603050405020304" pitchFamily="18" charset="0"/>
              </a:rPr>
              <a:t>Chia sẻ</a:t>
            </a:r>
          </a:p>
          <a:p>
            <a:pPr algn="ctr"/>
            <a:r>
              <a:rPr lang="nl-NL" sz="5400">
                <a:solidFill>
                  <a:srgbClr val="784B1E"/>
                </a:solidFill>
                <a:latin typeface="UTM Avo" panose="02040603050506020204" pitchFamily="18" charset="0"/>
                <a:ea typeface="Times New Roman" panose="02020603050405020304" pitchFamily="18" charset="0"/>
              </a:rPr>
              <a:t>Kể thêm các </a:t>
            </a:r>
            <a:r>
              <a:rPr lang="nl-NL" sz="5400" dirty="0">
                <a:solidFill>
                  <a:srgbClr val="784B1E"/>
                </a:solidFill>
                <a:latin typeface="UTM Avo" panose="02040603050506020204" pitchFamily="18" charset="0"/>
                <a:ea typeface="Times New Roman" panose="02020603050405020304" pitchFamily="18" charset="0"/>
              </a:rPr>
              <a:t>biểu hiện hoàn thành nhiệm vụ ở nhà.</a:t>
            </a:r>
          </a:p>
        </p:txBody>
      </p:sp>
    </p:spTree>
    <p:extLst>
      <p:ext uri="{BB962C8B-B14F-4D97-AF65-F5344CB8AC3E}">
        <p14:creationId xmlns:p14="http://schemas.microsoft.com/office/powerpoint/2010/main" val="501256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0E7D094-9914-43C9-8E0B-5AFD84316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270" y="448730"/>
            <a:ext cx="5288018" cy="5076497"/>
          </a:xfrm>
          <a:prstGeom prst="rect">
            <a:avLst/>
          </a:prstGeom>
        </p:spPr>
      </p:pic>
      <p:sp>
        <p:nvSpPr>
          <p:cNvPr id="9" name="Rounded Rectangle 7">
            <a:extLst>
              <a:ext uri="{FF2B5EF4-FFF2-40B4-BE49-F238E27FC236}">
                <a16:creationId xmlns:a16="http://schemas.microsoft.com/office/drawing/2014/main" id="{317ABAD7-C668-47E6-A9F6-0B726D340ACD}"/>
              </a:ext>
            </a:extLst>
          </p:cNvPr>
          <p:cNvSpPr/>
          <p:nvPr/>
        </p:nvSpPr>
        <p:spPr>
          <a:xfrm>
            <a:off x="1655380" y="5872357"/>
            <a:ext cx="9317420" cy="64698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GB" sz="3200">
                <a:solidFill>
                  <a:prstClr val="black"/>
                </a:solidFill>
                <a:latin typeface="UTM Avo" panose="02040603050506020204" pitchFamily="18" charset="0"/>
              </a:rPr>
              <a:t>Rửa cốc chén giúp mẹ theo lời dặn của mẹ</a:t>
            </a:r>
          </a:p>
        </p:txBody>
      </p:sp>
    </p:spTree>
    <p:extLst>
      <p:ext uri="{BB962C8B-B14F-4D97-AF65-F5344CB8AC3E}">
        <p14:creationId xmlns:p14="http://schemas.microsoft.com/office/powerpoint/2010/main" val="98260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7">
            <a:extLst>
              <a:ext uri="{FF2B5EF4-FFF2-40B4-BE49-F238E27FC236}">
                <a16:creationId xmlns:a16="http://schemas.microsoft.com/office/drawing/2014/main" id="{317ABAD7-C668-47E6-A9F6-0B726D340ACD}"/>
              </a:ext>
            </a:extLst>
          </p:cNvPr>
          <p:cNvSpPr/>
          <p:nvPr/>
        </p:nvSpPr>
        <p:spPr>
          <a:xfrm>
            <a:off x="2475187" y="5548865"/>
            <a:ext cx="6763406" cy="64698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Quét</a:t>
            </a:r>
            <a:r>
              <a:rPr kumimoji="0" lang="en-GB" sz="3200" b="0" i="0" u="none" strike="noStrike" kern="1200" cap="none" spc="0" normalizeH="0" noProof="0">
                <a:ln>
                  <a:noFill/>
                </a:ln>
                <a:solidFill>
                  <a:prstClr val="black"/>
                </a:solidFill>
                <a:effectLst/>
                <a:uLnTx/>
                <a:uFillTx/>
                <a:latin typeface="UTM Avo" panose="02040603050506020204" pitchFamily="18" charset="0"/>
                <a:ea typeface="+mn-ea"/>
                <a:cs typeface="+mn-cs"/>
              </a:rPr>
              <a:t> dọn nhà cửa giúp ba mẹ</a:t>
            </a:r>
            <a:endParaRPr kumimoji="0" lang="en-GB" sz="3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90E3C3DF-DB88-4DB9-A595-CB055B92DA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500" y="827103"/>
            <a:ext cx="3658830" cy="4319752"/>
          </a:xfrm>
          <a:prstGeom prst="rect">
            <a:avLst/>
          </a:prstGeom>
        </p:spPr>
      </p:pic>
      <p:pic>
        <p:nvPicPr>
          <p:cNvPr id="5" name="Picture 4">
            <a:extLst>
              <a:ext uri="{FF2B5EF4-FFF2-40B4-BE49-F238E27FC236}">
                <a16:creationId xmlns:a16="http://schemas.microsoft.com/office/drawing/2014/main" id="{70AF6590-2107-4607-ACFE-9BBBB81EA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3776" y="827103"/>
            <a:ext cx="3277377" cy="4319752"/>
          </a:xfrm>
          <a:prstGeom prst="rect">
            <a:avLst/>
          </a:prstGeom>
        </p:spPr>
      </p:pic>
    </p:spTree>
    <p:extLst>
      <p:ext uri="{BB962C8B-B14F-4D97-AF65-F5344CB8AC3E}">
        <p14:creationId xmlns:p14="http://schemas.microsoft.com/office/powerpoint/2010/main" val="467867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EBCE55EA-E5BA-40AC-A160-46C0A83697E0}"/>
              </a:ext>
            </a:extLst>
          </p:cNvPr>
          <p:cNvSpPr/>
          <p:nvPr/>
        </p:nvSpPr>
        <p:spPr>
          <a:xfrm>
            <a:off x="716158" y="461579"/>
            <a:ext cx="10855732" cy="5934841"/>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467" b="19627"/>
          <a:stretch/>
        </p:blipFill>
        <p:spPr>
          <a:xfrm>
            <a:off x="2758195" y="285400"/>
            <a:ext cx="6675609" cy="1125415"/>
          </a:xfrm>
          <a:prstGeom prst="rect">
            <a:avLst/>
          </a:prstGeom>
        </p:spPr>
      </p:pic>
      <p:sp>
        <p:nvSpPr>
          <p:cNvPr id="6" name="Rectangle 5"/>
          <p:cNvSpPr/>
          <p:nvPr/>
        </p:nvSpPr>
        <p:spPr>
          <a:xfrm>
            <a:off x="1204162" y="1410815"/>
            <a:ext cx="9879724" cy="4760855"/>
          </a:xfrm>
          <a:prstGeom prst="rect">
            <a:avLst/>
          </a:prstGeom>
        </p:spPr>
        <p:txBody>
          <a:bodyPr wrap="square">
            <a:spAutoFit/>
          </a:bodyPr>
          <a:lstStyle/>
          <a:p>
            <a:pPr algn="just">
              <a:lnSpc>
                <a:spcPct val="120000"/>
              </a:lnSpc>
              <a:spcAft>
                <a:spcPts val="0"/>
              </a:spcAft>
            </a:pPr>
            <a:r>
              <a:rPr lang="vi-VN" sz="3200" b="1">
                <a:solidFill>
                  <a:schemeClr val="accent5">
                    <a:lumMod val="50000"/>
                  </a:schemeClr>
                </a:solidFill>
                <a:latin typeface="UTM Avo" panose="02040603050506020204" pitchFamily="18" charset="0"/>
                <a:ea typeface="Times New Roman" panose="02020603050405020304" pitchFamily="18" charset="0"/>
              </a:rPr>
              <a:t>- Nêu được một số biểu hiện của tích cực hoàn thành nhiệm vụ ở nhà;</a:t>
            </a:r>
          </a:p>
          <a:p>
            <a:pPr algn="just">
              <a:lnSpc>
                <a:spcPct val="120000"/>
              </a:lnSpc>
              <a:spcAft>
                <a:spcPts val="0"/>
              </a:spcAft>
            </a:pPr>
            <a:r>
              <a:rPr lang="vi-VN" sz="3200" b="1">
                <a:solidFill>
                  <a:schemeClr val="accent5">
                    <a:lumMod val="50000"/>
                  </a:schemeClr>
                </a:solidFill>
                <a:latin typeface="UTM Avo" panose="02040603050506020204" pitchFamily="18" charset="0"/>
                <a:ea typeface="Times New Roman" panose="02020603050405020304" pitchFamily="18" charset="0"/>
              </a:rPr>
              <a:t>- Biết được vì sao phải tích cực hoàn thành nhiệm vụ ở nhà</a:t>
            </a:r>
          </a:p>
          <a:p>
            <a:pPr algn="just">
              <a:lnSpc>
                <a:spcPct val="120000"/>
              </a:lnSpc>
              <a:spcAft>
                <a:spcPts val="0"/>
              </a:spcAft>
            </a:pPr>
            <a:r>
              <a:rPr lang="vi-VN" sz="3200" b="1">
                <a:solidFill>
                  <a:schemeClr val="accent5">
                    <a:lumMod val="50000"/>
                  </a:schemeClr>
                </a:solidFill>
                <a:latin typeface="UTM Avo" panose="02040603050506020204" pitchFamily="18" charset="0"/>
                <a:ea typeface="Times New Roman" panose="02020603050405020304" pitchFamily="18" charset="0"/>
              </a:rPr>
              <a:t>- Hoàn thành nhiệm vụ ở nhà đúng kế hoạch có chất lượng</a:t>
            </a:r>
          </a:p>
          <a:p>
            <a:pPr algn="just">
              <a:lnSpc>
                <a:spcPct val="120000"/>
              </a:lnSpc>
              <a:spcAft>
                <a:spcPts val="0"/>
              </a:spcAft>
            </a:pPr>
            <a:r>
              <a:rPr lang="vi-VN" sz="3200" b="1">
                <a:solidFill>
                  <a:schemeClr val="accent5">
                    <a:lumMod val="50000"/>
                  </a:schemeClr>
                </a:solidFill>
                <a:latin typeface="UTM Avo" panose="02040603050506020204" pitchFamily="18" charset="0"/>
                <a:ea typeface="Times New Roman" panose="02020603050405020304" pitchFamily="18" charset="0"/>
              </a:rPr>
              <a:t>- Nhắc nhở bạn bè tích cực hoàn thành nhiệm vụ ở nhà</a:t>
            </a:r>
            <a:endParaRPr lang="vi-VN" sz="3200" b="1" dirty="0">
              <a:solidFill>
                <a:schemeClr val="accent5">
                  <a:lumMod val="50000"/>
                </a:schemeClr>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126337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934"/>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7">
            <a:extLst>
              <a:ext uri="{FF2B5EF4-FFF2-40B4-BE49-F238E27FC236}">
                <a16:creationId xmlns:a16="http://schemas.microsoft.com/office/drawing/2014/main" id="{317ABAD7-C668-47E6-A9F6-0B726D340ACD}"/>
              </a:ext>
            </a:extLst>
          </p:cNvPr>
          <p:cNvSpPr/>
          <p:nvPr/>
        </p:nvSpPr>
        <p:spPr>
          <a:xfrm>
            <a:off x="2475186" y="5548865"/>
            <a:ext cx="7709337" cy="64698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UTM Avo" panose="02040603050506020204" pitchFamily="18" charset="0"/>
              </a:rPr>
              <a:t>Tổng vệ sinh nhà cửa</a:t>
            </a:r>
            <a:r>
              <a:rPr kumimoji="0" lang="en-GB"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 giúp ba mẹ</a:t>
            </a:r>
          </a:p>
        </p:txBody>
      </p:sp>
      <p:pic>
        <p:nvPicPr>
          <p:cNvPr id="4" name="Picture 3">
            <a:extLst>
              <a:ext uri="{FF2B5EF4-FFF2-40B4-BE49-F238E27FC236}">
                <a16:creationId xmlns:a16="http://schemas.microsoft.com/office/drawing/2014/main" id="{536E1BA8-2A6D-4D1D-A308-1FA915062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400" y="724364"/>
            <a:ext cx="4201738" cy="4201738"/>
          </a:xfrm>
          <a:prstGeom prst="rect">
            <a:avLst/>
          </a:prstGeom>
        </p:spPr>
      </p:pic>
      <p:pic>
        <p:nvPicPr>
          <p:cNvPr id="8" name="Picture 7">
            <a:extLst>
              <a:ext uri="{FF2B5EF4-FFF2-40B4-BE49-F238E27FC236}">
                <a16:creationId xmlns:a16="http://schemas.microsoft.com/office/drawing/2014/main" id="{3C18D9E0-4E02-4000-BFDD-2FE4AE617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582" y="724364"/>
            <a:ext cx="4201738" cy="4201738"/>
          </a:xfrm>
          <a:prstGeom prst="rect">
            <a:avLst/>
          </a:prstGeom>
        </p:spPr>
      </p:pic>
    </p:spTree>
    <p:extLst>
      <p:ext uri="{BB962C8B-B14F-4D97-AF65-F5344CB8AC3E}">
        <p14:creationId xmlns:p14="http://schemas.microsoft.com/office/powerpoint/2010/main" val="411729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1C0B9-0FBA-45F5-87FB-D07AC2FB7C10}"/>
              </a:ext>
            </a:extLst>
          </p:cNvPr>
          <p:cNvPicPr>
            <a:picLocks noChangeAspect="1"/>
          </p:cNvPicPr>
          <p:nvPr/>
        </p:nvPicPr>
        <p:blipFill>
          <a:blip r:embed="rId2"/>
          <a:stretch>
            <a:fillRect/>
          </a:stretch>
        </p:blipFill>
        <p:spPr>
          <a:xfrm>
            <a:off x="2656316" y="4736935"/>
            <a:ext cx="6437934" cy="1798476"/>
          </a:xfrm>
          <a:prstGeom prst="rect">
            <a:avLst/>
          </a:prstGeom>
        </p:spPr>
      </p:pic>
    </p:spTree>
    <p:extLst>
      <p:ext uri="{BB962C8B-B14F-4D97-AF65-F5344CB8AC3E}">
        <p14:creationId xmlns:p14="http://schemas.microsoft.com/office/powerpoint/2010/main" val="29193795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54803" y="5595671"/>
            <a:ext cx="9820187" cy="1077218"/>
          </a:xfrm>
          <a:prstGeom prst="rect">
            <a:avLst/>
          </a:prstGeom>
          <a:noFill/>
        </p:spPr>
        <p:txBody>
          <a:bodyPr wrap="square" rtlCol="0">
            <a:spAutoFit/>
          </a:bodyPr>
          <a:lstStyle/>
          <a:p>
            <a:pPr algn="ctr"/>
            <a:r>
              <a:rPr lang="vi-VN" sz="3200" i="1" dirty="0">
                <a:latin typeface="UTM Avo" panose="02040603050506020204" pitchFamily="18" charset="0"/>
              </a:rPr>
              <a:t>Hình ảnh nào cho thấy Na hoàn thành nhiệm vụ đúng kế hoạch? Vì sao?</a:t>
            </a:r>
          </a:p>
        </p:txBody>
      </p:sp>
      <p:sp>
        <p:nvSpPr>
          <p:cNvPr id="4" name="TextBox 3">
            <a:extLst>
              <a:ext uri="{FF2B5EF4-FFF2-40B4-BE49-F238E27FC236}">
                <a16:creationId xmlns:a16="http://schemas.microsoft.com/office/drawing/2014/main" id="{92DE217D-524E-4853-9B39-31DBED34E475}"/>
              </a:ext>
            </a:extLst>
          </p:cNvPr>
          <p:cNvSpPr txBox="1"/>
          <p:nvPr/>
        </p:nvSpPr>
        <p:spPr>
          <a:xfrm>
            <a:off x="838177" y="302264"/>
            <a:ext cx="9820187" cy="584775"/>
          </a:xfrm>
          <a:prstGeom prst="rect">
            <a:avLst/>
          </a:prstGeom>
          <a:noFill/>
        </p:spPr>
        <p:txBody>
          <a:bodyPr wrap="square" rtlCol="0">
            <a:spAutoFit/>
          </a:bodyPr>
          <a:lstStyle/>
          <a:p>
            <a:pPr algn="ctr"/>
            <a:r>
              <a:rPr lang="vi-VN" sz="3200">
                <a:solidFill>
                  <a:srgbClr val="C00000"/>
                </a:solidFill>
                <a:latin typeface="UTM Avo" panose="02040603050506020204" pitchFamily="18" charset="0"/>
              </a:rPr>
              <a:t>Quan sát tình huống</a:t>
            </a:r>
            <a:r>
              <a:rPr lang="en-US" sz="3200">
                <a:solidFill>
                  <a:srgbClr val="C00000"/>
                </a:solidFill>
                <a:latin typeface="UTM Avo" panose="02040603050506020204" pitchFamily="18" charset="0"/>
              </a:rPr>
              <a:t> 1</a:t>
            </a:r>
            <a:r>
              <a:rPr lang="vi-VN" sz="3200">
                <a:solidFill>
                  <a:srgbClr val="C00000"/>
                </a:solidFill>
                <a:latin typeface="UTM Avo" panose="02040603050506020204" pitchFamily="18" charset="0"/>
              </a:rPr>
              <a:t> và trả lời câu hỏi</a:t>
            </a:r>
            <a:endParaRPr lang="vi-VN" sz="3200" dirty="0">
              <a:solidFill>
                <a:srgbClr val="C00000"/>
              </a:solidFill>
              <a:latin typeface="UTM Avo" panose="02040603050506020204" pitchFamily="18" charset="0"/>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373" y="919683"/>
            <a:ext cx="5808915" cy="2709699"/>
          </a:xfrm>
          <a:prstGeom prst="rect">
            <a:avLst/>
          </a:prstGeom>
        </p:spPr>
      </p:pic>
      <p:pic>
        <p:nvPicPr>
          <p:cNvPr id="8" name="Picture 7">
            <a:extLst>
              <a:ext uri="{FF2B5EF4-FFF2-40B4-BE49-F238E27FC236}">
                <a16:creationId xmlns:a16="http://schemas.microsoft.com/office/drawing/2014/main" id="{B09E6082-24EF-48EE-8061-57FED3690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26" y="3450390"/>
            <a:ext cx="3445858" cy="2145281"/>
          </a:xfrm>
          <a:prstGeom prst="rect">
            <a:avLst/>
          </a:prstGeom>
        </p:spPr>
      </p:pic>
      <p:pic>
        <p:nvPicPr>
          <p:cNvPr id="10" name="Picture 9">
            <a:extLst>
              <a:ext uri="{FF2B5EF4-FFF2-40B4-BE49-F238E27FC236}">
                <a16:creationId xmlns:a16="http://schemas.microsoft.com/office/drawing/2014/main" id="{DC6C863A-0DCE-4EB5-AF65-B40E5BBDD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7150" y="3326282"/>
            <a:ext cx="4287840" cy="2140175"/>
          </a:xfrm>
          <a:prstGeom prst="rect">
            <a:avLst/>
          </a:prstGeom>
        </p:spPr>
      </p:pic>
    </p:spTree>
    <p:extLst>
      <p:ext uri="{BB962C8B-B14F-4D97-AF65-F5344CB8AC3E}">
        <p14:creationId xmlns:p14="http://schemas.microsoft.com/office/powerpoint/2010/main" val="130082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54803" y="5595671"/>
            <a:ext cx="9820187" cy="1077218"/>
          </a:xfrm>
          <a:prstGeom prst="rect">
            <a:avLst/>
          </a:prstGeom>
          <a:noFill/>
        </p:spPr>
        <p:txBody>
          <a:bodyPr wrap="square" rtlCol="0">
            <a:spAutoFit/>
          </a:bodyPr>
          <a:lstStyle/>
          <a:p>
            <a:pPr lvl="0" algn="ctr"/>
            <a:r>
              <a:rPr lang="vi-VN" sz="3200" i="1">
                <a:solidFill>
                  <a:prstClr val="black"/>
                </a:solidFill>
                <a:latin typeface="UTM Avo" panose="02040603050506020204" pitchFamily="18" charset="0"/>
              </a:rPr>
              <a:t>Hình ảnh nào thể hiện Bin hoàn thành nhiệm vụ có chất lượng? Vì sao?</a:t>
            </a:r>
            <a:endParaRPr lang="vi-VN" sz="3200" i="1" dirty="0">
              <a:solidFill>
                <a:prstClr val="black"/>
              </a:solidFill>
              <a:latin typeface="UTM Avo" panose="02040603050506020204" pitchFamily="18" charset="0"/>
            </a:endParaRPr>
          </a:p>
        </p:txBody>
      </p:sp>
      <p:sp>
        <p:nvSpPr>
          <p:cNvPr id="4" name="TextBox 3">
            <a:extLst>
              <a:ext uri="{FF2B5EF4-FFF2-40B4-BE49-F238E27FC236}">
                <a16:creationId xmlns:a16="http://schemas.microsoft.com/office/drawing/2014/main" id="{92DE217D-524E-4853-9B39-31DBED34E475}"/>
              </a:ext>
            </a:extLst>
          </p:cNvPr>
          <p:cNvSpPr txBox="1"/>
          <p:nvPr/>
        </p:nvSpPr>
        <p:spPr>
          <a:xfrm>
            <a:off x="838177" y="302264"/>
            <a:ext cx="98201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Quan sát tình huống</a:t>
            </a:r>
            <a:r>
              <a:rPr kumimoji="0" lang="en-US"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 2</a:t>
            </a:r>
            <a:r>
              <a:rPr kumimoji="0" lang="vi-VN"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 và trả lời câu hỏi</a:t>
            </a:r>
            <a:endParaRPr kumimoji="0" lang="vi-VN" sz="32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CA5457EE-7198-4187-A316-0D799A4C2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2090" y="834051"/>
            <a:ext cx="4532359" cy="2776756"/>
          </a:xfrm>
          <a:prstGeom prst="rect">
            <a:avLst/>
          </a:prstGeom>
        </p:spPr>
      </p:pic>
      <p:pic>
        <p:nvPicPr>
          <p:cNvPr id="11" name="Picture 10">
            <a:extLst>
              <a:ext uri="{FF2B5EF4-FFF2-40B4-BE49-F238E27FC236}">
                <a16:creationId xmlns:a16="http://schemas.microsoft.com/office/drawing/2014/main" id="{DBCED157-291E-4525-8A3F-17A2E6F12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74" y="3299647"/>
            <a:ext cx="3430834" cy="2296024"/>
          </a:xfrm>
          <a:prstGeom prst="rect">
            <a:avLst/>
          </a:prstGeom>
        </p:spPr>
      </p:pic>
      <p:pic>
        <p:nvPicPr>
          <p:cNvPr id="13" name="Picture 12">
            <a:extLst>
              <a:ext uri="{FF2B5EF4-FFF2-40B4-BE49-F238E27FC236}">
                <a16:creationId xmlns:a16="http://schemas.microsoft.com/office/drawing/2014/main" id="{CDF8AD68-F278-47C7-A17D-D0FD60E22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2993" y="3326327"/>
            <a:ext cx="3430680" cy="2269344"/>
          </a:xfrm>
          <a:prstGeom prst="rect">
            <a:avLst/>
          </a:prstGeom>
        </p:spPr>
      </p:pic>
    </p:spTree>
    <p:extLst>
      <p:ext uri="{BB962C8B-B14F-4D97-AF65-F5344CB8AC3E}">
        <p14:creationId xmlns:p14="http://schemas.microsoft.com/office/powerpoint/2010/main" val="3524922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639FC34-3C75-48A0-B53B-D05C42F8F6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32780" y="2586544"/>
            <a:ext cx="3966029" cy="3966029"/>
          </a:xfrm>
          <a:prstGeom prst="rect">
            <a:avLst/>
          </a:prstGeom>
        </p:spPr>
      </p:pic>
      <p:pic>
        <p:nvPicPr>
          <p:cNvPr id="9" name="Picture 8">
            <a:extLst>
              <a:ext uri="{FF2B5EF4-FFF2-40B4-BE49-F238E27FC236}">
                <a16:creationId xmlns:a16="http://schemas.microsoft.com/office/drawing/2014/main" id="{30CC4FF6-0DDA-4303-BB6E-0AE3C492A3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294802" y="2522978"/>
            <a:ext cx="3930675" cy="3708401"/>
          </a:xfrm>
          <a:prstGeom prst="rect">
            <a:avLst/>
          </a:prstGeom>
        </p:spPr>
      </p:pic>
      <p:grpSp>
        <p:nvGrpSpPr>
          <p:cNvPr id="10" name="Group 9">
            <a:extLst>
              <a:ext uri="{FF2B5EF4-FFF2-40B4-BE49-F238E27FC236}">
                <a16:creationId xmlns:a16="http://schemas.microsoft.com/office/drawing/2014/main" id="{C19A1270-6759-41D4-B999-F15551D80707}"/>
              </a:ext>
            </a:extLst>
          </p:cNvPr>
          <p:cNvGrpSpPr/>
          <p:nvPr/>
        </p:nvGrpSpPr>
        <p:grpSpPr>
          <a:xfrm>
            <a:off x="3179005" y="401759"/>
            <a:ext cx="4764992" cy="2728140"/>
            <a:chOff x="270421" y="163779"/>
            <a:chExt cx="4764992" cy="2728140"/>
          </a:xfrm>
        </p:grpSpPr>
        <p:sp>
          <p:nvSpPr>
            <p:cNvPr id="12" name="Rounded Rectangular Callout 9">
              <a:extLst>
                <a:ext uri="{FF2B5EF4-FFF2-40B4-BE49-F238E27FC236}">
                  <a16:creationId xmlns:a16="http://schemas.microsoft.com/office/drawing/2014/main" id="{4D98DA28-C53D-4A06-A1E2-81F4D11A27C0}"/>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prstClr val="white"/>
                </a:solidFill>
              </a:endParaRPr>
            </a:p>
          </p:txBody>
        </p:sp>
        <p:sp>
          <p:nvSpPr>
            <p:cNvPr id="14" name="Rectangle 13">
              <a:extLst>
                <a:ext uri="{FF2B5EF4-FFF2-40B4-BE49-F238E27FC236}">
                  <a16:creationId xmlns:a16="http://schemas.microsoft.com/office/drawing/2014/main" id="{20AD2D1E-4EC2-4EDA-A668-65B44A03B4A5}"/>
                </a:ext>
              </a:extLst>
            </p:cNvPr>
            <p:cNvSpPr/>
            <p:nvPr/>
          </p:nvSpPr>
          <p:spPr>
            <a:xfrm flipH="1">
              <a:off x="427535" y="732259"/>
              <a:ext cx="4607878" cy="553998"/>
            </a:xfrm>
            <a:prstGeom prst="rect">
              <a:avLst/>
            </a:prstGeom>
          </p:spPr>
          <p:txBody>
            <a:bodyPr wrap="square">
              <a:spAutoFit/>
            </a:bodyPr>
            <a:lstStyle/>
            <a:p>
              <a:pPr algn="ctr"/>
              <a:r>
                <a:rPr lang="en-US" sz="3000" i="1" dirty="0">
                  <a:solidFill>
                    <a:prstClr val="black"/>
                  </a:solidFill>
                  <a:latin typeface="UTM Avo" panose="02040603050506020204" pitchFamily="18" charset="0"/>
                </a:rPr>
                <a:t>THẢO LUẬN NHÓM 4</a:t>
              </a:r>
              <a:endParaRPr lang="en-GB" sz="3000" i="1" dirty="0">
                <a:solidFill>
                  <a:prstClr val="black"/>
                </a:solidFill>
              </a:endParaRPr>
            </a:p>
          </p:txBody>
        </p:sp>
      </p:grpSp>
      <p:pic>
        <p:nvPicPr>
          <p:cNvPr id="15" name="Picture 14">
            <a:extLst>
              <a:ext uri="{FF2B5EF4-FFF2-40B4-BE49-F238E27FC236}">
                <a16:creationId xmlns:a16="http://schemas.microsoft.com/office/drawing/2014/main" id="{374BD81E-E738-441E-80C9-D5237406CE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1884980" y="2586544"/>
            <a:ext cx="3966029" cy="3966029"/>
          </a:xfrm>
          <a:prstGeom prst="rect">
            <a:avLst/>
          </a:prstGeom>
        </p:spPr>
      </p:pic>
      <p:pic>
        <p:nvPicPr>
          <p:cNvPr id="16" name="Picture 15">
            <a:extLst>
              <a:ext uri="{FF2B5EF4-FFF2-40B4-BE49-F238E27FC236}">
                <a16:creationId xmlns:a16="http://schemas.microsoft.com/office/drawing/2014/main" id="{938CF577-528E-459C-A02D-8B39E49DCF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6755302" y="2357812"/>
            <a:ext cx="3930675" cy="3708401"/>
          </a:xfrm>
          <a:prstGeom prst="rect">
            <a:avLst/>
          </a:prstGeom>
        </p:spPr>
      </p:pic>
    </p:spTree>
    <p:extLst>
      <p:ext uri="{BB962C8B-B14F-4D97-AF65-F5344CB8AC3E}">
        <p14:creationId xmlns:p14="http://schemas.microsoft.com/office/powerpoint/2010/main" val="1575416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953439" y="4997672"/>
            <a:ext cx="77738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Ba dặn</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con gái ở nhà nấu cơm lúc 5 giờ 30 chiều</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610" y="736904"/>
            <a:ext cx="8897430" cy="4150406"/>
          </a:xfrm>
          <a:prstGeom prst="rect">
            <a:avLst/>
          </a:prstGeom>
        </p:spPr>
      </p:pic>
    </p:spTree>
    <p:extLst>
      <p:ext uri="{BB962C8B-B14F-4D97-AF65-F5344CB8AC3E}">
        <p14:creationId xmlns:p14="http://schemas.microsoft.com/office/powerpoint/2010/main" val="415424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370115" y="4544635"/>
            <a:ext cx="10028354" cy="2123658"/>
          </a:xfrm>
          <a:prstGeom prst="rect">
            <a:avLst/>
          </a:prstGeom>
          <a:noFill/>
        </p:spPr>
        <p:txBody>
          <a:bodyPr wrap="square" rtlCol="0">
            <a:spAutoFit/>
          </a:bodyPr>
          <a:lstStyle/>
          <a:p>
            <a:pPr lvl="0" algn="ctr"/>
            <a:r>
              <a:rPr lang="en-US" sz="4400" i="1">
                <a:solidFill>
                  <a:srgbClr val="C00000"/>
                </a:solidFill>
                <a:latin typeface="UTM Avo" panose="02040603050506020204" pitchFamily="18" charset="0"/>
              </a:rPr>
              <a:t>Đ</a:t>
            </a:r>
            <a:r>
              <a:rPr lang="vi-VN" sz="4400" i="1">
                <a:solidFill>
                  <a:srgbClr val="C00000"/>
                </a:solidFill>
                <a:latin typeface="UTM Avo" panose="02040603050506020204" pitchFamily="18" charset="0"/>
              </a:rPr>
              <a:t>ồng hồ đang chỉ 5 giờ 30 chiều, là giờ mà bố dặn Na nấu cơm trước khi đi làm. </a:t>
            </a:r>
            <a:r>
              <a:rPr lang="en-US" sz="4400" i="1">
                <a:solidFill>
                  <a:srgbClr val="C00000"/>
                </a:solidFill>
                <a:latin typeface="UTM Avo" panose="02040603050506020204" pitchFamily="18" charset="0"/>
              </a:rPr>
              <a:t>Na đang nấu cơm.</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090" y="1615665"/>
            <a:ext cx="3914040" cy="1825792"/>
          </a:xfrm>
          <a:prstGeom prst="rect">
            <a:avLst/>
          </a:prstGeom>
        </p:spPr>
      </p:pic>
      <p:pic>
        <p:nvPicPr>
          <p:cNvPr id="5" name="Picture 4">
            <a:extLst>
              <a:ext uri="{FF2B5EF4-FFF2-40B4-BE49-F238E27FC236}">
                <a16:creationId xmlns:a16="http://schemas.microsoft.com/office/drawing/2014/main" id="{4268DCD4-B8C1-434B-9034-CB0F76141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4565" y="374697"/>
            <a:ext cx="6130467" cy="3816632"/>
          </a:xfrm>
          <a:prstGeom prst="rect">
            <a:avLst/>
          </a:prstGeom>
        </p:spPr>
      </p:pic>
    </p:spTree>
    <p:extLst>
      <p:ext uri="{BB962C8B-B14F-4D97-AF65-F5344CB8AC3E}">
        <p14:creationId xmlns:p14="http://schemas.microsoft.com/office/powerpoint/2010/main" val="288593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59757" y="4415337"/>
            <a:ext cx="1034366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Đ</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ồng hồ đang chỉ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6</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giờ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10</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phút</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chiều</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bố dặn Na nấu cơm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lúc</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5 giờ 30 phút</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Na chưa nấu cơm.</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8588" y="1836382"/>
            <a:ext cx="3914040" cy="1825792"/>
          </a:xfrm>
          <a:prstGeom prst="rect">
            <a:avLst/>
          </a:prstGeom>
        </p:spPr>
      </p:pic>
      <p:pic>
        <p:nvPicPr>
          <p:cNvPr id="8" name="Picture 7">
            <a:extLst>
              <a:ext uri="{FF2B5EF4-FFF2-40B4-BE49-F238E27FC236}">
                <a16:creationId xmlns:a16="http://schemas.microsoft.com/office/drawing/2014/main" id="{BD45FBA8-359C-489B-81C1-E6EC4865B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77" y="781301"/>
            <a:ext cx="7113935" cy="3550754"/>
          </a:xfrm>
          <a:prstGeom prst="rect">
            <a:avLst/>
          </a:prstGeom>
        </p:spPr>
      </p:pic>
    </p:spTree>
    <p:extLst>
      <p:ext uri="{BB962C8B-B14F-4D97-AF65-F5344CB8AC3E}">
        <p14:creationId xmlns:p14="http://schemas.microsoft.com/office/powerpoint/2010/main" val="1634009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28253" y="4798439"/>
            <a:ext cx="11535493" cy="1754326"/>
          </a:xfrm>
          <a:prstGeom prst="rect">
            <a:avLst/>
          </a:prstGeom>
          <a:noFill/>
        </p:spPr>
        <p:txBody>
          <a:bodyPr wrap="square" rtlCol="0">
            <a:spAutoFit/>
          </a:bodyPr>
          <a:lstStyle/>
          <a:p>
            <a:pPr lvl="0" algn="ctr"/>
            <a:r>
              <a:rPr lang="vi-VN" sz="3600" i="1">
                <a:solidFill>
                  <a:srgbClr val="C00000"/>
                </a:solidFill>
                <a:latin typeface="UTM Avo" panose="02040603050506020204" pitchFamily="18" charset="0"/>
              </a:rPr>
              <a:t>Hình ảnh a cho thấy Na hoàn thành nhiệm vụ đúng kế hoạch vì đồng hồ đang chỉ 5 giờ 30 chiều, là giờ mà bố dặn Na nấu cơm</a:t>
            </a:r>
            <a:r>
              <a:rPr lang="en-US" sz="3600" i="1">
                <a:solidFill>
                  <a:srgbClr val="C00000"/>
                </a:solidFill>
                <a:latin typeface="UTM Avo" panose="02040603050506020204" pitchFamily="18" charset="0"/>
              </a:rPr>
              <a:t>.</a:t>
            </a:r>
            <a:endParaRPr lang="vi-VN" sz="3600" i="1">
              <a:solidFill>
                <a:srgbClr val="C00000"/>
              </a:solidFill>
              <a:latin typeface="UTM Avo" panose="02040603050506020204" pitchFamily="18" charset="0"/>
            </a:endParaRPr>
          </a:p>
        </p:txBody>
      </p:sp>
      <p:pic>
        <p:nvPicPr>
          <p:cNvPr id="5" name="Picture 4">
            <a:extLst>
              <a:ext uri="{FF2B5EF4-FFF2-40B4-BE49-F238E27FC236}">
                <a16:creationId xmlns:a16="http://schemas.microsoft.com/office/drawing/2014/main" id="{4A321A1A-5033-48B2-A5EE-79A0156EA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5794" y="171537"/>
            <a:ext cx="5808915" cy="2709699"/>
          </a:xfrm>
          <a:prstGeom prst="rect">
            <a:avLst/>
          </a:prstGeom>
        </p:spPr>
      </p:pic>
      <p:pic>
        <p:nvPicPr>
          <p:cNvPr id="8" name="Picture 7">
            <a:extLst>
              <a:ext uri="{FF2B5EF4-FFF2-40B4-BE49-F238E27FC236}">
                <a16:creationId xmlns:a16="http://schemas.microsoft.com/office/drawing/2014/main" id="{CEFAC94D-AA28-43AD-A4ED-70B7FEB7A4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47" y="2702244"/>
            <a:ext cx="3445858" cy="2145281"/>
          </a:xfrm>
          <a:prstGeom prst="rect">
            <a:avLst/>
          </a:prstGeom>
        </p:spPr>
      </p:pic>
      <p:pic>
        <p:nvPicPr>
          <p:cNvPr id="9" name="Picture 8">
            <a:extLst>
              <a:ext uri="{FF2B5EF4-FFF2-40B4-BE49-F238E27FC236}">
                <a16:creationId xmlns:a16="http://schemas.microsoft.com/office/drawing/2014/main" id="{93019CB8-4C9C-4D33-BFE2-B2BDAA2EAB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571" y="2578136"/>
            <a:ext cx="4287840" cy="2140175"/>
          </a:xfrm>
          <a:prstGeom prst="rect">
            <a:avLst/>
          </a:prstGeom>
        </p:spPr>
      </p:pic>
    </p:spTree>
    <p:extLst>
      <p:ext uri="{BB962C8B-B14F-4D97-AF65-F5344CB8AC3E}">
        <p14:creationId xmlns:p14="http://schemas.microsoft.com/office/powerpoint/2010/main" val="4038943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0" y="4540472"/>
            <a:ext cx="10238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Cả</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nhà ngồi nói chuyện với nhau. Mẹ nói "Ngày mai cuối tuần, con dẹn dẹp phòng mình nhé!"</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6D39FCAA-CB5E-4439-B561-0BA675B0D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208" y="157144"/>
            <a:ext cx="7052570" cy="4320767"/>
          </a:xfrm>
          <a:prstGeom prst="rect">
            <a:avLst/>
          </a:prstGeom>
        </p:spPr>
      </p:pic>
    </p:spTree>
    <p:extLst>
      <p:ext uri="{BB962C8B-B14F-4D97-AF65-F5344CB8AC3E}">
        <p14:creationId xmlns:p14="http://schemas.microsoft.com/office/powerpoint/2010/main" val="1465314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787206" y="492248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0" y="4540472"/>
            <a:ext cx="1023856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Chiều</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hôm sau bạn nhỏ đã dọn dẹp căn phòng sạch sẽ gọn gàng.</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8" name="Picture 7">
            <a:extLst>
              <a:ext uri="{FF2B5EF4-FFF2-40B4-BE49-F238E27FC236}">
                <a16:creationId xmlns:a16="http://schemas.microsoft.com/office/drawing/2014/main" id="{7C85CAD8-B8F5-43B5-A2FB-E8B3B5C8A2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1" y="326994"/>
            <a:ext cx="5974338" cy="3998218"/>
          </a:xfrm>
          <a:prstGeom prst="rect">
            <a:avLst/>
          </a:prstGeom>
        </p:spPr>
      </p:pic>
      <p:pic>
        <p:nvPicPr>
          <p:cNvPr id="10" name="Picture 9">
            <a:extLst>
              <a:ext uri="{FF2B5EF4-FFF2-40B4-BE49-F238E27FC236}">
                <a16:creationId xmlns:a16="http://schemas.microsoft.com/office/drawing/2014/main" id="{5122425B-4373-4694-A336-F11B8019B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84" y="1308282"/>
            <a:ext cx="4118144" cy="2522987"/>
          </a:xfrm>
          <a:prstGeom prst="rect">
            <a:avLst/>
          </a:prstGeom>
        </p:spPr>
      </p:pic>
    </p:spTree>
    <p:extLst>
      <p:ext uri="{BB962C8B-B14F-4D97-AF65-F5344CB8AC3E}">
        <p14:creationId xmlns:p14="http://schemas.microsoft.com/office/powerpoint/2010/main" val="3955995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0" y="4540472"/>
            <a:ext cx="1023856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Chiều</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hôm sau phòng bạn Bin vẫn còn rất bừa bộn và chưa ngăn nắp.</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9" name="Picture 8">
            <a:extLst>
              <a:ext uri="{FF2B5EF4-FFF2-40B4-BE49-F238E27FC236}">
                <a16:creationId xmlns:a16="http://schemas.microsoft.com/office/drawing/2014/main" id="{BC9AAF7D-BC08-4757-A3BC-CE613F159F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449" y="500606"/>
            <a:ext cx="6107266" cy="4039866"/>
          </a:xfrm>
          <a:prstGeom prst="rect">
            <a:avLst/>
          </a:prstGeom>
        </p:spPr>
      </p:pic>
      <p:pic>
        <p:nvPicPr>
          <p:cNvPr id="10" name="Picture 9">
            <a:extLst>
              <a:ext uri="{FF2B5EF4-FFF2-40B4-BE49-F238E27FC236}">
                <a16:creationId xmlns:a16="http://schemas.microsoft.com/office/drawing/2014/main" id="{5877FE4D-37A2-4259-B54C-B57B9AE79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07" y="1481703"/>
            <a:ext cx="4118144" cy="2522987"/>
          </a:xfrm>
          <a:prstGeom prst="rect">
            <a:avLst/>
          </a:prstGeom>
        </p:spPr>
      </p:pic>
    </p:spTree>
    <p:extLst>
      <p:ext uri="{BB962C8B-B14F-4D97-AF65-F5344CB8AC3E}">
        <p14:creationId xmlns:p14="http://schemas.microsoft.com/office/powerpoint/2010/main" val="3132153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1" y="4540472"/>
            <a:ext cx="9713044" cy="2308324"/>
          </a:xfrm>
          <a:prstGeom prst="rect">
            <a:avLst/>
          </a:prstGeom>
          <a:noFill/>
        </p:spPr>
        <p:txBody>
          <a:bodyPr wrap="square" rtlCol="0">
            <a:spAutoFit/>
          </a:bodyPr>
          <a:lstStyle/>
          <a:p>
            <a:pPr lvl="0" algn="ctr"/>
            <a:r>
              <a:rPr lang="vi-VN" sz="3600" i="1">
                <a:solidFill>
                  <a:srgbClr val="C00000"/>
                </a:solidFill>
                <a:latin typeface="UTM Avo" panose="02040603050506020204" pitchFamily="18" charset="0"/>
              </a:rPr>
              <a:t>Hình ảnh </a:t>
            </a:r>
            <a:r>
              <a:rPr lang="vi-VN" sz="3600" i="1">
                <a:latin typeface="UTM Avo" panose="02040603050506020204" pitchFamily="18" charset="0"/>
              </a:rPr>
              <a:t>a</a:t>
            </a:r>
            <a:r>
              <a:rPr lang="vi-VN" sz="3600" i="1">
                <a:solidFill>
                  <a:srgbClr val="C00000"/>
                </a:solidFill>
                <a:latin typeface="UTM Avo" panose="02040603050506020204" pitchFamily="18" charset="0"/>
              </a:rPr>
              <a:t> thể hiện Bin hoàn thành nhiệm vụ có chất lượng vì sau khi dọn dẹp, phòng của Bin trở nên rất sạch sẽ, gọn gàng và Bin nhận được lời khen của bố.</a:t>
            </a:r>
          </a:p>
        </p:txBody>
      </p:sp>
      <p:pic>
        <p:nvPicPr>
          <p:cNvPr id="8" name="Picture 7">
            <a:extLst>
              <a:ext uri="{FF2B5EF4-FFF2-40B4-BE49-F238E27FC236}">
                <a16:creationId xmlns:a16="http://schemas.microsoft.com/office/drawing/2014/main" id="{291F01D4-7376-47D5-8AE3-6770E3AE66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9360" y="21390"/>
            <a:ext cx="4532359" cy="2776756"/>
          </a:xfrm>
          <a:prstGeom prst="rect">
            <a:avLst/>
          </a:prstGeom>
        </p:spPr>
      </p:pic>
      <p:pic>
        <p:nvPicPr>
          <p:cNvPr id="9" name="Picture 8">
            <a:extLst>
              <a:ext uri="{FF2B5EF4-FFF2-40B4-BE49-F238E27FC236}">
                <a16:creationId xmlns:a16="http://schemas.microsoft.com/office/drawing/2014/main" id="{17C4BB86-7929-4086-84A3-FC9323140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449" y="2181765"/>
            <a:ext cx="3430834" cy="2296024"/>
          </a:xfrm>
          <a:prstGeom prst="rect">
            <a:avLst/>
          </a:prstGeom>
        </p:spPr>
      </p:pic>
      <p:pic>
        <p:nvPicPr>
          <p:cNvPr id="10" name="Picture 9">
            <a:extLst>
              <a:ext uri="{FF2B5EF4-FFF2-40B4-BE49-F238E27FC236}">
                <a16:creationId xmlns:a16="http://schemas.microsoft.com/office/drawing/2014/main" id="{29160941-9BDF-4BE4-8BB5-24BDD45CE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4268" y="2208445"/>
            <a:ext cx="3430680" cy="2269344"/>
          </a:xfrm>
          <a:prstGeom prst="rect">
            <a:avLst/>
          </a:prstGeom>
        </p:spPr>
      </p:pic>
    </p:spTree>
    <p:extLst>
      <p:ext uri="{BB962C8B-B14F-4D97-AF65-F5344CB8AC3E}">
        <p14:creationId xmlns:p14="http://schemas.microsoft.com/office/powerpoint/2010/main" val="204083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DC4AC-62EA-4171-85B2-A1510B17792C}"/>
              </a:ext>
            </a:extLst>
          </p:cNvPr>
          <p:cNvPicPr>
            <a:picLocks noChangeAspect="1"/>
          </p:cNvPicPr>
          <p:nvPr/>
        </p:nvPicPr>
        <p:blipFill>
          <a:blip r:embed="rId2"/>
          <a:stretch>
            <a:fillRect/>
          </a:stretch>
        </p:blipFill>
        <p:spPr>
          <a:xfrm>
            <a:off x="2877033" y="4752700"/>
            <a:ext cx="6437934" cy="1798476"/>
          </a:xfrm>
          <a:prstGeom prst="rect">
            <a:avLst/>
          </a:prstGeom>
        </p:spPr>
      </p:pic>
    </p:spTree>
    <p:extLst>
      <p:ext uri="{BB962C8B-B14F-4D97-AF65-F5344CB8AC3E}">
        <p14:creationId xmlns:p14="http://schemas.microsoft.com/office/powerpoint/2010/main" val="142666189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02100" y="252251"/>
            <a:ext cx="971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a:solidFill>
                  <a:srgbClr val="C00000"/>
                </a:solidFill>
                <a:latin typeface="UTM Avo" panose="02040603050506020204" pitchFamily="18" charset="0"/>
              </a:rPr>
              <a:t>Kể chuyện theo tranh và trả lời câu hỏi</a:t>
            </a:r>
            <a:endParaRPr kumimoji="0" lang="vi-VN" sz="3600" b="0" i="1"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B8D2D53-B60C-4579-A8D4-E7E22285E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588" y="898582"/>
            <a:ext cx="4940608" cy="2972688"/>
          </a:xfrm>
          <a:prstGeom prst="rect">
            <a:avLst/>
          </a:prstGeom>
        </p:spPr>
      </p:pic>
      <p:pic>
        <p:nvPicPr>
          <p:cNvPr id="5" name="Picture 4">
            <a:extLst>
              <a:ext uri="{FF2B5EF4-FFF2-40B4-BE49-F238E27FC236}">
                <a16:creationId xmlns:a16="http://schemas.microsoft.com/office/drawing/2014/main" id="{2AD23CCB-2A2C-40B1-B254-33E05B5C0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85" y="3675044"/>
            <a:ext cx="3980734" cy="2804320"/>
          </a:xfrm>
          <a:prstGeom prst="rect">
            <a:avLst/>
          </a:prstGeom>
        </p:spPr>
      </p:pic>
      <p:pic>
        <p:nvPicPr>
          <p:cNvPr id="12" name="Picture 11">
            <a:extLst>
              <a:ext uri="{FF2B5EF4-FFF2-40B4-BE49-F238E27FC236}">
                <a16:creationId xmlns:a16="http://schemas.microsoft.com/office/drawing/2014/main" id="{7B3B3136-4581-4384-87B6-0AF2DFFEC1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790" y="2886829"/>
            <a:ext cx="3672315" cy="3531072"/>
          </a:xfrm>
          <a:prstGeom prst="rect">
            <a:avLst/>
          </a:prstGeom>
        </p:spPr>
      </p:pic>
    </p:spTree>
    <p:extLst>
      <p:ext uri="{BB962C8B-B14F-4D97-AF65-F5344CB8AC3E}">
        <p14:creationId xmlns:p14="http://schemas.microsoft.com/office/powerpoint/2010/main" val="1903322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B8D2D53-B60C-4579-A8D4-E7E22285E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093" y="472912"/>
            <a:ext cx="6236236" cy="3752247"/>
          </a:xfrm>
          <a:prstGeom prst="rect">
            <a:avLst/>
          </a:prstGeom>
        </p:spPr>
      </p:pic>
      <p:sp>
        <p:nvSpPr>
          <p:cNvPr id="8" name="TextBox 7">
            <a:extLst>
              <a:ext uri="{FF2B5EF4-FFF2-40B4-BE49-F238E27FC236}">
                <a16:creationId xmlns:a16="http://schemas.microsoft.com/office/drawing/2014/main" id="{16FEA126-210B-43DC-8F63-019EB259FE14}"/>
              </a:ext>
            </a:extLst>
          </p:cNvPr>
          <p:cNvSpPr txBox="1"/>
          <p:nvPr/>
        </p:nvSpPr>
        <p:spPr>
          <a:xfrm>
            <a:off x="1743973" y="4446096"/>
            <a:ext cx="8704053" cy="1938992"/>
          </a:xfrm>
          <a:prstGeom prst="rect">
            <a:avLst/>
          </a:prstGeom>
          <a:noFill/>
        </p:spPr>
        <p:txBody>
          <a:bodyPr wrap="square" rtlCol="0">
            <a:spAutoFit/>
          </a:bodyPr>
          <a:lstStyle/>
          <a:p>
            <a:pPr lvl="0" algn="ctr"/>
            <a:r>
              <a:rPr lang="vi-VN" sz="4000" i="1">
                <a:solidFill>
                  <a:srgbClr val="C00000"/>
                </a:solidFill>
                <a:latin typeface="UTM Avo" panose="02040603050506020204" pitchFamily="18" charset="0"/>
              </a:rPr>
              <a:t>Tin cùng các bạn đang chơi đá bóng trong vườn thì ông của Tin đi ra để chuẩn bị tưới rau.</a:t>
            </a:r>
            <a:endParaRPr kumimoji="0" lang="vi-VN" sz="4000" b="0" i="1" u="none" strike="noStrike" kern="1200" cap="none" spc="0" normalizeH="0" baseline="0" noProof="0">
              <a:ln>
                <a:noFill/>
              </a:ln>
              <a:solidFill>
                <a:srgbClr val="C00000"/>
              </a:solidFill>
              <a:effectLst/>
              <a:uLnTx/>
              <a:uFillTx/>
              <a:latin typeface="UTM Avo" panose="02040603050506020204" pitchFamily="18" charset="0"/>
            </a:endParaRPr>
          </a:p>
        </p:txBody>
      </p:sp>
    </p:spTree>
    <p:extLst>
      <p:ext uri="{BB962C8B-B14F-4D97-AF65-F5344CB8AC3E}">
        <p14:creationId xmlns:p14="http://schemas.microsoft.com/office/powerpoint/2010/main" val="236395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FEA126-210B-43DC-8F63-019EB259FE14}"/>
              </a:ext>
            </a:extLst>
          </p:cNvPr>
          <p:cNvSpPr txBox="1"/>
          <p:nvPr/>
        </p:nvSpPr>
        <p:spPr>
          <a:xfrm>
            <a:off x="1743973" y="4446096"/>
            <a:ext cx="8704053" cy="1938992"/>
          </a:xfrm>
          <a:prstGeom prst="rect">
            <a:avLst/>
          </a:prstGeom>
          <a:noFill/>
        </p:spPr>
        <p:txBody>
          <a:bodyPr wrap="square" rtlCol="0">
            <a:spAutoFit/>
          </a:bodyPr>
          <a:lstStyle/>
          <a:p>
            <a:pPr lvl="0" algn="ctr"/>
            <a:r>
              <a:rPr lang="vi-VN" sz="4000" i="1">
                <a:solidFill>
                  <a:srgbClr val="C00000"/>
                </a:solidFill>
                <a:latin typeface="UTM Avo" panose="02040603050506020204" pitchFamily="18" charset="0"/>
              </a:rPr>
              <a:t>Tin nghe thấy tiếng ông ho nên quyết định không chơi nữa mà giúp ông tưới cho cây.</a:t>
            </a:r>
            <a:endParaRPr kumimoji="0" lang="vi-VN" sz="4000" b="0" i="1"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3476F6B8-535C-4D80-8A7A-BA93D4A98A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32" y="331022"/>
            <a:ext cx="5434536" cy="3828484"/>
          </a:xfrm>
          <a:prstGeom prst="rect">
            <a:avLst/>
          </a:prstGeom>
        </p:spPr>
      </p:pic>
    </p:spTree>
    <p:extLst>
      <p:ext uri="{BB962C8B-B14F-4D97-AF65-F5344CB8AC3E}">
        <p14:creationId xmlns:p14="http://schemas.microsoft.com/office/powerpoint/2010/main" val="276805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FEA126-210B-43DC-8F63-019EB259FE14}"/>
              </a:ext>
            </a:extLst>
          </p:cNvPr>
          <p:cNvSpPr txBox="1"/>
          <p:nvPr/>
        </p:nvSpPr>
        <p:spPr>
          <a:xfrm>
            <a:off x="772511" y="4556942"/>
            <a:ext cx="10946524" cy="2554545"/>
          </a:xfrm>
          <a:prstGeom prst="rect">
            <a:avLst/>
          </a:prstGeom>
          <a:noFill/>
        </p:spPr>
        <p:txBody>
          <a:bodyPr wrap="square" rtlCol="0">
            <a:spAutoFit/>
          </a:bodyPr>
          <a:lstStyle/>
          <a:p>
            <a:pPr lvl="0" algn="ctr"/>
            <a:r>
              <a:rPr lang="vi-VN" sz="4000" i="1">
                <a:solidFill>
                  <a:srgbClr val="C00000"/>
                </a:solidFill>
                <a:latin typeface="UTM Avo" panose="02040603050506020204" pitchFamily="18" charset="0"/>
              </a:rPr>
              <a:t>Sau một thời gian chăm chỉ phụ giúp ông, vườn cây nhà Tin đã xanh tốt, ông Tin cũng khoẻ và rất vui vẻ hơn trước rất nhiều.</a:t>
            </a:r>
          </a:p>
          <a:p>
            <a:pPr lvl="0" algn="ctr"/>
            <a:endParaRPr lang="vi-VN" sz="4000" i="1">
              <a:solidFill>
                <a:srgbClr val="C00000"/>
              </a:solidFill>
              <a:latin typeface="UTM Avo" panose="02040603050506020204" pitchFamily="18" charset="0"/>
            </a:endParaRPr>
          </a:p>
        </p:txBody>
      </p:sp>
      <p:pic>
        <p:nvPicPr>
          <p:cNvPr id="7" name="Picture 6">
            <a:extLst>
              <a:ext uri="{FF2B5EF4-FFF2-40B4-BE49-F238E27FC236}">
                <a16:creationId xmlns:a16="http://schemas.microsoft.com/office/drawing/2014/main" id="{4860F7DB-3B6A-4CC9-AB0F-F40416665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0458" y="253487"/>
            <a:ext cx="4360314" cy="4192609"/>
          </a:xfrm>
          <a:prstGeom prst="rect">
            <a:avLst/>
          </a:prstGeom>
        </p:spPr>
      </p:pic>
    </p:spTree>
    <p:extLst>
      <p:ext uri="{BB962C8B-B14F-4D97-AF65-F5344CB8AC3E}">
        <p14:creationId xmlns:p14="http://schemas.microsoft.com/office/powerpoint/2010/main" val="3416235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5837E32-7EEA-4134-B62F-960AA5A332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620561" y="2652474"/>
            <a:ext cx="3966029" cy="3966029"/>
          </a:xfrm>
          <a:prstGeom prst="rect">
            <a:avLst/>
          </a:prstGeom>
        </p:spPr>
      </p:pic>
      <p:pic>
        <p:nvPicPr>
          <p:cNvPr id="9" name="Picture 8">
            <a:extLst>
              <a:ext uri="{FF2B5EF4-FFF2-40B4-BE49-F238E27FC236}">
                <a16:creationId xmlns:a16="http://schemas.microsoft.com/office/drawing/2014/main" id="{FC3C2AE1-C447-41BC-BE7E-FD9CC5CFF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655660" y="2708661"/>
            <a:ext cx="3930675" cy="3708401"/>
          </a:xfrm>
          <a:prstGeom prst="rect">
            <a:avLst/>
          </a:prstGeom>
        </p:spPr>
      </p:pic>
      <p:grpSp>
        <p:nvGrpSpPr>
          <p:cNvPr id="10" name="Group 9">
            <a:extLst>
              <a:ext uri="{FF2B5EF4-FFF2-40B4-BE49-F238E27FC236}">
                <a16:creationId xmlns:a16="http://schemas.microsoft.com/office/drawing/2014/main" id="{D94EE90C-D029-465C-965E-6421A04D9FC4}"/>
              </a:ext>
            </a:extLst>
          </p:cNvPr>
          <p:cNvGrpSpPr/>
          <p:nvPr/>
        </p:nvGrpSpPr>
        <p:grpSpPr>
          <a:xfrm>
            <a:off x="144876" y="304800"/>
            <a:ext cx="4717749" cy="3425371"/>
            <a:chOff x="144876" y="304800"/>
            <a:chExt cx="4717749" cy="3425371"/>
          </a:xfrm>
        </p:grpSpPr>
        <p:sp>
          <p:nvSpPr>
            <p:cNvPr id="11" name="Rounded Rectangular Callout 9">
              <a:extLst>
                <a:ext uri="{FF2B5EF4-FFF2-40B4-BE49-F238E27FC236}">
                  <a16:creationId xmlns:a16="http://schemas.microsoft.com/office/drawing/2014/main" id="{919B4BA9-E537-45F7-966D-A36364661D5F}"/>
                </a:ext>
              </a:extLst>
            </p:cNvPr>
            <p:cNvSpPr/>
            <p:nvPr/>
          </p:nvSpPr>
          <p:spPr>
            <a:xfrm>
              <a:off x="144876" y="304800"/>
              <a:ext cx="4717749" cy="3425371"/>
            </a:xfrm>
            <a:prstGeom prst="wedgeRoundRectCallout">
              <a:avLst>
                <a:gd name="adj1" fmla="val 44789"/>
                <a:gd name="adj2" fmla="val 63144"/>
                <a:gd name="adj3" fmla="val 1666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81065FF3-986E-41D1-8F0E-1B78521FE9D4}"/>
                </a:ext>
              </a:extLst>
            </p:cNvPr>
            <p:cNvSpPr/>
            <p:nvPr/>
          </p:nvSpPr>
          <p:spPr>
            <a:xfrm flipH="1">
              <a:off x="280613" y="874455"/>
              <a:ext cx="4345240" cy="2554545"/>
            </a:xfrm>
            <a:prstGeom prst="rect">
              <a:avLst/>
            </a:prstGeom>
          </p:spPr>
          <p:txBody>
            <a:bodyPr wrap="square">
              <a:spAutoFit/>
            </a:bodyPr>
            <a:lstStyle/>
            <a:p>
              <a:pPr algn="ctr"/>
              <a:r>
                <a:rPr lang="vi-VN" sz="3200">
                  <a:latin typeface="UTM Avo" panose="02040603050506020204" pitchFamily="18" charset="0"/>
                </a:rPr>
                <a:t>Việc Tin tích cực tưới rau khiến vườn rau trở nên xanh tốt, ông của Tin cũng khoẻ và vui vẻ hơn nhiều.</a:t>
              </a:r>
              <a:endParaRPr lang="en-GB" sz="3200" dirty="0">
                <a:latin typeface="UTM Avo" panose="02040603050506020204" pitchFamily="18" charset="0"/>
              </a:endParaRPr>
            </a:p>
          </p:txBody>
        </p:sp>
      </p:grpSp>
      <p:grpSp>
        <p:nvGrpSpPr>
          <p:cNvPr id="13" name="Group 12">
            <a:extLst>
              <a:ext uri="{FF2B5EF4-FFF2-40B4-BE49-F238E27FC236}">
                <a16:creationId xmlns:a16="http://schemas.microsoft.com/office/drawing/2014/main" id="{518E2812-4410-4F0D-9FBC-CCA058D290DB}"/>
              </a:ext>
            </a:extLst>
          </p:cNvPr>
          <p:cNvGrpSpPr/>
          <p:nvPr/>
        </p:nvGrpSpPr>
        <p:grpSpPr>
          <a:xfrm>
            <a:off x="6862370" y="406579"/>
            <a:ext cx="4810902" cy="2824693"/>
            <a:chOff x="6794259" y="2979946"/>
            <a:chExt cx="4810902" cy="3361722"/>
          </a:xfrm>
        </p:grpSpPr>
        <p:sp>
          <p:nvSpPr>
            <p:cNvPr id="14" name="Rounded Rectangular Callout 9">
              <a:extLst>
                <a:ext uri="{FF2B5EF4-FFF2-40B4-BE49-F238E27FC236}">
                  <a16:creationId xmlns:a16="http://schemas.microsoft.com/office/drawing/2014/main" id="{174E580D-3D9A-4273-A3AD-9FCEECDBA2F4}"/>
                </a:ext>
              </a:extLst>
            </p:cNvPr>
            <p:cNvSpPr/>
            <p:nvPr/>
          </p:nvSpPr>
          <p:spPr>
            <a:xfrm flipH="1">
              <a:off x="6794259" y="2979946"/>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6E85E00-98EF-4E35-8237-63D5BC4CA650}"/>
                </a:ext>
              </a:extLst>
            </p:cNvPr>
            <p:cNvSpPr/>
            <p:nvPr/>
          </p:nvSpPr>
          <p:spPr>
            <a:xfrm>
              <a:off x="6990532" y="3570768"/>
              <a:ext cx="4418355" cy="1282018"/>
            </a:xfrm>
            <a:prstGeom prst="rect">
              <a:avLst/>
            </a:prstGeom>
          </p:spPr>
          <p:txBody>
            <a:bodyPr wrap="square">
              <a:spAutoFit/>
            </a:bodyPr>
            <a:lstStyle/>
            <a:p>
              <a:pPr algn="just"/>
              <a:r>
                <a:rPr lang="vi-VN" sz="3200">
                  <a:latin typeface="UTM Avo" panose="02040603050506020204" pitchFamily="18" charset="0"/>
                </a:rPr>
                <a:t>Việc Tin tích cực tưới rau mang lại điều gì?</a:t>
              </a:r>
              <a:endParaRPr lang="en-GB" sz="3200" i="1" dirty="0">
                <a:latin typeface="UTM Avo" panose="02040603050506020204" pitchFamily="18" charset="0"/>
              </a:endParaRPr>
            </a:p>
          </p:txBody>
        </p:sp>
      </p:grpSp>
    </p:spTree>
    <p:extLst>
      <p:ext uri="{BB962C8B-B14F-4D97-AF65-F5344CB8AC3E}">
        <p14:creationId xmlns:p14="http://schemas.microsoft.com/office/powerpoint/2010/main" val="2101641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5837E32-7EEA-4134-B62F-960AA5A332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935003" y="2652474"/>
            <a:ext cx="3966029" cy="3966029"/>
          </a:xfrm>
          <a:prstGeom prst="rect">
            <a:avLst/>
          </a:prstGeom>
        </p:spPr>
      </p:pic>
      <p:pic>
        <p:nvPicPr>
          <p:cNvPr id="9" name="Picture 8">
            <a:extLst>
              <a:ext uri="{FF2B5EF4-FFF2-40B4-BE49-F238E27FC236}">
                <a16:creationId xmlns:a16="http://schemas.microsoft.com/office/drawing/2014/main" id="{FC3C2AE1-C447-41BC-BE7E-FD9CC5CFF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655660" y="2708661"/>
            <a:ext cx="3930675" cy="3708401"/>
          </a:xfrm>
          <a:prstGeom prst="rect">
            <a:avLst/>
          </a:prstGeom>
        </p:spPr>
      </p:pic>
      <p:grpSp>
        <p:nvGrpSpPr>
          <p:cNvPr id="10" name="Group 9">
            <a:extLst>
              <a:ext uri="{FF2B5EF4-FFF2-40B4-BE49-F238E27FC236}">
                <a16:creationId xmlns:a16="http://schemas.microsoft.com/office/drawing/2014/main" id="{D94EE90C-D029-465C-965E-6421A04D9FC4}"/>
              </a:ext>
            </a:extLst>
          </p:cNvPr>
          <p:cNvGrpSpPr/>
          <p:nvPr/>
        </p:nvGrpSpPr>
        <p:grpSpPr>
          <a:xfrm>
            <a:off x="416814" y="239496"/>
            <a:ext cx="4760253" cy="4104593"/>
            <a:chOff x="144876" y="304800"/>
            <a:chExt cx="4760253" cy="3663090"/>
          </a:xfrm>
        </p:grpSpPr>
        <p:sp>
          <p:nvSpPr>
            <p:cNvPr id="11" name="Rounded Rectangular Callout 9">
              <a:extLst>
                <a:ext uri="{FF2B5EF4-FFF2-40B4-BE49-F238E27FC236}">
                  <a16:creationId xmlns:a16="http://schemas.microsoft.com/office/drawing/2014/main" id="{919B4BA9-E537-45F7-966D-A36364661D5F}"/>
                </a:ext>
              </a:extLst>
            </p:cNvPr>
            <p:cNvSpPr/>
            <p:nvPr/>
          </p:nvSpPr>
          <p:spPr>
            <a:xfrm>
              <a:off x="144876" y="304800"/>
              <a:ext cx="4717749" cy="3425371"/>
            </a:xfrm>
            <a:prstGeom prst="wedgeRoundRectCallout">
              <a:avLst>
                <a:gd name="adj1" fmla="val 44789"/>
                <a:gd name="adj2" fmla="val 63144"/>
                <a:gd name="adj3" fmla="val 1666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1065FF3-986E-41D1-8F0E-1B78521FE9D4}"/>
                </a:ext>
              </a:extLst>
            </p:cNvPr>
            <p:cNvSpPr/>
            <p:nvPr/>
          </p:nvSpPr>
          <p:spPr>
            <a:xfrm flipH="1">
              <a:off x="187380" y="428460"/>
              <a:ext cx="4717749" cy="353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Em cần tích cực hoàn thành nhiệm vụ ở nhà để chia sẻ với bố mẹ, người thân, giúp họ có thêm thời gian nghỉ ngơi sau một ngày làm việc vất vả.</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3" name="Group 12">
            <a:extLst>
              <a:ext uri="{FF2B5EF4-FFF2-40B4-BE49-F238E27FC236}">
                <a16:creationId xmlns:a16="http://schemas.microsoft.com/office/drawing/2014/main" id="{518E2812-4410-4F0D-9FBC-CCA058D290DB}"/>
              </a:ext>
            </a:extLst>
          </p:cNvPr>
          <p:cNvGrpSpPr/>
          <p:nvPr/>
        </p:nvGrpSpPr>
        <p:grpSpPr>
          <a:xfrm>
            <a:off x="6862370" y="406579"/>
            <a:ext cx="4810902" cy="2824693"/>
            <a:chOff x="6794259" y="2979946"/>
            <a:chExt cx="4810902" cy="3361722"/>
          </a:xfrm>
        </p:grpSpPr>
        <p:sp>
          <p:nvSpPr>
            <p:cNvPr id="14" name="Rounded Rectangular Callout 9">
              <a:extLst>
                <a:ext uri="{FF2B5EF4-FFF2-40B4-BE49-F238E27FC236}">
                  <a16:creationId xmlns:a16="http://schemas.microsoft.com/office/drawing/2014/main" id="{174E580D-3D9A-4273-A3AD-9FCEECDBA2F4}"/>
                </a:ext>
              </a:extLst>
            </p:cNvPr>
            <p:cNvSpPr/>
            <p:nvPr/>
          </p:nvSpPr>
          <p:spPr>
            <a:xfrm flipH="1">
              <a:off x="6794259" y="2979946"/>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E85E00-98EF-4E35-8237-63D5BC4CA650}"/>
                </a:ext>
              </a:extLst>
            </p:cNvPr>
            <p:cNvSpPr/>
            <p:nvPr/>
          </p:nvSpPr>
          <p:spPr>
            <a:xfrm>
              <a:off x="6990532" y="3483009"/>
              <a:ext cx="4418355" cy="18680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Vì sao em cần tích cực hoàn thành nhiệm vụ ở nhà?</a:t>
              </a:r>
              <a:endParaRPr kumimoji="0" lang="en-GB"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101225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31076" y="331076"/>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E6575D-89AC-4315-B183-ADC98BCCF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730" y="487454"/>
            <a:ext cx="7055742" cy="6086472"/>
          </a:xfrm>
          <a:prstGeom prst="rect">
            <a:avLst/>
          </a:prstGeom>
        </p:spPr>
      </p:pic>
      <p:sp>
        <p:nvSpPr>
          <p:cNvPr id="7" name="TextBox 6"/>
          <p:cNvSpPr txBox="1"/>
          <p:nvPr/>
        </p:nvSpPr>
        <p:spPr>
          <a:xfrm>
            <a:off x="798882" y="472438"/>
            <a:ext cx="10912388" cy="584775"/>
          </a:xfrm>
          <a:prstGeom prst="rect">
            <a:avLst/>
          </a:prstGeom>
          <a:noFill/>
        </p:spPr>
        <p:txBody>
          <a:bodyPr wrap="square" rtlCol="0">
            <a:spAutoFit/>
          </a:bodyPr>
          <a:lstStyle/>
          <a:p>
            <a:pPr algn="ctr"/>
            <a:r>
              <a:rPr lang="vi-VN" sz="3200" dirty="0">
                <a:solidFill>
                  <a:prstClr val="black"/>
                </a:solidFill>
                <a:latin typeface="UTM Avo" panose="02040603050506020204" pitchFamily="18" charset="0"/>
              </a:rPr>
              <a:t>Nêu những nhiệm vụ ở nhà mà Tin đã hoàn thành?</a:t>
            </a:r>
          </a:p>
        </p:txBody>
      </p:sp>
      <p:sp>
        <p:nvSpPr>
          <p:cNvPr id="8" name="Rounded Rectangle 7"/>
          <p:cNvSpPr/>
          <p:nvPr/>
        </p:nvSpPr>
        <p:spPr>
          <a:xfrm>
            <a:off x="7581024" y="1163685"/>
            <a:ext cx="4279900" cy="2281476"/>
          </a:xfrm>
          <a:prstGeom prst="roundRect">
            <a:avLst/>
          </a:prstGeom>
          <a:solidFill>
            <a:schemeClr val="accent4">
              <a:lumMod val="20000"/>
              <a:lumOff val="80000"/>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Kể</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tên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việc</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làm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mẹ</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giao</a:t>
            </a:r>
            <a:r>
              <a:rPr lang="en-GB" sz="3200" dirty="0">
                <a:solidFill>
                  <a:prstClr val="black"/>
                </a:solidFill>
                <a:latin typeface="UTM Avo" panose="02040603050506020204" pitchFamily="18" charset="0"/>
              </a:rPr>
              <a:t> </a:t>
            </a:r>
            <a:r>
              <a:rPr lang="en-GB" sz="3200" err="1">
                <a:solidFill>
                  <a:prstClr val="black"/>
                </a:solidFill>
                <a:latin typeface="UTM Avo" panose="02040603050506020204" pitchFamily="18" charset="0"/>
              </a:rPr>
              <a:t>cho</a:t>
            </a:r>
            <a:r>
              <a:rPr lang="en-GB" sz="3200">
                <a:solidFill>
                  <a:prstClr val="black"/>
                </a:solidFill>
                <a:latin typeface="UTM Avo" panose="02040603050506020204" pitchFamily="18" charset="0"/>
              </a:rPr>
              <a:t> Tin.</a:t>
            </a:r>
            <a:endParaRPr lang="en-GB" sz="3200" dirty="0">
              <a:solidFill>
                <a:prstClr val="black"/>
              </a:solidFill>
              <a:latin typeface="UTM Avo" panose="02040603050506020204" pitchFamily="18" charset="0"/>
            </a:endParaRPr>
          </a:p>
          <a:p>
            <a:pPr algn="ctr"/>
            <a:r>
              <a:rPr lang="en-GB" sz="3200" dirty="0">
                <a:solidFill>
                  <a:prstClr val="black"/>
                </a:solidFill>
                <a:latin typeface="UTM Avo" panose="02040603050506020204" pitchFamily="18" charset="0"/>
              </a:rPr>
              <a:t>- Tin </a:t>
            </a:r>
            <a:r>
              <a:rPr lang="en-GB" sz="3200" dirty="0" err="1">
                <a:solidFill>
                  <a:prstClr val="black"/>
                </a:solidFill>
                <a:latin typeface="UTM Avo" panose="02040603050506020204" pitchFamily="18" charset="0"/>
              </a:rPr>
              <a:t>đã</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hoàn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thành</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việc</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làm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đó</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chưa</a:t>
            </a:r>
            <a:r>
              <a:rPr lang="en-GB" sz="3200" dirty="0">
                <a:solidFill>
                  <a:prstClr val="black"/>
                </a:solidFill>
                <a:latin typeface="UTM Avo" panose="02040603050506020204" pitchFamily="18" charset="0"/>
              </a:rPr>
              <a:t>?</a:t>
            </a:r>
          </a:p>
        </p:txBody>
      </p:sp>
      <p:sp>
        <p:nvSpPr>
          <p:cNvPr id="9" name="Cloud 8"/>
          <p:cNvSpPr/>
          <p:nvPr/>
        </p:nvSpPr>
        <p:spPr>
          <a:xfrm>
            <a:off x="7965090" y="3867065"/>
            <a:ext cx="3554044" cy="2603719"/>
          </a:xfrm>
          <a:prstGeom prst="cloud">
            <a:avLst/>
          </a:prstGeom>
          <a:solidFill>
            <a:schemeClr val="accent6">
              <a:lumMod val="20000"/>
              <a:lumOff val="80000"/>
              <a:alpha val="5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000" dirty="0" err="1">
                <a:solidFill>
                  <a:prstClr val="black"/>
                </a:solidFill>
              </a:rPr>
              <a:t>Thảo</a:t>
            </a:r>
            <a:r>
              <a:rPr lang="en-GB" sz="4000" dirty="0">
                <a:solidFill>
                  <a:prstClr val="black"/>
                </a:solidFill>
              </a:rPr>
              <a:t> </a:t>
            </a:r>
            <a:r>
              <a:rPr lang="en-GB" sz="4000" dirty="0" err="1">
                <a:solidFill>
                  <a:prstClr val="black"/>
                </a:solidFill>
              </a:rPr>
              <a:t>luận</a:t>
            </a:r>
            <a:r>
              <a:rPr lang="en-GB" sz="4000" dirty="0">
                <a:solidFill>
                  <a:prstClr val="black"/>
                </a:solidFill>
              </a:rPr>
              <a:t> </a:t>
            </a:r>
            <a:r>
              <a:rPr lang="en-GB" sz="4000" dirty="0" err="1">
                <a:solidFill>
                  <a:prstClr val="black"/>
                </a:solidFill>
              </a:rPr>
              <a:t>nhóm</a:t>
            </a:r>
            <a:r>
              <a:rPr lang="en-GB" sz="4000" dirty="0">
                <a:solidFill>
                  <a:prstClr val="black"/>
                </a:solidFill>
              </a:rPr>
              <a:t> 4</a:t>
            </a:r>
          </a:p>
        </p:txBody>
      </p:sp>
    </p:spTree>
    <p:extLst>
      <p:ext uri="{BB962C8B-B14F-4D97-AF65-F5344CB8AC3E}">
        <p14:creationId xmlns:p14="http://schemas.microsoft.com/office/powerpoint/2010/main" val="2357122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A6C6F8-8658-49BC-BF29-DFA47F7644E3}"/>
              </a:ext>
            </a:extLst>
          </p:cNvPr>
          <p:cNvSpPr/>
          <p:nvPr/>
        </p:nvSpPr>
        <p:spPr>
          <a:xfrm>
            <a:off x="3061138" y="4256690"/>
            <a:ext cx="6069724" cy="19233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rgbClr val="FF0000"/>
                </a:solidFill>
                <a:effectLst>
                  <a:outerShdw blurRad="38100" dist="38100" dir="2700000" algn="tl">
                    <a:srgbClr val="000000">
                      <a:alpha val="43137"/>
                    </a:srgbClr>
                  </a:outerShdw>
                </a:effectLst>
              </a:rPr>
              <a:t>TIẾP NỐI</a:t>
            </a:r>
          </a:p>
        </p:txBody>
      </p:sp>
    </p:spTree>
    <p:extLst>
      <p:ext uri="{BB962C8B-B14F-4D97-AF65-F5344CB8AC3E}">
        <p14:creationId xmlns:p14="http://schemas.microsoft.com/office/powerpoint/2010/main" val="388499288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060F156-F857-4880-BE0E-BEBD9AE84985}"/>
              </a:ext>
            </a:extLst>
          </p:cNvPr>
          <p:cNvSpPr/>
          <p:nvPr/>
        </p:nvSpPr>
        <p:spPr>
          <a:xfrm>
            <a:off x="2067910" y="4335224"/>
            <a:ext cx="8056179" cy="2274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Em tích cực hoàn thành nhiệm vụ ở nhà để giúp đỡ người thân trong gia đình nhé!</a:t>
            </a: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491823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066800" y="925974"/>
            <a:ext cx="100584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sz="3600" i="1" dirty="0">
              <a:solidFill>
                <a:srgbClr val="C00000"/>
              </a:solidFill>
              <a:latin typeface="UTM Avo" panose="0204060305050602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058670"/>
            <a:ext cx="10058400" cy="3542280"/>
          </a:xfrm>
          <a:prstGeom prst="rect">
            <a:avLst/>
          </a:prstGeom>
        </p:spPr>
      </p:pic>
    </p:spTree>
    <p:extLst>
      <p:ext uri="{BB962C8B-B14F-4D97-AF65-F5344CB8AC3E}">
        <p14:creationId xmlns:p14="http://schemas.microsoft.com/office/powerpoint/2010/main" val="1196061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1663" y="462993"/>
            <a:ext cx="10912388" cy="584775"/>
          </a:xfrm>
          <a:prstGeom prst="rect">
            <a:avLst/>
          </a:prstGeom>
          <a:noFill/>
        </p:spPr>
        <p:txBody>
          <a:bodyPr wrap="square" rtlCol="0">
            <a:spAutoFit/>
          </a:bodyPr>
          <a:lstStyle/>
          <a:p>
            <a:pPr algn="ctr"/>
            <a:r>
              <a:rPr lang="en-US" sz="3200">
                <a:solidFill>
                  <a:prstClr val="black"/>
                </a:solidFill>
                <a:latin typeface="UTM Avo" panose="02040603050506020204" pitchFamily="18" charset="0"/>
              </a:rPr>
              <a:t>N</a:t>
            </a:r>
            <a:r>
              <a:rPr lang="vi-VN" sz="3200">
                <a:solidFill>
                  <a:prstClr val="black"/>
                </a:solidFill>
                <a:latin typeface="UTM Avo" panose="02040603050506020204" pitchFamily="18" charset="0"/>
              </a:rPr>
              <a:t>hững </a:t>
            </a:r>
            <a:r>
              <a:rPr lang="vi-VN" sz="3200" dirty="0">
                <a:solidFill>
                  <a:prstClr val="black"/>
                </a:solidFill>
                <a:latin typeface="UTM Avo" panose="02040603050506020204" pitchFamily="18" charset="0"/>
              </a:rPr>
              <a:t>nhiệm vụ ở nhà mà Tin đã hoàn thành?</a:t>
            </a:r>
          </a:p>
        </p:txBody>
      </p:sp>
      <p:grpSp>
        <p:nvGrpSpPr>
          <p:cNvPr id="5" name="Group 4">
            <a:extLst>
              <a:ext uri="{FF2B5EF4-FFF2-40B4-BE49-F238E27FC236}">
                <a16:creationId xmlns:a16="http://schemas.microsoft.com/office/drawing/2014/main" id="{703E724C-06FD-4F29-8EC4-A430180D2545}"/>
              </a:ext>
            </a:extLst>
          </p:cNvPr>
          <p:cNvGrpSpPr/>
          <p:nvPr/>
        </p:nvGrpSpPr>
        <p:grpSpPr>
          <a:xfrm>
            <a:off x="456113" y="1186063"/>
            <a:ext cx="2889223" cy="3037191"/>
            <a:chOff x="1035365" y="2594268"/>
            <a:chExt cx="2889223" cy="3037191"/>
          </a:xfrm>
        </p:grpSpPr>
        <p:pic>
          <p:nvPicPr>
            <p:cNvPr id="16" name="Picture 15">
              <a:extLst>
                <a:ext uri="{FF2B5EF4-FFF2-40B4-BE49-F238E27FC236}">
                  <a16:creationId xmlns:a16="http://schemas.microsoft.com/office/drawing/2014/main" id="{904664F5-AF1E-4306-98B6-85306487D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447" r="75021" b="35536"/>
            <a:stretch/>
          </p:blipFill>
          <p:spPr>
            <a:xfrm>
              <a:off x="1360915" y="2660275"/>
              <a:ext cx="2226004" cy="2971184"/>
            </a:xfrm>
            <a:prstGeom prst="rect">
              <a:avLst/>
            </a:prstGeom>
          </p:spPr>
        </p:pic>
        <p:sp>
          <p:nvSpPr>
            <p:cNvPr id="4" name="Oval 3">
              <a:extLst>
                <a:ext uri="{FF2B5EF4-FFF2-40B4-BE49-F238E27FC236}">
                  <a16:creationId xmlns:a16="http://schemas.microsoft.com/office/drawing/2014/main" id="{C691B1D6-6047-4EC4-B6B5-AB7499269B0B}"/>
                </a:ext>
              </a:extLst>
            </p:cNvPr>
            <p:cNvSpPr/>
            <p:nvPr/>
          </p:nvSpPr>
          <p:spPr>
            <a:xfrm>
              <a:off x="1035365" y="2594268"/>
              <a:ext cx="2889223" cy="29051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01E3117-1963-4F8C-BDA3-32E32C7279C6}"/>
              </a:ext>
            </a:extLst>
          </p:cNvPr>
          <p:cNvGrpSpPr/>
          <p:nvPr/>
        </p:nvGrpSpPr>
        <p:grpSpPr>
          <a:xfrm>
            <a:off x="8108402" y="1493312"/>
            <a:ext cx="3583876" cy="2905177"/>
            <a:chOff x="8964377" y="2456828"/>
            <a:chExt cx="3583876" cy="2905177"/>
          </a:xfrm>
        </p:grpSpPr>
        <p:pic>
          <p:nvPicPr>
            <p:cNvPr id="18" name="Picture 17">
              <a:extLst>
                <a:ext uri="{FF2B5EF4-FFF2-40B4-BE49-F238E27FC236}">
                  <a16:creationId xmlns:a16="http://schemas.microsoft.com/office/drawing/2014/main" id="{C362901A-DD30-4CDE-BE63-652850F646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294" t="33823" r="6913" b="39962"/>
            <a:stretch/>
          </p:blipFill>
          <p:spPr>
            <a:xfrm>
              <a:off x="9151994" y="2783549"/>
              <a:ext cx="3189758" cy="2224333"/>
            </a:xfrm>
            <a:prstGeom prst="rect">
              <a:avLst/>
            </a:prstGeom>
          </p:spPr>
        </p:pic>
        <p:sp>
          <p:nvSpPr>
            <p:cNvPr id="19" name="Oval 18">
              <a:extLst>
                <a:ext uri="{FF2B5EF4-FFF2-40B4-BE49-F238E27FC236}">
                  <a16:creationId xmlns:a16="http://schemas.microsoft.com/office/drawing/2014/main" id="{7D4697BD-0BC8-47AF-9D62-4563CFBDEC0E}"/>
                </a:ext>
              </a:extLst>
            </p:cNvPr>
            <p:cNvSpPr/>
            <p:nvPr/>
          </p:nvSpPr>
          <p:spPr>
            <a:xfrm>
              <a:off x="8964377" y="2456828"/>
              <a:ext cx="3583876" cy="29051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6FD65DF-8B8A-4B84-A146-BD8105E148C7}"/>
              </a:ext>
            </a:extLst>
          </p:cNvPr>
          <p:cNvGrpSpPr/>
          <p:nvPr/>
        </p:nvGrpSpPr>
        <p:grpSpPr>
          <a:xfrm>
            <a:off x="4088510" y="2730955"/>
            <a:ext cx="3444652" cy="2812717"/>
            <a:chOff x="7464235" y="1078712"/>
            <a:chExt cx="3658752" cy="2987539"/>
          </a:xfrm>
        </p:grpSpPr>
        <p:pic>
          <p:nvPicPr>
            <p:cNvPr id="17" name="Picture 16">
              <a:extLst>
                <a:ext uri="{FF2B5EF4-FFF2-40B4-BE49-F238E27FC236}">
                  <a16:creationId xmlns:a16="http://schemas.microsoft.com/office/drawing/2014/main" id="{3D7A88F0-A827-47E1-9682-5F0E011C28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99" t="6779" r="37508" b="58204"/>
            <a:stretch/>
          </p:blipFill>
          <p:spPr>
            <a:xfrm>
              <a:off x="7933229" y="1095068"/>
              <a:ext cx="3189758" cy="2971183"/>
            </a:xfrm>
            <a:prstGeom prst="rect">
              <a:avLst/>
            </a:prstGeom>
          </p:spPr>
        </p:pic>
        <p:sp>
          <p:nvSpPr>
            <p:cNvPr id="20" name="Oval 19">
              <a:extLst>
                <a:ext uri="{FF2B5EF4-FFF2-40B4-BE49-F238E27FC236}">
                  <a16:creationId xmlns:a16="http://schemas.microsoft.com/office/drawing/2014/main" id="{6326D43E-1599-4BF5-8BB8-26BAD6CF90D9}"/>
                </a:ext>
              </a:extLst>
            </p:cNvPr>
            <p:cNvSpPr/>
            <p:nvPr/>
          </p:nvSpPr>
          <p:spPr>
            <a:xfrm>
              <a:off x="7464235" y="1078712"/>
              <a:ext cx="3583876" cy="29051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2075562" y="5448504"/>
            <a:ext cx="7470548" cy="1191816"/>
          </a:xfrm>
          <a:prstGeom prst="roundRect">
            <a:avLst/>
          </a:prstGeom>
          <a:solidFill>
            <a:schemeClr val="accent4">
              <a:lumMod val="20000"/>
              <a:lumOff val="80000"/>
              <a:alpha val="5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dirty="0">
                <a:solidFill>
                  <a:prstClr val="black"/>
                </a:solidFill>
                <a:latin typeface="UTM Avo" panose="02040603050506020204" pitchFamily="18" charset="0"/>
              </a:rPr>
              <a:t>Tin đã rất tích cực hoàn thành nhiệm vụ đó và được bố mẹ khen.</a:t>
            </a:r>
          </a:p>
        </p:txBody>
      </p:sp>
      <p:sp>
        <p:nvSpPr>
          <p:cNvPr id="8" name="Rounded Rectangle 7"/>
          <p:cNvSpPr/>
          <p:nvPr/>
        </p:nvSpPr>
        <p:spPr>
          <a:xfrm>
            <a:off x="3670886" y="1063167"/>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GB" sz="3200" dirty="0" err="1">
                <a:solidFill>
                  <a:prstClr val="black"/>
                </a:solidFill>
                <a:latin typeface="UTM Avo" panose="02040603050506020204" pitchFamily="18" charset="0"/>
              </a:rPr>
              <a:t>Vứt</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rác</a:t>
            </a:r>
            <a:endParaRPr lang="en-GB" sz="3200" dirty="0">
              <a:solidFill>
                <a:prstClr val="black"/>
              </a:solidFill>
              <a:latin typeface="UTM Avo" panose="02040603050506020204" pitchFamily="18" charset="0"/>
            </a:endParaRPr>
          </a:p>
          <a:p>
            <a:pPr algn="ctr"/>
            <a:r>
              <a:rPr lang="en-GB" sz="3200" dirty="0" err="1">
                <a:solidFill>
                  <a:prstClr val="black"/>
                </a:solidFill>
                <a:latin typeface="UTM Avo" panose="02040603050506020204" pitchFamily="18" charset="0"/>
              </a:rPr>
              <a:t>Gấp</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quần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áo</a:t>
            </a:r>
            <a:endParaRPr lang="en-GB" sz="3200" dirty="0">
              <a:solidFill>
                <a:prstClr val="black"/>
              </a:solidFill>
              <a:latin typeface="UTM Avo" panose="02040603050506020204" pitchFamily="18" charset="0"/>
            </a:endParaRPr>
          </a:p>
          <a:p>
            <a:pPr algn="ctr"/>
            <a:r>
              <a:rPr lang="en-GB" sz="3200" dirty="0">
                <a:solidFill>
                  <a:prstClr val="black"/>
                </a:solidFill>
                <a:latin typeface="UTM Avo" panose="02040603050506020204" pitchFamily="18" charset="0"/>
              </a:rPr>
              <a:t>Cho </a:t>
            </a:r>
            <a:r>
              <a:rPr lang="en-GB" sz="3200" dirty="0" err="1">
                <a:solidFill>
                  <a:prstClr val="black"/>
                </a:solidFill>
                <a:latin typeface="UTM Avo" panose="02040603050506020204" pitchFamily="18" charset="0"/>
              </a:rPr>
              <a:t>chó</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ăn</a:t>
            </a:r>
            <a:endParaRPr lang="en-GB" sz="3200" dirty="0">
              <a:solidFill>
                <a:prstClr val="black"/>
              </a:solidFill>
              <a:latin typeface="UTM Avo" panose="02040603050506020204" pitchFamily="18" charset="0"/>
            </a:endParaRPr>
          </a:p>
        </p:txBody>
      </p:sp>
    </p:spTree>
    <p:extLst>
      <p:ext uri="{BB962C8B-B14F-4D97-AF65-F5344CB8AC3E}">
        <p14:creationId xmlns:p14="http://schemas.microsoft.com/office/powerpoint/2010/main" val="142731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363" y="0"/>
            <a:ext cx="8073895" cy="7435177"/>
          </a:xfrm>
          <a:prstGeom prst="rect">
            <a:avLst/>
          </a:prstGeom>
        </p:spPr>
      </p:pic>
      <p:sp>
        <p:nvSpPr>
          <p:cNvPr id="5" name="Rectangle 4"/>
          <p:cNvSpPr/>
          <p:nvPr/>
        </p:nvSpPr>
        <p:spPr>
          <a:xfrm>
            <a:off x="2707657" y="1002323"/>
            <a:ext cx="7043305" cy="2123658"/>
          </a:xfrm>
          <a:prstGeom prst="rect">
            <a:avLst/>
          </a:prstGeom>
        </p:spPr>
        <p:txBody>
          <a:bodyPr wrap="square">
            <a:spAutoFit/>
          </a:bodyPr>
          <a:lstStyle/>
          <a:p>
            <a:pPr algn="ctr"/>
            <a:r>
              <a:rPr lang="vi-VN" sz="4400" dirty="0">
                <a:solidFill>
                  <a:srgbClr val="663300"/>
                </a:solidFill>
                <a:latin typeface="UTM Avo" panose="02040603050506020204" pitchFamily="18" charset="0"/>
                <a:ea typeface="Times New Roman" panose="02020603050405020304" pitchFamily="18" charset="0"/>
              </a:rPr>
              <a:t>Khi hoàn thành tốt nhiệm vụ ở nhà, cảm xúc của em như thế nào?</a:t>
            </a:r>
          </a:p>
        </p:txBody>
      </p:sp>
      <p:sp>
        <p:nvSpPr>
          <p:cNvPr id="4" name="Rectangle: Rounded Corners 3">
            <a:extLst>
              <a:ext uri="{FF2B5EF4-FFF2-40B4-BE49-F238E27FC236}">
                <a16:creationId xmlns:a16="http://schemas.microsoft.com/office/drawing/2014/main" id="{8BC6ECFB-F8FA-403E-8BC3-ECCBA2279877}"/>
              </a:ext>
            </a:extLst>
          </p:cNvPr>
          <p:cNvSpPr/>
          <p:nvPr/>
        </p:nvSpPr>
        <p:spPr>
          <a:xfrm>
            <a:off x="2210079" y="3429000"/>
            <a:ext cx="8056179" cy="2274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a:solidFill>
                  <a:srgbClr val="C00000"/>
                </a:solidFill>
                <a:latin typeface="UTM Avo" panose="02040603050506020204" pitchFamily="18" charset="0"/>
              </a:rPr>
              <a:t>Khi hoàn thành tốt nhiệm vụ ở nhà,em cảm thấy rất vui và tự hào vì có thể giúp đỡ được cho bố mẹ.</a:t>
            </a:r>
            <a:endParaRPr lang="vi-VN" sz="3200" i="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3464153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32" presetClass="emph" presetSubtype="0" fill="hold" grpId="1"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BF3F4-3FF0-497B-A9DE-F31BEDFBF186}"/>
              </a:ext>
            </a:extLst>
          </p:cNvPr>
          <p:cNvPicPr>
            <a:picLocks noChangeAspect="1"/>
          </p:cNvPicPr>
          <p:nvPr/>
        </p:nvPicPr>
        <p:blipFill>
          <a:blip r:embed="rId2"/>
          <a:stretch>
            <a:fillRect/>
          </a:stretch>
        </p:blipFill>
        <p:spPr>
          <a:xfrm>
            <a:off x="2023519" y="4171239"/>
            <a:ext cx="8144962" cy="2456901"/>
          </a:xfrm>
          <a:prstGeom prst="rect">
            <a:avLst/>
          </a:prstGeom>
        </p:spPr>
      </p:pic>
    </p:spTree>
    <p:extLst>
      <p:ext uri="{BB962C8B-B14F-4D97-AF65-F5344CB8AC3E}">
        <p14:creationId xmlns:p14="http://schemas.microsoft.com/office/powerpoint/2010/main" val="36621477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7030F-B5F4-4A1A-BC27-CA2395A975C5}"/>
              </a:ext>
            </a:extLst>
          </p:cNvPr>
          <p:cNvPicPr>
            <a:picLocks noChangeAspect="1"/>
          </p:cNvPicPr>
          <p:nvPr/>
        </p:nvPicPr>
        <p:blipFill>
          <a:blip r:embed="rId2"/>
          <a:stretch>
            <a:fillRect/>
          </a:stretch>
        </p:blipFill>
        <p:spPr>
          <a:xfrm>
            <a:off x="2934950" y="4799997"/>
            <a:ext cx="6322100" cy="1798476"/>
          </a:xfrm>
          <a:prstGeom prst="rect">
            <a:avLst/>
          </a:prstGeom>
        </p:spPr>
      </p:pic>
    </p:spTree>
    <p:extLst>
      <p:ext uri="{BB962C8B-B14F-4D97-AF65-F5344CB8AC3E}">
        <p14:creationId xmlns:p14="http://schemas.microsoft.com/office/powerpoint/2010/main" val="11530455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14956" y="705555"/>
            <a:ext cx="9820187" cy="1200329"/>
          </a:xfrm>
          <a:prstGeom prst="rect">
            <a:avLst/>
          </a:prstGeom>
          <a:noFill/>
        </p:spPr>
        <p:txBody>
          <a:bodyPr wrap="square" rtlCol="0">
            <a:spAutoFit/>
          </a:bodyPr>
          <a:lstStyle/>
          <a:p>
            <a:pPr algn="ctr"/>
            <a:r>
              <a:rPr lang="en-GB" sz="3600" dirty="0" err="1">
                <a:latin typeface="UTM Avo" panose="02040603050506020204" pitchFamily="18" charset="0"/>
              </a:rPr>
              <a:t>Bạn</a:t>
            </a:r>
            <a:r>
              <a:rPr lang="en-GB" sz="3600" dirty="0">
                <a:latin typeface="UTM Avo" panose="02040603050506020204" pitchFamily="18" charset="0"/>
              </a:rPr>
              <a:t> </a:t>
            </a:r>
            <a:r>
              <a:rPr lang="en-GB" sz="3600" dirty="0" err="1">
                <a:latin typeface="UTM Avo" panose="02040603050506020204" pitchFamily="18" charset="0"/>
              </a:rPr>
              <a:t>nhỏ</a:t>
            </a:r>
            <a:r>
              <a:rPr lang="en-GB" sz="3600" dirty="0">
                <a:latin typeface="UTM Avo" panose="02040603050506020204" pitchFamily="18" charset="0"/>
              </a:rPr>
              <a:t> </a:t>
            </a:r>
            <a:r>
              <a:rPr lang="en-GB" sz="3600" dirty="0" err="1">
                <a:latin typeface="UTM Avo" panose="02040603050506020204" pitchFamily="18" charset="0"/>
              </a:rPr>
              <a:t>trong</a:t>
            </a:r>
            <a:r>
              <a:rPr lang="en-GB" sz="3600" dirty="0">
                <a:latin typeface="UTM Avo" panose="02040603050506020204" pitchFamily="18" charset="0"/>
              </a:rPr>
              <a:t> </a:t>
            </a:r>
            <a:r>
              <a:rPr lang="en-GB" sz="3600" dirty="0" err="1">
                <a:latin typeface="UTM Avo" panose="02040603050506020204" pitchFamily="18" charset="0"/>
              </a:rPr>
              <a:t>những</a:t>
            </a:r>
            <a:r>
              <a:rPr lang="en-GB" sz="3600" dirty="0">
                <a:latin typeface="UTM Avo" panose="02040603050506020204" pitchFamily="18" charset="0"/>
              </a:rPr>
              <a:t> </a:t>
            </a:r>
            <a:r>
              <a:rPr lang="en-GB" sz="3600" dirty="0" err="1">
                <a:latin typeface="UTM Avo" panose="02040603050506020204" pitchFamily="18" charset="0"/>
              </a:rPr>
              <a:t>tranh</a:t>
            </a:r>
            <a:r>
              <a:rPr lang="en-GB" sz="3600" dirty="0">
                <a:latin typeface="UTM Avo" panose="02040603050506020204" pitchFamily="18" charset="0"/>
              </a:rPr>
              <a:t> </a:t>
            </a:r>
            <a:r>
              <a:rPr lang="en-GB" sz="3600" dirty="0" err="1">
                <a:latin typeface="UTM Avo" panose="02040603050506020204" pitchFamily="18" charset="0"/>
              </a:rPr>
              <a:t>nào</a:t>
            </a:r>
            <a:r>
              <a:rPr lang="en-GB" sz="3600" dirty="0">
                <a:latin typeface="UTM Avo" panose="02040603050506020204" pitchFamily="18" charset="0"/>
              </a:rPr>
              <a:t> </a:t>
            </a:r>
            <a:r>
              <a:rPr lang="en-GB" sz="3600" dirty="0" err="1">
                <a:latin typeface="UTM Avo" panose="02040603050506020204" pitchFamily="18" charset="0"/>
              </a:rPr>
              <a:t>tích</a:t>
            </a:r>
            <a:r>
              <a:rPr lang="en-GB" sz="3600" dirty="0">
                <a:latin typeface="UTM Avo" panose="02040603050506020204" pitchFamily="18" charset="0"/>
              </a:rPr>
              <a:t> </a:t>
            </a:r>
            <a:r>
              <a:rPr lang="en-GB" sz="3600" dirty="0" err="1">
                <a:latin typeface="UTM Avo" panose="02040603050506020204" pitchFamily="18" charset="0"/>
              </a:rPr>
              <a:t>cực</a:t>
            </a:r>
            <a:r>
              <a:rPr lang="en-GB" sz="3600" dirty="0">
                <a:latin typeface="UTM Avo" panose="02040603050506020204" pitchFamily="18" charset="0"/>
              </a:rPr>
              <a:t> </a:t>
            </a:r>
            <a:r>
              <a:rPr lang="en-GB" sz="3600" dirty="0" err="1">
                <a:latin typeface="UTM Avo" panose="02040603050506020204" pitchFamily="18" charset="0"/>
              </a:rPr>
              <a:t>hoàn</a:t>
            </a:r>
            <a:r>
              <a:rPr lang="en-GB" sz="3600" dirty="0">
                <a:latin typeface="UTM Avo" panose="02040603050506020204" pitchFamily="18" charset="0"/>
              </a:rPr>
              <a:t> </a:t>
            </a:r>
            <a:r>
              <a:rPr lang="en-GB" sz="3600" dirty="0" err="1">
                <a:latin typeface="UTM Avo" panose="02040603050506020204" pitchFamily="18" charset="0"/>
              </a:rPr>
              <a:t>thành</a:t>
            </a:r>
            <a:r>
              <a:rPr lang="en-GB" sz="3600" dirty="0">
                <a:latin typeface="UTM Avo" panose="02040603050506020204" pitchFamily="18" charset="0"/>
              </a:rPr>
              <a:t> </a:t>
            </a:r>
            <a:r>
              <a:rPr lang="en-GB" sz="3600" dirty="0" err="1">
                <a:latin typeface="UTM Avo" panose="02040603050506020204" pitchFamily="18" charset="0"/>
              </a:rPr>
              <a:t>nhiệm</a:t>
            </a:r>
            <a:r>
              <a:rPr lang="en-GB" sz="3600" dirty="0">
                <a:latin typeface="UTM Avo" panose="02040603050506020204" pitchFamily="18" charset="0"/>
              </a:rPr>
              <a:t> </a:t>
            </a:r>
            <a:r>
              <a:rPr lang="en-GB" sz="3600" dirty="0" err="1">
                <a:latin typeface="UTM Avo" panose="02040603050506020204" pitchFamily="18" charset="0"/>
              </a:rPr>
              <a:t>vụ</a:t>
            </a:r>
            <a:r>
              <a:rPr lang="en-GB" sz="3600" dirty="0">
                <a:latin typeface="UTM Avo" panose="02040603050506020204" pitchFamily="18" charset="0"/>
              </a:rPr>
              <a:t> ở </a:t>
            </a:r>
            <a:r>
              <a:rPr lang="en-GB" sz="3600" dirty="0" err="1">
                <a:latin typeface="UTM Avo" panose="02040603050506020204" pitchFamily="18" charset="0"/>
              </a:rPr>
              <a:t>nhà</a:t>
            </a:r>
            <a:r>
              <a:rPr lang="en-GB" sz="3600" dirty="0">
                <a:latin typeface="UTM Avo" panose="02040603050506020204" pitchFamily="18" charset="0"/>
              </a:rPr>
              <a:t>.</a:t>
            </a:r>
          </a:p>
        </p:txBody>
      </p:sp>
      <p:pic>
        <p:nvPicPr>
          <p:cNvPr id="3" name="Picture 2">
            <a:extLst>
              <a:ext uri="{FF2B5EF4-FFF2-40B4-BE49-F238E27FC236}">
                <a16:creationId xmlns:a16="http://schemas.microsoft.com/office/drawing/2014/main" id="{4CAA6437-91F6-4D68-AADF-223828D38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36" y="2180866"/>
            <a:ext cx="2848607" cy="3229713"/>
          </a:xfrm>
          <a:prstGeom prst="rect">
            <a:avLst/>
          </a:prstGeom>
        </p:spPr>
      </p:pic>
      <p:pic>
        <p:nvPicPr>
          <p:cNvPr id="8" name="Picture 7">
            <a:extLst>
              <a:ext uri="{FF2B5EF4-FFF2-40B4-BE49-F238E27FC236}">
                <a16:creationId xmlns:a16="http://schemas.microsoft.com/office/drawing/2014/main" id="{C6BD6C39-2CD0-413F-9531-8CF69E8A7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9622" y="2429089"/>
            <a:ext cx="2739989" cy="2981490"/>
          </a:xfrm>
          <a:prstGeom prst="rect">
            <a:avLst/>
          </a:prstGeom>
        </p:spPr>
      </p:pic>
      <p:pic>
        <p:nvPicPr>
          <p:cNvPr id="10" name="Picture 9">
            <a:extLst>
              <a:ext uri="{FF2B5EF4-FFF2-40B4-BE49-F238E27FC236}">
                <a16:creationId xmlns:a16="http://schemas.microsoft.com/office/drawing/2014/main" id="{FA608631-F27D-4D22-8C94-51B7269F2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090" y="2581353"/>
            <a:ext cx="2740269" cy="2868640"/>
          </a:xfrm>
          <a:prstGeom prst="rect">
            <a:avLst/>
          </a:prstGeom>
        </p:spPr>
      </p:pic>
      <p:pic>
        <p:nvPicPr>
          <p:cNvPr id="12" name="Picture 11">
            <a:extLst>
              <a:ext uri="{FF2B5EF4-FFF2-40B4-BE49-F238E27FC236}">
                <a16:creationId xmlns:a16="http://schemas.microsoft.com/office/drawing/2014/main" id="{DF295B46-314E-4C47-A38F-23C0A5D580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5987" y="2495965"/>
            <a:ext cx="2857283" cy="2954028"/>
          </a:xfrm>
          <a:prstGeom prst="rect">
            <a:avLst/>
          </a:prstGeom>
        </p:spPr>
      </p:pic>
    </p:spTree>
    <p:extLst>
      <p:ext uri="{BB962C8B-B14F-4D97-AF65-F5344CB8AC3E}">
        <p14:creationId xmlns:p14="http://schemas.microsoft.com/office/powerpoint/2010/main" val="129121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464997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611</TotalTime>
  <Words>894</Words>
  <Application>Microsoft Office PowerPoint</Application>
  <PresentationFormat>Widescreen</PresentationFormat>
  <Paragraphs>58</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Calibri Light</vt:lpstr>
      <vt:lpstr>UTM Avo</vt:lpstr>
      <vt:lpstr>Arial</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PC</cp:lastModifiedBy>
  <cp:revision>3</cp:revision>
  <dcterms:created xsi:type="dcterms:W3CDTF">2022-07-20T08:28:28Z</dcterms:created>
  <dcterms:modified xsi:type="dcterms:W3CDTF">2025-05-04T12:55:13Z</dcterms:modified>
</cp:coreProperties>
</file>