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1"/>
    <p:sldMasterId id="2147483678" r:id="rId2"/>
    <p:sldMasterId id="2147483702" r:id="rId3"/>
  </p:sldMasterIdLst>
  <p:notesMasterIdLst>
    <p:notesMasterId r:id="rId17"/>
  </p:notesMasterIdLst>
  <p:sldIdLst>
    <p:sldId id="4279" r:id="rId4"/>
    <p:sldId id="4152" r:id="rId5"/>
    <p:sldId id="4277" r:id="rId6"/>
    <p:sldId id="4222" r:id="rId7"/>
    <p:sldId id="4271" r:id="rId8"/>
    <p:sldId id="4269" r:id="rId9"/>
    <p:sldId id="4280" r:id="rId10"/>
    <p:sldId id="4281" r:id="rId11"/>
    <p:sldId id="4272" r:id="rId12"/>
    <p:sldId id="4264" r:id="rId13"/>
    <p:sldId id="4273" r:id="rId14"/>
    <p:sldId id="4275" r:id="rId15"/>
    <p:sldId id="4276" r:id="rId16"/>
  </p:sldIdLst>
  <p:sldSz cx="12192000" cy="6858000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Calibri Light" pitchFamily="34" charset="0"/>
      <p:regular r:id="rId22"/>
      <p:italic r:id="rId23"/>
    </p:embeddedFont>
    <p:embeddedFont>
      <p:font typeface="Roboto" charset="0"/>
      <p:regular r:id="rId24"/>
      <p:bold r:id="rId25"/>
      <p:italic r:id="rId26"/>
      <p:boldItalic r:id="rId27"/>
    </p:embeddedFont>
    <p:embeddedFont>
      <p:font typeface="Roboto Black" charset="0"/>
      <p:regular r:id="rId28"/>
      <p:bold r:id="rId29"/>
      <p:boldItalic r:id="rId30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1D25"/>
    <a:srgbClr val="F19054"/>
    <a:srgbClr val="AAE1FA"/>
    <a:srgbClr val="81A7D4"/>
    <a:srgbClr val="95624C"/>
    <a:srgbClr val="BB8CBF"/>
    <a:srgbClr val="FEF26C"/>
    <a:srgbClr val="31B778"/>
    <a:srgbClr val="EF6624"/>
    <a:srgbClr val="69CE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6" autoAdjust="0"/>
    <p:restoredTop sz="83192" autoAdjust="0"/>
  </p:normalViewPr>
  <p:slideViewPr>
    <p:cSldViewPr snapToGrid="0">
      <p:cViewPr>
        <p:scale>
          <a:sx n="79" d="100"/>
          <a:sy n="79" d="100"/>
        </p:scale>
        <p:origin x="-773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86C9A-2569-46F8-987B-630E79973BE1}" type="datetimeFigureOut">
              <a:rPr lang="vi-VN" smtClean="0"/>
              <a:pPr/>
              <a:t>15/04/2025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B516E-07DC-497B-9789-361D47A843F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3063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B516E-07DC-497B-9789-361D47A843FC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8891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hướng dẫn HS hoàn thiện phiếu học tập số 2, cho HS các nhóm lên trình bày phiếu học tập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466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hướng dẫn HS hoàn thiện phiếu học tập số 2, cho HS các nhóm lên trình bày phiếu học tập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466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GV dẫn dắt: </a:t>
            </a:r>
            <a:r>
              <a:rPr lang="en-US"/>
              <a:t>Em</a:t>
            </a:r>
            <a:r>
              <a:rPr lang="en-US" baseline="0"/>
              <a:t> nhìn thấy các bạn sử dụng những hình gì? Ghép thành hình gì? Để làm được, cùng tìm hiểu chi tiết xem chúng được làm như thế nào nhé.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295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nhóm cử đại diện trình bày ý tưởng và sản phẩm của nhóm. Các nhóm khác đặt câu hỏi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117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519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52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003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029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002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372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442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074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416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036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216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350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608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719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4965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3856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7061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5221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4656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783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1079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165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2112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2742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239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5957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125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879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667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488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367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366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8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24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88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50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04" y="-22622"/>
            <a:ext cx="12192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2142786" y="1518047"/>
            <a:ext cx="8390398" cy="90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16" tIns="34258" rIns="68516" bIns="34258">
            <a:spAutoFit/>
          </a:bodyPr>
          <a:lstStyle/>
          <a:p>
            <a:pPr algn="ctr" defTabSz="685160"/>
            <a:r>
              <a:rPr lang="vi-VN" alt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 LIỆT CHÀO MỪNG CÁC THẦY, CÔ GIÁO</a:t>
            </a:r>
            <a:r>
              <a:rPr lang="en-US" alt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685160"/>
            <a:r>
              <a:rPr lang="en-US" alt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vi-VN" alt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EM HỌC SINH VỀ DỰ</a:t>
            </a:r>
            <a:r>
              <a:rPr lang="en-US" alt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vi-VN" altLang="en-US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05052" y="3414444"/>
            <a:ext cx="7464749" cy="2654508"/>
          </a:xfrm>
          <a:prstGeom prst="rect">
            <a:avLst/>
          </a:prstGeom>
        </p:spPr>
        <p:txBody>
          <a:bodyPr lIns="68516" tIns="34258" rIns="68516" bIns="34258">
            <a:spAutoFit/>
          </a:bodyPr>
          <a:lstStyle/>
          <a:p>
            <a:pPr algn="ctr" defTabSz="685160">
              <a:defRPr/>
            </a:pP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160">
              <a:defRPr/>
            </a:pP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160">
              <a:defRPr/>
            </a:pP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Lan Anh</a:t>
            </a:r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160">
              <a:defRPr/>
            </a:pP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 &amp; </a:t>
            </a:r>
            <a:r>
              <a:rPr lang="en-US" sz="24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THCS </a:t>
            </a:r>
            <a:r>
              <a:rPr lang="en-US" sz="24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 Long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160"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160"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160">
              <a:defRPr/>
            </a:pPr>
            <a:r>
              <a:rPr lang="en-US" sz="24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2023 - 2024</a:t>
            </a:r>
          </a:p>
        </p:txBody>
      </p:sp>
      <p:pic>
        <p:nvPicPr>
          <p:cNvPr id="512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8579" y="3017044"/>
            <a:ext cx="5197624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4060" y="3543300"/>
            <a:ext cx="768169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06635" y="3543300"/>
            <a:ext cx="768169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534" y="1142409"/>
            <a:ext cx="5135525" cy="37339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4" t="7300" r="12483" b="7853"/>
          <a:stretch/>
        </p:blipFill>
        <p:spPr>
          <a:xfrm>
            <a:off x="1728353" y="1002924"/>
            <a:ext cx="5135525" cy="48909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5" y="-27388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260" y="4079817"/>
            <a:ext cx="1986548" cy="20326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40" y="2203563"/>
            <a:ext cx="1856249" cy="248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0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ý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rabicPeriod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an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DA14CBFD-2C6F-E4A0-F468-3C5C731B2275}"/>
              </a:ext>
            </a:extLst>
          </p:cNvPr>
          <p:cNvSpPr txBox="1"/>
          <p:nvPr/>
        </p:nvSpPr>
        <p:spPr>
          <a:xfrm>
            <a:off x="189899" y="1058675"/>
            <a:ext cx="1835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2400" b="1">
                <a:solidFill>
                  <a:srgbClr val="00A77D"/>
                </a:solidFill>
                <a:latin typeface="Muli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BÀI 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9899" y="5717988"/>
            <a:ext cx="1080256" cy="981137"/>
            <a:chOff x="3686896" y="5777470"/>
            <a:chExt cx="1080256" cy="981137"/>
          </a:xfrm>
        </p:grpSpPr>
        <p:sp>
          <p:nvSpPr>
            <p:cNvPr id="26" name="Arrow: Pentagon 25">
              <a:extLst>
                <a:ext uri="{FF2B5EF4-FFF2-40B4-BE49-F238E27FC236}">
                  <a16:creationId xmlns="" xmlns:a16="http://schemas.microsoft.com/office/drawing/2014/main" id="{F1C07DEE-8892-24B9-69DB-4BC45E9619CB}"/>
                </a:ext>
              </a:extLst>
            </p:cNvPr>
            <p:cNvSpPr/>
            <p:nvPr/>
          </p:nvSpPr>
          <p:spPr>
            <a:xfrm>
              <a:off x="3686896" y="5777470"/>
              <a:ext cx="975161" cy="981137"/>
            </a:xfrm>
            <a:prstGeom prst="ellipse">
              <a:avLst/>
            </a:prstGeom>
            <a:solidFill>
              <a:srgbClr val="48B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5B1500B4-2A13-B105-884B-9C3A22343CC6}"/>
                </a:ext>
              </a:extLst>
            </p:cNvPr>
            <p:cNvSpPr txBox="1"/>
            <p:nvPr/>
          </p:nvSpPr>
          <p:spPr>
            <a:xfrm>
              <a:off x="3709062" y="6037207"/>
              <a:ext cx="1058090" cy="46166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+mn-cs"/>
                </a:rPr>
                <a:t>Tiết 1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85551" y="1674672"/>
            <a:ext cx="659771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6000" b="1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TRẢI NGHIỆM CÙNG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101" y="1261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157" y="1058675"/>
            <a:ext cx="2856944" cy="28398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7786" y="4702325"/>
            <a:ext cx="6597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6000" b="1">
                <a:solidFill>
                  <a:schemeClr val="accent2">
                    <a:lumMod val="7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MỘT PHẦN MẤY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953" y="3503456"/>
            <a:ext cx="462915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2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9255"/>
            <a:ext cx="12192000" cy="4808484"/>
          </a:xfrm>
          <a:prstGeom prst="rect">
            <a:avLst/>
          </a:prstGeom>
          <a:noFill/>
        </p:spPr>
      </p:pic>
      <p:sp>
        <p:nvSpPr>
          <p:cNvPr id="65544" name="Text Box 6"/>
          <p:cNvSpPr txBox="1">
            <a:spLocks noChangeArrowheads="1"/>
          </p:cNvSpPr>
          <p:nvPr/>
        </p:nvSpPr>
        <p:spPr bwMode="auto">
          <a:xfrm>
            <a:off x="792436" y="3337363"/>
            <a:ext cx="1504950" cy="3619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Đã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tô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màu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……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10297400" y="6159391"/>
            <a:ext cx="1504950" cy="3619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Đã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tô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màu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 ……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42" name="Text Box 8"/>
          <p:cNvSpPr txBox="1">
            <a:spLocks noChangeArrowheads="1"/>
          </p:cNvSpPr>
          <p:nvPr/>
        </p:nvSpPr>
        <p:spPr bwMode="auto">
          <a:xfrm>
            <a:off x="7331840" y="3368894"/>
            <a:ext cx="1504950" cy="3619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Đã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tô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màu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 ……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41" name="Text Box 9"/>
          <p:cNvSpPr txBox="1">
            <a:spLocks noChangeArrowheads="1"/>
          </p:cNvSpPr>
          <p:nvPr/>
        </p:nvSpPr>
        <p:spPr bwMode="auto">
          <a:xfrm>
            <a:off x="10404476" y="3384659"/>
            <a:ext cx="1504950" cy="3619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Đã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tô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màu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 ……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40" name="Text Box 10"/>
          <p:cNvSpPr txBox="1">
            <a:spLocks noChangeArrowheads="1"/>
          </p:cNvSpPr>
          <p:nvPr/>
        </p:nvSpPr>
        <p:spPr bwMode="auto">
          <a:xfrm>
            <a:off x="4059841" y="3363639"/>
            <a:ext cx="1504950" cy="3619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Đã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tô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màu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 ……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39" name="Text Box 11"/>
          <p:cNvSpPr txBox="1">
            <a:spLocks noChangeArrowheads="1"/>
          </p:cNvSpPr>
          <p:nvPr/>
        </p:nvSpPr>
        <p:spPr bwMode="auto">
          <a:xfrm>
            <a:off x="952391" y="6306864"/>
            <a:ext cx="1504950" cy="3619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Đã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tô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màu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 ……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38" name="Text Box 12"/>
          <p:cNvSpPr txBox="1">
            <a:spLocks noChangeArrowheads="1"/>
          </p:cNvSpPr>
          <p:nvPr/>
        </p:nvSpPr>
        <p:spPr bwMode="auto">
          <a:xfrm>
            <a:off x="4056555" y="6248728"/>
            <a:ext cx="1504950" cy="3619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Đã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tô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màu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 ……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37" name="Text Box 14"/>
          <p:cNvSpPr txBox="1">
            <a:spLocks noChangeArrowheads="1"/>
          </p:cNvSpPr>
          <p:nvPr/>
        </p:nvSpPr>
        <p:spPr bwMode="auto">
          <a:xfrm>
            <a:off x="7239547" y="6275333"/>
            <a:ext cx="1504950" cy="3619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Đã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tô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màu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 ……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1008992" y="252249"/>
            <a:ext cx="7756635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Roboto" charset="0"/>
                <a:cs typeface="Times New Roman" pitchFamily="18" charset="0"/>
              </a:rPr>
              <a:t>PHIẾU HỌC TẬP SỐ </a:t>
            </a: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Roboto" charset="0"/>
                <a:cs typeface="Times New Roman" pitchFamily="18" charset="0"/>
              </a:rPr>
              <a:t>1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Roboto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>
              <a:latin typeface="+mj-lt"/>
              <a:ea typeface="Roboto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Mỗi hình dưới đây đã tô màu vào một phần mấy?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57" name="Rectangle 21"/>
          <p:cNvSpPr>
            <a:spLocks noChangeArrowheads="1"/>
          </p:cNvSpPr>
          <p:nvPr/>
        </p:nvSpPr>
        <p:spPr bwMode="auto">
          <a:xfrm>
            <a:off x="0" y="9144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Roboto" charset="0"/>
                <a:cs typeface="Times New Roman" pitchFamily="18" charset="0"/>
              </a:rPr>
              <a:t/>
            </a:r>
            <a:br>
              <a:rPr kumimoji="0" lang="vi-VN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Roboto" charset="0"/>
                <a:cs typeface="Times New Roman" pitchFamily="18" charset="0"/>
              </a:rPr>
            </a:b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56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81958"/>
            <a:ext cx="12192000" cy="4808484"/>
          </a:xfrm>
          <a:prstGeom prst="rect">
            <a:avLst/>
          </a:prstGeom>
          <a:noFill/>
        </p:spPr>
      </p:pic>
      <p:sp>
        <p:nvSpPr>
          <p:cNvPr id="65544" name="Text Box 6"/>
          <p:cNvSpPr txBox="1">
            <a:spLocks noChangeArrowheads="1"/>
          </p:cNvSpPr>
          <p:nvPr/>
        </p:nvSpPr>
        <p:spPr bwMode="auto">
          <a:xfrm>
            <a:off x="792436" y="3337363"/>
            <a:ext cx="1504950" cy="3619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Đã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tô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màu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10297400" y="6159391"/>
            <a:ext cx="1504950" cy="3619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Đã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tô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màu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42" name="Text Box 8"/>
          <p:cNvSpPr txBox="1">
            <a:spLocks noChangeArrowheads="1"/>
          </p:cNvSpPr>
          <p:nvPr/>
        </p:nvSpPr>
        <p:spPr bwMode="auto">
          <a:xfrm>
            <a:off x="7331840" y="3368894"/>
            <a:ext cx="1504950" cy="3619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Đã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tô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màu</a:t>
            </a:r>
            <a:r>
              <a:rPr lang="en-US" sz="1600" dirty="0" smtClean="0">
                <a:latin typeface="Roboto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41" name="Text Box 9"/>
          <p:cNvSpPr txBox="1">
            <a:spLocks noChangeArrowheads="1"/>
          </p:cNvSpPr>
          <p:nvPr/>
        </p:nvSpPr>
        <p:spPr bwMode="auto">
          <a:xfrm>
            <a:off x="10404476" y="3384659"/>
            <a:ext cx="1504950" cy="3619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Đã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tô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màu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40" name="Text Box 10"/>
          <p:cNvSpPr txBox="1">
            <a:spLocks noChangeArrowheads="1"/>
          </p:cNvSpPr>
          <p:nvPr/>
        </p:nvSpPr>
        <p:spPr bwMode="auto">
          <a:xfrm>
            <a:off x="4059841" y="3363639"/>
            <a:ext cx="1504950" cy="3619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Đã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tô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màu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39" name="Text Box 11"/>
          <p:cNvSpPr txBox="1">
            <a:spLocks noChangeArrowheads="1"/>
          </p:cNvSpPr>
          <p:nvPr/>
        </p:nvSpPr>
        <p:spPr bwMode="auto">
          <a:xfrm>
            <a:off x="952391" y="6306864"/>
            <a:ext cx="1504950" cy="3619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Đã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tô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màu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38" name="Text Box 12"/>
          <p:cNvSpPr txBox="1">
            <a:spLocks noChangeArrowheads="1"/>
          </p:cNvSpPr>
          <p:nvPr/>
        </p:nvSpPr>
        <p:spPr bwMode="auto">
          <a:xfrm>
            <a:off x="4056555" y="6248728"/>
            <a:ext cx="1504950" cy="3619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Đã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tô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màu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37" name="Text Box 14"/>
          <p:cNvSpPr txBox="1">
            <a:spLocks noChangeArrowheads="1"/>
          </p:cNvSpPr>
          <p:nvPr/>
        </p:nvSpPr>
        <p:spPr bwMode="auto">
          <a:xfrm>
            <a:off x="7239547" y="6275333"/>
            <a:ext cx="1504950" cy="3619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Đã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tô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màu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1008992" y="252249"/>
            <a:ext cx="775663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Roboto" charset="0"/>
                <a:cs typeface="Times New Roman" pitchFamily="18" charset="0"/>
              </a:rPr>
              <a:t>PHIẾU HỌC TẬP SỐ 2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Roboto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>
              <a:latin typeface="+mj-lt"/>
              <a:ea typeface="Roboto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57" name="Rectangle 21"/>
          <p:cNvSpPr>
            <a:spLocks noChangeArrowheads="1"/>
          </p:cNvSpPr>
          <p:nvPr/>
        </p:nvSpPr>
        <p:spPr bwMode="auto">
          <a:xfrm>
            <a:off x="0" y="9144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Roboto" charset="0"/>
                <a:cs typeface="Times New Roman" pitchFamily="18" charset="0"/>
              </a:rPr>
              <a:t/>
            </a:r>
            <a:br>
              <a:rPr kumimoji="0" lang="vi-VN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Roboto" charset="0"/>
                <a:cs typeface="Times New Roman" pitchFamily="18" charset="0"/>
              </a:rPr>
            </a:b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907627" y="3319066"/>
            <a:ext cx="472966" cy="883106"/>
            <a:chOff x="4698498" y="3459871"/>
            <a:chExt cx="611257" cy="1045228"/>
          </a:xfrm>
        </p:grpSpPr>
        <p:sp>
          <p:nvSpPr>
            <p:cNvPr id="14" name="TextBox 13"/>
            <p:cNvSpPr txBox="1"/>
            <p:nvPr/>
          </p:nvSpPr>
          <p:spPr>
            <a:xfrm>
              <a:off x="4698498" y="3958681"/>
              <a:ext cx="611257" cy="546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2400" b="1" noProof="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2</a:t>
              </a:r>
              <a:endParaRPr lang="en-US" altLang="zh-CN" sz="2400" b="1" noProof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98498" y="3459871"/>
              <a:ext cx="611257" cy="546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2400" b="1" noProof="0" dirty="0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</a:t>
              </a:r>
              <a:endParaRPr lang="en-US" altLang="zh-CN" sz="2400" b="1" noProof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4852169" y="3942314"/>
              <a:ext cx="317307" cy="11953"/>
            </a:xfrm>
            <a:prstGeom prst="line">
              <a:avLst/>
            </a:prstGeom>
            <a:ln w="19050">
              <a:solidFill>
                <a:srgbClr val="EE1D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202621" y="3241113"/>
            <a:ext cx="346841" cy="866277"/>
            <a:chOff x="4698498" y="3459871"/>
            <a:chExt cx="611257" cy="1067955"/>
          </a:xfrm>
        </p:grpSpPr>
        <p:sp>
          <p:nvSpPr>
            <p:cNvPr id="20" name="TextBox 19"/>
            <p:cNvSpPr txBox="1"/>
            <p:nvPr/>
          </p:nvSpPr>
          <p:spPr>
            <a:xfrm>
              <a:off x="4698498" y="3958681"/>
              <a:ext cx="611257" cy="569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2400" b="1" noProof="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7</a:t>
              </a:r>
              <a:endParaRPr lang="en-US" altLang="zh-CN" sz="2400" b="1" noProof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98498" y="3459871"/>
              <a:ext cx="611257" cy="569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2400" b="1" noProof="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</a:t>
              </a:r>
              <a:endParaRPr lang="en-US" altLang="zh-CN" sz="2400" b="1" noProof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4900835" y="3934132"/>
              <a:ext cx="268641" cy="8183"/>
            </a:xfrm>
            <a:prstGeom prst="line">
              <a:avLst/>
            </a:prstGeom>
            <a:ln w="19050">
              <a:solidFill>
                <a:srgbClr val="EE1D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8450317" y="3105808"/>
            <a:ext cx="488731" cy="911621"/>
            <a:chOff x="4698498" y="3459872"/>
            <a:chExt cx="611257" cy="1010597"/>
          </a:xfrm>
        </p:grpSpPr>
        <p:sp>
          <p:nvSpPr>
            <p:cNvPr id="24" name="TextBox 23"/>
            <p:cNvSpPr txBox="1"/>
            <p:nvPr/>
          </p:nvSpPr>
          <p:spPr>
            <a:xfrm>
              <a:off x="4698498" y="3958681"/>
              <a:ext cx="611257" cy="511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2400" b="1" noProof="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4</a:t>
              </a:r>
              <a:endParaRPr lang="en-US" altLang="zh-CN" sz="2400" noProof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98498" y="3459872"/>
              <a:ext cx="611257" cy="511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2400" b="1" noProof="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</a:t>
              </a:r>
              <a:endParaRPr lang="en-US" altLang="zh-CN" sz="2400" noProof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4760844" y="3969072"/>
              <a:ext cx="476175" cy="0"/>
            </a:xfrm>
            <a:prstGeom prst="line">
              <a:avLst/>
            </a:prstGeom>
            <a:ln w="38100">
              <a:solidFill>
                <a:srgbClr val="EE1D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1493062" y="3186074"/>
            <a:ext cx="504497" cy="896447"/>
            <a:chOff x="4698498" y="3459871"/>
            <a:chExt cx="611257" cy="1028463"/>
          </a:xfrm>
        </p:grpSpPr>
        <p:sp>
          <p:nvSpPr>
            <p:cNvPr id="28" name="TextBox 27"/>
            <p:cNvSpPr txBox="1"/>
            <p:nvPr/>
          </p:nvSpPr>
          <p:spPr>
            <a:xfrm>
              <a:off x="4698498" y="3958681"/>
              <a:ext cx="611257" cy="529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2400" b="1" noProof="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3</a:t>
              </a:r>
              <a:endParaRPr lang="en-US" altLang="zh-CN" sz="2400" noProof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698498" y="3459871"/>
              <a:ext cx="611257" cy="529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2400" b="1" noProof="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</a:t>
              </a:r>
              <a:endParaRPr lang="en-US" altLang="zh-CN" sz="2400" noProof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4760844" y="3969072"/>
              <a:ext cx="476175" cy="0"/>
            </a:xfrm>
            <a:prstGeom prst="line">
              <a:avLst/>
            </a:prstGeom>
            <a:ln w="38100">
              <a:solidFill>
                <a:srgbClr val="EE1D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2033751" y="5927834"/>
            <a:ext cx="362608" cy="930166"/>
            <a:chOff x="4698498" y="3459871"/>
            <a:chExt cx="611257" cy="1017939"/>
          </a:xfrm>
        </p:grpSpPr>
        <p:sp>
          <p:nvSpPr>
            <p:cNvPr id="32" name="TextBox 31"/>
            <p:cNvSpPr txBox="1"/>
            <p:nvPr/>
          </p:nvSpPr>
          <p:spPr>
            <a:xfrm>
              <a:off x="4698498" y="3958681"/>
              <a:ext cx="611257" cy="519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2400" b="1" noProof="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9</a:t>
              </a:r>
              <a:endParaRPr lang="en-US" altLang="zh-CN" sz="2400" noProof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698498" y="3459871"/>
              <a:ext cx="611257" cy="519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2400" b="1" noProof="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</a:t>
              </a:r>
              <a:endParaRPr lang="en-US" altLang="zh-CN" sz="2400" noProof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4760844" y="3969072"/>
              <a:ext cx="476175" cy="0"/>
            </a:xfrm>
            <a:prstGeom prst="line">
              <a:avLst/>
            </a:prstGeom>
            <a:ln w="38100">
              <a:solidFill>
                <a:srgbClr val="EE1D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139558" y="5895575"/>
            <a:ext cx="472965" cy="962425"/>
            <a:chOff x="4698498" y="3459871"/>
            <a:chExt cx="611257" cy="958678"/>
          </a:xfrm>
        </p:grpSpPr>
        <p:sp>
          <p:nvSpPr>
            <p:cNvPr id="36" name="TextBox 35"/>
            <p:cNvSpPr txBox="1"/>
            <p:nvPr/>
          </p:nvSpPr>
          <p:spPr>
            <a:xfrm>
              <a:off x="4698498" y="3958681"/>
              <a:ext cx="611257" cy="459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2400" b="1" noProof="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6</a:t>
              </a:r>
              <a:endParaRPr lang="en-US" altLang="zh-CN" sz="2400" noProof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698498" y="3459871"/>
              <a:ext cx="611257" cy="459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2400" b="1" noProof="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</a:t>
              </a:r>
              <a:endParaRPr lang="en-US" altLang="zh-CN" sz="2400" noProof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4760844" y="3969072"/>
              <a:ext cx="476175" cy="0"/>
            </a:xfrm>
            <a:prstGeom prst="line">
              <a:avLst/>
            </a:prstGeom>
            <a:ln w="38100">
              <a:solidFill>
                <a:srgbClr val="EE1D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8339959" y="5943600"/>
            <a:ext cx="504496" cy="914400"/>
            <a:chOff x="4698498" y="3459871"/>
            <a:chExt cx="611257" cy="945589"/>
          </a:xfrm>
        </p:grpSpPr>
        <p:sp>
          <p:nvSpPr>
            <p:cNvPr id="40" name="TextBox 39"/>
            <p:cNvSpPr txBox="1"/>
            <p:nvPr/>
          </p:nvSpPr>
          <p:spPr>
            <a:xfrm>
              <a:off x="4698498" y="3958681"/>
              <a:ext cx="611257" cy="446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2400" b="1" noProof="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8</a:t>
              </a:r>
              <a:endParaRPr lang="en-US" altLang="zh-CN" sz="2400" noProof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698498" y="3459871"/>
              <a:ext cx="611257" cy="446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2400" b="1" noProof="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</a:t>
              </a:r>
              <a:endParaRPr lang="en-US" altLang="zh-CN" sz="2400" noProof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4760844" y="3969072"/>
              <a:ext cx="476175" cy="0"/>
            </a:xfrm>
            <a:prstGeom prst="line">
              <a:avLst/>
            </a:prstGeom>
            <a:ln w="38100">
              <a:solidFill>
                <a:srgbClr val="EE1D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11298619" y="5910090"/>
            <a:ext cx="551794" cy="947910"/>
            <a:chOff x="4698498" y="3459871"/>
            <a:chExt cx="611257" cy="972405"/>
          </a:xfrm>
        </p:grpSpPr>
        <p:sp>
          <p:nvSpPr>
            <p:cNvPr id="44" name="TextBox 43"/>
            <p:cNvSpPr txBox="1"/>
            <p:nvPr/>
          </p:nvSpPr>
          <p:spPr>
            <a:xfrm>
              <a:off x="4698498" y="3958681"/>
              <a:ext cx="611257" cy="473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2400" b="1" noProof="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5</a:t>
              </a:r>
              <a:endParaRPr lang="en-US" altLang="zh-CN" sz="2400" noProof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698498" y="3459871"/>
              <a:ext cx="611257" cy="473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2400" b="1" noProof="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</a:t>
              </a:r>
              <a:endParaRPr lang="en-US" altLang="zh-CN" sz="2400" noProof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4760844" y="3969072"/>
              <a:ext cx="476175" cy="0"/>
            </a:xfrm>
            <a:prstGeom prst="line">
              <a:avLst/>
            </a:prstGeom>
            <a:ln w="38100">
              <a:solidFill>
                <a:srgbClr val="EE1D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756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12" y="-62794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203" y="4579218"/>
            <a:ext cx="1436365" cy="2039707"/>
          </a:xfrm>
          <a:prstGeom prst="rect">
            <a:avLst/>
          </a:prstGeom>
        </p:spPr>
      </p:pic>
      <p:pic>
        <p:nvPicPr>
          <p:cNvPr id="5" name="Picture 4" descr="Picture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1117" y="0"/>
            <a:ext cx="4792717" cy="715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28" y="1024759"/>
            <a:ext cx="6085489" cy="5265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vi-VN" altLang="zh-CN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TIÊU CHÍ SẢN PHẨM</a:t>
            </a:r>
            <a:endParaRPr lang="en-US" altLang="zh-CN" b="1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0" algn="ctr">
              <a:buNone/>
            </a:pPr>
            <a:endParaRPr lang="en-US" altLang="zh-CN" b="1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vi-VN" altLang="zh-CN" sz="3200" dirty="0" smtClean="0">
                <a:solidFill>
                  <a:srgbClr val="002060"/>
                </a:solidFill>
                <a:latin typeface="+mj-lt"/>
                <a:ea typeface="Roboto" panose="02000000000000000000" pitchFamily="2" charset="0"/>
              </a:rPr>
              <a:t>Sản phẩm có sử dụng 1</a:t>
            </a:r>
            <a:r>
              <a:rPr lang="en-US" altLang="zh-CN" sz="3200" dirty="0" smtClean="0">
                <a:solidFill>
                  <a:srgbClr val="002060"/>
                </a:solidFill>
                <a:latin typeface="+mj-lt"/>
                <a:ea typeface="Roboto" panose="02000000000000000000" pitchFamily="2" charset="0"/>
              </a:rPr>
              <a:t>/</a:t>
            </a:r>
            <a:r>
              <a:rPr lang="vi-VN" altLang="zh-CN" sz="3200" dirty="0" smtClean="0">
                <a:solidFill>
                  <a:srgbClr val="002060"/>
                </a:solidFill>
                <a:latin typeface="+mj-lt"/>
                <a:ea typeface="Roboto" panose="02000000000000000000" pitchFamily="2" charset="0"/>
              </a:rPr>
              <a:t>2;</a:t>
            </a:r>
            <a:r>
              <a:rPr lang="en-US" altLang="zh-CN" sz="3200" dirty="0" smtClean="0">
                <a:solidFill>
                  <a:srgbClr val="002060"/>
                </a:solidFill>
                <a:latin typeface="+mj-lt"/>
                <a:ea typeface="Roboto" panose="02000000000000000000" pitchFamily="2" charset="0"/>
              </a:rPr>
              <a:t> </a:t>
            </a:r>
            <a:r>
              <a:rPr lang="vi-VN" altLang="zh-CN" sz="3200" dirty="0" smtClean="0">
                <a:solidFill>
                  <a:srgbClr val="002060"/>
                </a:solidFill>
                <a:latin typeface="+mj-lt"/>
                <a:ea typeface="Roboto" panose="02000000000000000000" pitchFamily="2" charset="0"/>
              </a:rPr>
              <a:t>1</a:t>
            </a:r>
            <a:r>
              <a:rPr lang="en-US" altLang="zh-CN" sz="3200" dirty="0" smtClean="0">
                <a:solidFill>
                  <a:srgbClr val="002060"/>
                </a:solidFill>
                <a:latin typeface="+mj-lt"/>
                <a:ea typeface="Roboto" panose="02000000000000000000" pitchFamily="2" charset="0"/>
              </a:rPr>
              <a:t>/</a:t>
            </a:r>
            <a:r>
              <a:rPr lang="vi-VN" altLang="zh-CN" sz="3200" dirty="0" smtClean="0">
                <a:solidFill>
                  <a:srgbClr val="002060"/>
                </a:solidFill>
                <a:latin typeface="+mj-lt"/>
                <a:ea typeface="Roboto" panose="02000000000000000000" pitchFamily="2" charset="0"/>
              </a:rPr>
              <a:t>3</a:t>
            </a:r>
            <a:r>
              <a:rPr lang="en-US" altLang="zh-CN" sz="3200" dirty="0" smtClean="0">
                <a:solidFill>
                  <a:srgbClr val="002060"/>
                </a:solidFill>
                <a:latin typeface="+mj-lt"/>
                <a:ea typeface="Roboto" panose="02000000000000000000" pitchFamily="2" charset="0"/>
              </a:rPr>
              <a:t>;</a:t>
            </a:r>
            <a:r>
              <a:rPr lang="vi-VN" altLang="zh-CN" sz="3200" dirty="0" smtClean="0">
                <a:solidFill>
                  <a:srgbClr val="002060"/>
                </a:solidFill>
                <a:latin typeface="+mj-lt"/>
                <a:ea typeface="Roboto" panose="02000000000000000000" pitchFamily="2" charset="0"/>
              </a:rPr>
              <a:t> ...;</a:t>
            </a:r>
            <a:r>
              <a:rPr lang="en-US" altLang="zh-CN" sz="3200" dirty="0" smtClean="0">
                <a:solidFill>
                  <a:srgbClr val="002060"/>
                </a:solidFill>
                <a:latin typeface="+mj-lt"/>
                <a:ea typeface="Roboto" panose="02000000000000000000" pitchFamily="2" charset="0"/>
              </a:rPr>
              <a:t> </a:t>
            </a:r>
            <a:r>
              <a:rPr lang="vi-VN" altLang="zh-CN" sz="3200" dirty="0" smtClean="0">
                <a:solidFill>
                  <a:srgbClr val="002060"/>
                </a:solidFill>
                <a:latin typeface="+mj-lt"/>
                <a:ea typeface="Roboto" panose="02000000000000000000" pitchFamily="2" charset="0"/>
              </a:rPr>
              <a:t>1</a:t>
            </a:r>
            <a:r>
              <a:rPr lang="en-US" altLang="zh-CN" sz="3200" dirty="0" smtClean="0">
                <a:solidFill>
                  <a:srgbClr val="002060"/>
                </a:solidFill>
                <a:latin typeface="+mj-lt"/>
                <a:ea typeface="Roboto" panose="02000000000000000000" pitchFamily="2" charset="0"/>
              </a:rPr>
              <a:t>/</a:t>
            </a:r>
            <a:r>
              <a:rPr lang="vi-VN" altLang="zh-CN" sz="3200" dirty="0" smtClean="0">
                <a:solidFill>
                  <a:srgbClr val="002060"/>
                </a:solidFill>
                <a:latin typeface="+mj-lt"/>
                <a:ea typeface="Roboto" panose="02000000000000000000" pitchFamily="2" charset="0"/>
              </a:rPr>
              <a:t>9</a:t>
            </a:r>
            <a:r>
              <a:rPr lang="en-US" altLang="zh-CN" sz="3200" dirty="0" smtClean="0">
                <a:solidFill>
                  <a:srgbClr val="002060"/>
                </a:solidFill>
                <a:latin typeface="+mj-lt"/>
                <a:ea typeface="Roboto" panose="02000000000000000000" pitchFamily="2" charset="0"/>
              </a:rPr>
              <a:t> </a:t>
            </a:r>
            <a:r>
              <a:rPr lang="en-US" altLang="zh-CN" sz="3200" dirty="0" err="1" smtClean="0">
                <a:solidFill>
                  <a:srgbClr val="002060"/>
                </a:solidFill>
                <a:latin typeface="+mj-lt"/>
                <a:ea typeface="Roboto" panose="02000000000000000000" pitchFamily="2" charset="0"/>
              </a:rPr>
              <a:t>của</a:t>
            </a:r>
            <a:r>
              <a:rPr lang="en-US" altLang="zh-CN" sz="3200" dirty="0" smtClean="0">
                <a:solidFill>
                  <a:srgbClr val="002060"/>
                </a:solidFill>
                <a:latin typeface="+mj-lt"/>
                <a:ea typeface="Roboto" panose="02000000000000000000" pitchFamily="2" charset="0"/>
              </a:rPr>
              <a:t> </a:t>
            </a:r>
            <a:r>
              <a:rPr lang="en-US" altLang="zh-CN" sz="3200" dirty="0" err="1" smtClean="0">
                <a:solidFill>
                  <a:srgbClr val="002060"/>
                </a:solidFill>
                <a:latin typeface="+mj-lt"/>
                <a:ea typeface="Roboto" panose="02000000000000000000" pitchFamily="2" charset="0"/>
              </a:rPr>
              <a:t>một</a:t>
            </a:r>
            <a:r>
              <a:rPr lang="en-US" altLang="zh-CN" sz="3200" dirty="0" smtClean="0">
                <a:solidFill>
                  <a:srgbClr val="002060"/>
                </a:solidFill>
                <a:latin typeface="+mj-lt"/>
                <a:ea typeface="Roboto" panose="02000000000000000000" pitchFamily="2" charset="0"/>
              </a:rPr>
              <a:t> </a:t>
            </a:r>
            <a:r>
              <a:rPr lang="en-US" altLang="zh-CN" sz="3200" dirty="0" err="1" smtClean="0">
                <a:solidFill>
                  <a:srgbClr val="002060"/>
                </a:solidFill>
                <a:latin typeface="+mj-lt"/>
                <a:ea typeface="Roboto" panose="02000000000000000000" pitchFamily="2" charset="0"/>
              </a:rPr>
              <a:t>hình</a:t>
            </a:r>
            <a:r>
              <a:rPr lang="en-US" altLang="zh-CN" sz="3200" dirty="0" smtClean="0">
                <a:solidFill>
                  <a:srgbClr val="002060"/>
                </a:solidFill>
                <a:latin typeface="+mj-lt"/>
                <a:ea typeface="Roboto" panose="02000000000000000000" pitchFamily="2" charset="0"/>
              </a:rPr>
              <a:t> </a:t>
            </a:r>
            <a:r>
              <a:rPr lang="en-US" altLang="zh-CN" sz="3200" dirty="0" err="1" smtClean="0">
                <a:solidFill>
                  <a:srgbClr val="002060"/>
                </a:solidFill>
                <a:latin typeface="+mj-lt"/>
                <a:ea typeface="Roboto" panose="02000000000000000000" pitchFamily="2" charset="0"/>
              </a:rPr>
              <a:t>để</a:t>
            </a:r>
            <a:r>
              <a:rPr lang="en-US" altLang="zh-CN" sz="3200" dirty="0" smtClean="0">
                <a:solidFill>
                  <a:srgbClr val="002060"/>
                </a:solidFill>
                <a:latin typeface="+mj-lt"/>
                <a:ea typeface="Roboto" panose="02000000000000000000" pitchFamily="2" charset="0"/>
              </a:rPr>
              <a:t> </a:t>
            </a:r>
            <a:r>
              <a:rPr lang="en-US" altLang="zh-CN" sz="3200" dirty="0" err="1" smtClean="0">
                <a:solidFill>
                  <a:srgbClr val="002060"/>
                </a:solidFill>
                <a:latin typeface="+mj-lt"/>
                <a:ea typeface="Roboto" panose="02000000000000000000" pitchFamily="2" charset="0"/>
              </a:rPr>
              <a:t>trang</a:t>
            </a:r>
            <a:r>
              <a:rPr lang="en-US" altLang="zh-CN" sz="3200" dirty="0" smtClean="0">
                <a:solidFill>
                  <a:srgbClr val="002060"/>
                </a:solidFill>
                <a:latin typeface="+mj-lt"/>
                <a:ea typeface="Roboto" panose="02000000000000000000" pitchFamily="2" charset="0"/>
              </a:rPr>
              <a:t> </a:t>
            </a:r>
            <a:r>
              <a:rPr lang="en-US" altLang="zh-CN" sz="3200" dirty="0" err="1" smtClean="0">
                <a:solidFill>
                  <a:srgbClr val="002060"/>
                </a:solidFill>
                <a:latin typeface="+mj-lt"/>
                <a:ea typeface="Roboto" panose="02000000000000000000" pitchFamily="2" charset="0"/>
              </a:rPr>
              <a:t>trí</a:t>
            </a:r>
            <a:endParaRPr lang="en-US" altLang="zh-CN" sz="3200" dirty="0" smtClean="0">
              <a:solidFill>
                <a:srgbClr val="002060"/>
              </a:solidFill>
              <a:latin typeface="+mj-lt"/>
              <a:ea typeface="Roboto" panose="02000000000000000000" pitchFamily="2" charset="0"/>
            </a:endParaRPr>
          </a:p>
          <a:p>
            <a:pPr lvl="0"/>
            <a:r>
              <a:rPr lang="en-US" altLang="zh-CN" sz="3200" dirty="0" err="1" smtClean="0">
                <a:solidFill>
                  <a:srgbClr val="002060"/>
                </a:solidFill>
                <a:latin typeface="+mj-lt"/>
                <a:ea typeface="Roboto" panose="02000000000000000000" pitchFamily="2" charset="0"/>
              </a:rPr>
              <a:t>Trang</a:t>
            </a:r>
            <a:r>
              <a:rPr lang="en-US" altLang="zh-CN" sz="3200" dirty="0" smtClean="0">
                <a:solidFill>
                  <a:srgbClr val="002060"/>
                </a:solidFill>
                <a:latin typeface="+mj-lt"/>
                <a:ea typeface="Roboto" panose="02000000000000000000" pitchFamily="2" charset="0"/>
              </a:rPr>
              <a:t> </a:t>
            </a:r>
            <a:r>
              <a:rPr lang="en-US" altLang="zh-CN" sz="3200" dirty="0" err="1" smtClean="0">
                <a:solidFill>
                  <a:srgbClr val="002060"/>
                </a:solidFill>
                <a:latin typeface="+mj-lt"/>
                <a:ea typeface="Roboto" panose="02000000000000000000" pitchFamily="2" charset="0"/>
              </a:rPr>
              <a:t>trí</a:t>
            </a:r>
            <a:r>
              <a:rPr lang="en-US" altLang="zh-CN" sz="3200" dirty="0" smtClean="0">
                <a:solidFill>
                  <a:srgbClr val="002060"/>
                </a:solidFill>
                <a:latin typeface="+mj-lt"/>
                <a:ea typeface="Roboto" panose="02000000000000000000" pitchFamily="2" charset="0"/>
              </a:rPr>
              <a:t> </a:t>
            </a:r>
            <a:r>
              <a:rPr lang="en-US" altLang="zh-CN" sz="3200" dirty="0" err="1" smtClean="0">
                <a:solidFill>
                  <a:srgbClr val="002060"/>
                </a:solidFill>
                <a:latin typeface="+mj-lt"/>
                <a:ea typeface="Roboto" panose="02000000000000000000" pitchFamily="2" charset="0"/>
              </a:rPr>
              <a:t>sáng</a:t>
            </a:r>
            <a:r>
              <a:rPr lang="en-US" altLang="zh-CN" sz="3200" dirty="0" smtClean="0">
                <a:solidFill>
                  <a:srgbClr val="002060"/>
                </a:solidFill>
                <a:latin typeface="+mj-lt"/>
                <a:ea typeface="Roboto" panose="02000000000000000000" pitchFamily="2" charset="0"/>
              </a:rPr>
              <a:t> </a:t>
            </a:r>
            <a:r>
              <a:rPr lang="en-US" altLang="zh-CN" sz="3200" dirty="0" err="1" smtClean="0">
                <a:solidFill>
                  <a:srgbClr val="002060"/>
                </a:solidFill>
                <a:latin typeface="+mj-lt"/>
                <a:ea typeface="Roboto" panose="02000000000000000000" pitchFamily="2" charset="0"/>
              </a:rPr>
              <a:t>tạo</a:t>
            </a:r>
            <a:r>
              <a:rPr lang="en-US" altLang="zh-CN" sz="3200" dirty="0" smtClean="0">
                <a:solidFill>
                  <a:srgbClr val="002060"/>
                </a:solidFill>
                <a:latin typeface="+mj-lt"/>
                <a:ea typeface="Roboto" panose="02000000000000000000" pitchFamily="2" charset="0"/>
              </a:rPr>
              <a:t> </a:t>
            </a:r>
            <a:r>
              <a:rPr lang="en-US" altLang="zh-CN" sz="3200" dirty="0" err="1" smtClean="0">
                <a:solidFill>
                  <a:srgbClr val="002060"/>
                </a:solidFill>
                <a:latin typeface="+mj-lt"/>
                <a:ea typeface="Roboto" panose="02000000000000000000" pitchFamily="2" charset="0"/>
              </a:rPr>
              <a:t>và</a:t>
            </a:r>
            <a:r>
              <a:rPr lang="en-US" altLang="zh-CN" sz="3200" dirty="0" smtClean="0">
                <a:solidFill>
                  <a:srgbClr val="002060"/>
                </a:solidFill>
                <a:latin typeface="+mj-lt"/>
                <a:ea typeface="Roboto" panose="02000000000000000000" pitchFamily="2" charset="0"/>
              </a:rPr>
              <a:t> </a:t>
            </a:r>
            <a:r>
              <a:rPr lang="en-US" altLang="zh-CN" sz="3200" dirty="0" err="1" smtClean="0">
                <a:solidFill>
                  <a:srgbClr val="002060"/>
                </a:solidFill>
                <a:latin typeface="+mj-lt"/>
                <a:ea typeface="Roboto" panose="02000000000000000000" pitchFamily="2" charset="0"/>
              </a:rPr>
              <a:t>đảm</a:t>
            </a:r>
            <a:r>
              <a:rPr lang="en-US" altLang="zh-CN" sz="3200" dirty="0" smtClean="0">
                <a:solidFill>
                  <a:srgbClr val="002060"/>
                </a:solidFill>
                <a:latin typeface="+mj-lt"/>
                <a:ea typeface="Roboto" panose="02000000000000000000" pitchFamily="2" charset="0"/>
              </a:rPr>
              <a:t> </a:t>
            </a:r>
            <a:r>
              <a:rPr lang="en-US" altLang="zh-CN" sz="3200" dirty="0" err="1" smtClean="0">
                <a:solidFill>
                  <a:srgbClr val="002060"/>
                </a:solidFill>
                <a:latin typeface="+mj-lt"/>
                <a:ea typeface="Roboto" panose="02000000000000000000" pitchFamily="2" charset="0"/>
              </a:rPr>
              <a:t>bảo</a:t>
            </a:r>
            <a:r>
              <a:rPr lang="en-US" altLang="zh-CN" sz="3200" dirty="0" smtClean="0">
                <a:solidFill>
                  <a:srgbClr val="002060"/>
                </a:solidFill>
                <a:latin typeface="+mj-lt"/>
                <a:ea typeface="Roboto" panose="02000000000000000000" pitchFamily="2" charset="0"/>
              </a:rPr>
              <a:t> </a:t>
            </a:r>
            <a:r>
              <a:rPr lang="en-US" altLang="zh-CN" sz="3200" dirty="0" err="1" smtClean="0">
                <a:solidFill>
                  <a:srgbClr val="002060"/>
                </a:solidFill>
                <a:latin typeface="+mj-lt"/>
                <a:ea typeface="Roboto" panose="02000000000000000000" pitchFamily="2" charset="0"/>
              </a:rPr>
              <a:t>tính</a:t>
            </a:r>
            <a:r>
              <a:rPr lang="en-US" altLang="zh-CN" sz="3200" dirty="0" smtClean="0">
                <a:solidFill>
                  <a:srgbClr val="002060"/>
                </a:solidFill>
                <a:latin typeface="+mj-lt"/>
                <a:ea typeface="Roboto" panose="02000000000000000000" pitchFamily="2" charset="0"/>
              </a:rPr>
              <a:t> </a:t>
            </a:r>
            <a:r>
              <a:rPr lang="en-US" altLang="zh-CN" sz="3200" dirty="0" err="1" smtClean="0">
                <a:solidFill>
                  <a:srgbClr val="002060"/>
                </a:solidFill>
                <a:latin typeface="+mj-lt"/>
                <a:ea typeface="Roboto" panose="02000000000000000000" pitchFamily="2" charset="0"/>
              </a:rPr>
              <a:t>thẩm</a:t>
            </a:r>
            <a:r>
              <a:rPr lang="en-US" altLang="zh-CN" sz="3200" dirty="0" smtClean="0">
                <a:solidFill>
                  <a:srgbClr val="002060"/>
                </a:solidFill>
                <a:latin typeface="+mj-lt"/>
                <a:ea typeface="Roboto" panose="02000000000000000000" pitchFamily="2" charset="0"/>
              </a:rPr>
              <a:t> </a:t>
            </a:r>
            <a:r>
              <a:rPr lang="en-US" altLang="zh-CN" sz="3200" dirty="0" err="1" smtClean="0">
                <a:solidFill>
                  <a:srgbClr val="002060"/>
                </a:solidFill>
                <a:latin typeface="+mj-lt"/>
                <a:ea typeface="Roboto" panose="02000000000000000000" pitchFamily="2" charset="0"/>
              </a:rPr>
              <a:t>mĩ</a:t>
            </a:r>
            <a:endParaRPr lang="vi-VN" altLang="zh-CN" sz="3200" dirty="0" smtClean="0">
              <a:solidFill>
                <a:srgbClr val="002060"/>
              </a:solidFill>
              <a:latin typeface="+mj-lt"/>
              <a:ea typeface="Roboto" panose="02000000000000000000" pitchFamily="2" charset="0"/>
            </a:endParaRPr>
          </a:p>
          <a:p>
            <a:endParaRPr lang="vi-VN" altLang="zh-CN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0"/>
            <a:endParaRPr lang="en-US" altLang="zh-CN" b="1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0"/>
            <a:endParaRPr lang="vi-VN" altLang="zh-CN" b="1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3661</TotalTime>
  <Words>341</Words>
  <Application>Microsoft Office PowerPoint</Application>
  <PresentationFormat>Custom</PresentationFormat>
  <Paragraphs>70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Times New Roman</vt:lpstr>
      <vt:lpstr>Calibri</vt:lpstr>
      <vt:lpstr>Calibri Light</vt:lpstr>
      <vt:lpstr>Roboto</vt:lpstr>
      <vt:lpstr>Roboto Black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CPN</cp:lastModifiedBy>
  <cp:revision>208</cp:revision>
  <dcterms:created xsi:type="dcterms:W3CDTF">2023-04-01T23:44:56Z</dcterms:created>
  <dcterms:modified xsi:type="dcterms:W3CDTF">2025-04-15T13:59:12Z</dcterms:modified>
</cp:coreProperties>
</file>