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7" r:id="rId2"/>
    <p:sldId id="271" r:id="rId3"/>
    <p:sldId id="372" r:id="rId4"/>
    <p:sldId id="338" r:id="rId5"/>
    <p:sldId id="373" r:id="rId6"/>
    <p:sldId id="375" r:id="rId7"/>
    <p:sldId id="344" r:id="rId8"/>
    <p:sldId id="353" r:id="rId9"/>
    <p:sldId id="347" r:id="rId10"/>
    <p:sldId id="345" r:id="rId11"/>
    <p:sldId id="346" r:id="rId12"/>
    <p:sldId id="350" r:id="rId13"/>
    <p:sldId id="351" r:id="rId14"/>
    <p:sldId id="352" r:id="rId15"/>
    <p:sldId id="380" r:id="rId16"/>
    <p:sldId id="381" r:id="rId17"/>
    <p:sldId id="354" r:id="rId18"/>
    <p:sldId id="382" r:id="rId19"/>
    <p:sldId id="357" r:id="rId20"/>
    <p:sldId id="356" r:id="rId21"/>
    <p:sldId id="358" r:id="rId22"/>
    <p:sldId id="383" r:id="rId23"/>
    <p:sldId id="340" r:id="rId24"/>
    <p:sldId id="384" r:id="rId25"/>
    <p:sldId id="360" r:id="rId26"/>
    <p:sldId id="362" r:id="rId27"/>
    <p:sldId id="363" r:id="rId28"/>
    <p:sldId id="364" r:id="rId29"/>
    <p:sldId id="365" r:id="rId30"/>
    <p:sldId id="366" r:id="rId31"/>
    <p:sldId id="367" r:id="rId32"/>
    <p:sldId id="261" r:id="rId33"/>
  </p:sldIdLst>
  <p:sldSz cx="18288000" cy="10287000"/>
  <p:notesSz cx="6858000" cy="9144000"/>
  <p:embeddedFontLst>
    <p:embeddedFont>
      <p:font typeface="Calibri" pitchFamily="34" charset="0"/>
      <p:regular r:id="rId35"/>
      <p:bold r:id="rId36"/>
      <p:italic r:id="rId37"/>
      <p:boldItalic r:id="rId38"/>
    </p:embeddedFont>
    <p:embeddedFont>
      <p:font typeface="SimSun" pitchFamily="2" charset="-122"/>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D4D500-4AB5-4B76-80A0-E2B87EF15FB4}">
          <p14:sldIdLst>
            <p14:sldId id="257"/>
            <p14:sldId id="271"/>
            <p14:sldId id="372"/>
            <p14:sldId id="338"/>
            <p14:sldId id="373"/>
            <p14:sldId id="375"/>
            <p14:sldId id="344"/>
            <p14:sldId id="353"/>
            <p14:sldId id="347"/>
            <p14:sldId id="345"/>
            <p14:sldId id="346"/>
            <p14:sldId id="350"/>
            <p14:sldId id="351"/>
            <p14:sldId id="352"/>
            <p14:sldId id="380"/>
            <p14:sldId id="381"/>
            <p14:sldId id="354"/>
            <p14:sldId id="382"/>
            <p14:sldId id="357"/>
            <p14:sldId id="356"/>
            <p14:sldId id="358"/>
            <p14:sldId id="383"/>
            <p14:sldId id="340"/>
            <p14:sldId id="384"/>
            <p14:sldId id="360"/>
            <p14:sldId id="362"/>
            <p14:sldId id="363"/>
            <p14:sldId id="364"/>
            <p14:sldId id="365"/>
            <p14:sldId id="366"/>
            <p14:sldId id="367"/>
            <p14:sldId id="26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H" initials="H" lastIdx="1" clrIdx="0">
    <p:extLst>
      <p:ext uri="{19B8F6BF-5375-455C-9EA6-DF929625EA0E}">
        <p15:presenceInfo xmlns:p15="http://schemas.microsoft.com/office/powerpoint/2012/main" xmlns="" userId="H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AEFE2"/>
    <a:srgbClr val="C2EAF2"/>
    <a:srgbClr val="F3F0A3"/>
    <a:srgbClr val="FFD7A3"/>
    <a:srgbClr val="FCE0EF"/>
    <a:srgbClr val="5A3114"/>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9177E7-97EE-4906-90F4-F690830D46BD}" v="1" dt="2025-01-06T07:10:11.9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8" autoAdjust="0"/>
    <p:restoredTop sz="94622" autoAdjust="0"/>
  </p:normalViewPr>
  <p:slideViewPr>
    <p:cSldViewPr>
      <p:cViewPr varScale="1">
        <p:scale>
          <a:sx n="55" d="100"/>
          <a:sy n="55" d="100"/>
        </p:scale>
        <p:origin x="-60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61"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A59177E7-97EE-4906-90F4-F690830D46BD}"/>
    <pc:docChg chg="delSld modSld modSection">
      <pc:chgData name="ĐÔNG VŨ" userId="16d7361ce9402b54" providerId="LiveId" clId="{A59177E7-97EE-4906-90F4-F690830D46BD}" dt="2025-01-06T07:10:11.926" v="1" actId="20577"/>
      <pc:docMkLst>
        <pc:docMk/>
      </pc:docMkLst>
      <pc:sldChg chg="modSp">
        <pc:chgData name="ĐÔNG VŨ" userId="16d7361ce9402b54" providerId="LiveId" clId="{A59177E7-97EE-4906-90F4-F690830D46BD}" dt="2025-01-06T07:10:11.926" v="1" actId="20577"/>
        <pc:sldMkLst>
          <pc:docMk/>
          <pc:sldMk cId="2960426481" sldId="271"/>
        </pc:sldMkLst>
        <pc:spChg chg="mod">
          <ac:chgData name="ĐÔNG VŨ" userId="16d7361ce9402b54" providerId="LiveId" clId="{A59177E7-97EE-4906-90F4-F690830D46BD}" dt="2025-01-06T07:10:11.926" v="1" actId="20577"/>
          <ac:spMkLst>
            <pc:docMk/>
            <pc:sldMk cId="2960426481" sldId="271"/>
            <ac:spMk id="117" creationId="{6094D3D7-E17B-6A1D-E6A7-26AFB2B563DC}"/>
          </ac:spMkLst>
        </pc:spChg>
      </pc:sldChg>
      <pc:sldChg chg="del">
        <pc:chgData name="ĐÔNG VŨ" userId="16d7361ce9402b54" providerId="LiveId" clId="{A59177E7-97EE-4906-90F4-F690830D46BD}" dt="2025-01-06T07:09:04.267" v="0" actId="47"/>
        <pc:sldMkLst>
          <pc:docMk/>
          <pc:sldMk cId="0" sldId="3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AB99C-DCE4-4FBB-A132-F6F4B486CE87}"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2A459-F3E5-497A-A75B-5D0BFE4E311C}" type="slidenum">
              <a:rPr lang="en-US" smtClean="0"/>
              <a:t>‹#›</a:t>
            </a:fld>
            <a:endParaRPr lang="en-US"/>
          </a:p>
        </p:txBody>
      </p:sp>
    </p:spTree>
    <p:extLst>
      <p:ext uri="{BB962C8B-B14F-4D97-AF65-F5344CB8AC3E}">
        <p14:creationId xmlns:p14="http://schemas.microsoft.com/office/powerpoint/2010/main" val="253746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2A459-F3E5-497A-A75B-5D0BFE4E311C}" type="slidenum">
              <a:rPr lang="en-US" smtClean="0"/>
              <a:t>21</a:t>
            </a:fld>
            <a:endParaRPr lang="en-US"/>
          </a:p>
        </p:txBody>
      </p:sp>
    </p:spTree>
    <p:extLst>
      <p:ext uri="{BB962C8B-B14F-4D97-AF65-F5344CB8AC3E}">
        <p14:creationId xmlns:p14="http://schemas.microsoft.com/office/powerpoint/2010/main" val="1465728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2A459-F3E5-497A-A75B-5D0BFE4E311C}" type="slidenum">
              <a:rPr lang="en-US" smtClean="0"/>
              <a:t>22</a:t>
            </a:fld>
            <a:endParaRPr lang="en-US"/>
          </a:p>
        </p:txBody>
      </p:sp>
    </p:spTree>
    <p:extLst>
      <p:ext uri="{BB962C8B-B14F-4D97-AF65-F5344CB8AC3E}">
        <p14:creationId xmlns:p14="http://schemas.microsoft.com/office/powerpoint/2010/main" val="305445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1.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gif"/><Relationship Id="rId10" Type="http://schemas.openxmlformats.org/officeDocument/2006/relationships/image" Target="../media/image13.jpeg"/><Relationship Id="rId4" Type="http://schemas.openxmlformats.org/officeDocument/2006/relationships/image" Target="../media/image7.gif"/><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86.sv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E25902E-CEF0-EA9B-373E-64510D946512}"/>
              </a:ext>
            </a:extLst>
          </p:cNvPr>
          <p:cNvSpPr txBox="1"/>
          <p:nvPr/>
        </p:nvSpPr>
        <p:spPr>
          <a:xfrm>
            <a:off x="3695700" y="495300"/>
            <a:ext cx="10896600" cy="1169551"/>
          </a:xfrm>
          <a:prstGeom prst="rect">
            <a:avLst/>
          </a:prstGeom>
          <a:noFill/>
        </p:spPr>
        <p:txBody>
          <a:bodyPr wrap="square" rtlCol="0">
            <a:spAutoFit/>
          </a:bodyPr>
          <a:lstStyle/>
          <a:p>
            <a:pPr algn="ctr"/>
            <a:r>
              <a:rPr lang="en-US" sz="7000" b="1">
                <a:solidFill>
                  <a:srgbClr val="0070C0"/>
                </a:solidFill>
                <a:latin typeface="Arial" panose="020B0604020202020204" pitchFamily="34" charset="0"/>
                <a:cs typeface="Arial" panose="020B0604020202020204" pitchFamily="34" charset="0"/>
              </a:rPr>
              <a:t>KHỞI ĐỘNG </a:t>
            </a:r>
          </a:p>
        </p:txBody>
      </p:sp>
      <p:grpSp>
        <p:nvGrpSpPr>
          <p:cNvPr id="26" name="Group 25">
            <a:extLst>
              <a:ext uri="{FF2B5EF4-FFF2-40B4-BE49-F238E27FC236}">
                <a16:creationId xmlns:a16="http://schemas.microsoft.com/office/drawing/2014/main" xmlns="" id="{0BB17D2B-3687-6EAE-37A0-47AA6C996D1B}"/>
              </a:ext>
            </a:extLst>
          </p:cNvPr>
          <p:cNvGrpSpPr/>
          <p:nvPr/>
        </p:nvGrpSpPr>
        <p:grpSpPr>
          <a:xfrm>
            <a:off x="10663237" y="3159908"/>
            <a:ext cx="6934200" cy="5274640"/>
            <a:chOff x="10744200" y="3483044"/>
            <a:chExt cx="6934200" cy="5274640"/>
          </a:xfrm>
        </p:grpSpPr>
        <p:sp>
          <p:nvSpPr>
            <p:cNvPr id="21" name="Rectangle: Rounded Corners 20">
              <a:extLst>
                <a:ext uri="{FF2B5EF4-FFF2-40B4-BE49-F238E27FC236}">
                  <a16:creationId xmlns:a16="http://schemas.microsoft.com/office/drawing/2014/main" xmlns="" id="{EF72C252-8842-144B-CC83-B786CF156D59}"/>
                </a:ext>
              </a:extLst>
            </p:cNvPr>
            <p:cNvSpPr/>
            <p:nvPr/>
          </p:nvSpPr>
          <p:spPr>
            <a:xfrm>
              <a:off x="10744200" y="4838700"/>
              <a:ext cx="6934200" cy="3886200"/>
            </a:xfrm>
            <a:prstGeom prst="roundRect">
              <a:avLst>
                <a:gd name="adj" fmla="val 8114"/>
              </a:avLst>
            </a:prstGeom>
            <a:solidFill>
              <a:schemeClr val="accent3">
                <a:lumMod val="20000"/>
                <a:lumOff val="80000"/>
              </a:schemeClr>
            </a:solid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262B0AC1-E41E-4359-D6AE-9454E2B30845}"/>
                </a:ext>
              </a:extLst>
            </p:cNvPr>
            <p:cNvSpPr txBox="1"/>
            <p:nvPr/>
          </p:nvSpPr>
          <p:spPr>
            <a:xfrm>
              <a:off x="10915650" y="5086101"/>
              <a:ext cx="6591300" cy="367158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Em hãy thảo luận nhóm đôi về những hiểu biết về ca khúc và Cách mạng tháng Tám năm 1945. </a:t>
              </a:r>
            </a:p>
          </p:txBody>
        </p:sp>
        <p:sp>
          <p:nvSpPr>
            <p:cNvPr id="25" name="Freeform 7">
              <a:extLst>
                <a:ext uri="{FF2B5EF4-FFF2-40B4-BE49-F238E27FC236}">
                  <a16:creationId xmlns:a16="http://schemas.microsoft.com/office/drawing/2014/main" xmlns="" id="{3440FE52-A1BC-806A-E97C-F03C6F85DF49}"/>
                </a:ext>
              </a:extLst>
            </p:cNvPr>
            <p:cNvSpPr/>
            <p:nvPr/>
          </p:nvSpPr>
          <p:spPr>
            <a:xfrm>
              <a:off x="13117063" y="3483044"/>
              <a:ext cx="2188474" cy="1603057"/>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8" name="Group 27">
            <a:extLst>
              <a:ext uri="{FF2B5EF4-FFF2-40B4-BE49-F238E27FC236}">
                <a16:creationId xmlns:a16="http://schemas.microsoft.com/office/drawing/2014/main" xmlns="" id="{90DB05C8-2195-088F-9E18-9C6FC60288FF}"/>
              </a:ext>
            </a:extLst>
          </p:cNvPr>
          <p:cNvGrpSpPr/>
          <p:nvPr/>
        </p:nvGrpSpPr>
        <p:grpSpPr>
          <a:xfrm>
            <a:off x="337001" y="1500886"/>
            <a:ext cx="9829800" cy="8221087"/>
            <a:chOff x="457200" y="1570613"/>
            <a:chExt cx="9829800" cy="8221087"/>
          </a:xfrm>
        </p:grpSpPr>
        <p:sp>
          <p:nvSpPr>
            <p:cNvPr id="9" name="Rectangle 8">
              <a:extLst>
                <a:ext uri="{FF2B5EF4-FFF2-40B4-BE49-F238E27FC236}">
                  <a16:creationId xmlns:a16="http://schemas.microsoft.com/office/drawing/2014/main" xmlns="" id="{DA21636D-5122-1B61-1C3C-37881D595255}"/>
                </a:ext>
              </a:extLst>
            </p:cNvPr>
            <p:cNvSpPr/>
            <p:nvPr/>
          </p:nvSpPr>
          <p:spPr>
            <a:xfrm>
              <a:off x="457200" y="2324100"/>
              <a:ext cx="9829800" cy="7467600"/>
            </a:xfrm>
            <a:prstGeom prst="rect">
              <a:avLst/>
            </a:prstGeom>
            <a:solidFill>
              <a:srgbClr val="FAEFE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394223F1-8B51-EC12-1B41-4A7329F1507A}"/>
                </a:ext>
              </a:extLst>
            </p:cNvPr>
            <p:cNvSpPr txBox="1"/>
            <p:nvPr/>
          </p:nvSpPr>
          <p:spPr>
            <a:xfrm>
              <a:off x="732760" y="2969036"/>
              <a:ext cx="9144000" cy="901593"/>
            </a:xfrm>
            <a:prstGeom prst="rect">
              <a:avLst/>
            </a:prstGeom>
            <a:noFill/>
          </p:spPr>
          <p:txBody>
            <a:bodyPr wrap="square">
              <a:spAutoFit/>
            </a:bodyPr>
            <a:lstStyle/>
            <a:p>
              <a:pPr algn="ctr">
                <a:lnSpc>
                  <a:spcPct val="150000"/>
                </a:lnSpc>
              </a:pPr>
              <a:r>
                <a:rPr lang="en-US" sz="4000" i="1">
                  <a:latin typeface="Arial" panose="020B0604020202020204" pitchFamily="34" charset="0"/>
                  <a:cs typeface="Arial" panose="020B0604020202020204" pitchFamily="34" charset="0"/>
                </a:rPr>
                <a:t>Mời các em lắng </a:t>
              </a:r>
              <a:r>
                <a:rPr lang="vi-VN" sz="4000" i="1">
                  <a:latin typeface="Arial" panose="020B0604020202020204" pitchFamily="34" charset="0"/>
                  <a:cs typeface="Arial" panose="020B0604020202020204" pitchFamily="34" charset="0"/>
                </a:rPr>
                <a:t>nghe bài hát </a:t>
              </a:r>
              <a:r>
                <a:rPr lang="en-US" sz="4000" i="1">
                  <a:latin typeface="Arial" panose="020B0604020202020204" pitchFamily="34" charset="0"/>
                  <a:cs typeface="Arial" panose="020B0604020202020204" pitchFamily="34" charset="0"/>
                </a:rPr>
                <a:t>sau đây:</a:t>
              </a:r>
            </a:p>
          </p:txBody>
        </p:sp>
        <p:pic>
          <p:nvPicPr>
            <p:cNvPr id="4098" name="Picture 2" descr="notes de musique ">
              <a:extLst>
                <a:ext uri="{FF2B5EF4-FFF2-40B4-BE49-F238E27FC236}">
                  <a16:creationId xmlns:a16="http://schemas.microsoft.com/office/drawing/2014/main" xmlns="" id="{AE5A3E1D-BEBB-E84F-EEE8-579E818B11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570613"/>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quoc-ca-viet-nam-tien-quan-ca-quoc-ca-nuoc-cong-hoa-xa-hoi-chu-nghia-viet-nam-128-ytshorts.savetube.me">
            <a:hlinkClick r:id="" action="ppaction://media"/>
            <a:extLst>
              <a:ext uri="{FF2B5EF4-FFF2-40B4-BE49-F238E27FC236}">
                <a16:creationId xmlns:a16="http://schemas.microsoft.com/office/drawing/2014/main" xmlns="" id="{372497CE-AEEE-4AEB-ABD9-9EE86B9C5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531" y="3872077"/>
            <a:ext cx="1781776" cy="1781776"/>
          </a:xfrm>
          <a:prstGeom prst="rect">
            <a:avLst/>
          </a:prstGeom>
        </p:spPr>
      </p:pic>
      <p:pic>
        <p:nvPicPr>
          <p:cNvPr id="14" name="Picture 18">
            <a:extLst>
              <a:ext uri="{FF2B5EF4-FFF2-40B4-BE49-F238E27FC236}">
                <a16:creationId xmlns:a16="http://schemas.microsoft.com/office/drawing/2014/main" xmlns="" id="{EF92E7AE-0D9A-4492-9DE2-4F5B6D0AB7C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52617" y="5143500"/>
            <a:ext cx="6088299" cy="4117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7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AC4515A2-6399-FB69-F108-B3D7D84CFDFF}"/>
              </a:ext>
            </a:extLst>
          </p:cNvPr>
          <p:cNvSpPr/>
          <p:nvPr/>
        </p:nvSpPr>
        <p:spPr>
          <a:xfrm>
            <a:off x="16237743" y="9525"/>
            <a:ext cx="166687" cy="10629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xmlns="" id="{FF797764-3DEF-4D73-9085-71EE9763A0EB}"/>
              </a:ext>
            </a:extLst>
          </p:cNvPr>
          <p:cNvSpPr/>
          <p:nvPr/>
        </p:nvSpPr>
        <p:spPr>
          <a:xfrm>
            <a:off x="757615" y="3033570"/>
            <a:ext cx="17159286" cy="3020585"/>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xmlns="" id="{BA71397F-07DB-44EF-B008-61A19CFD46A4}"/>
              </a:ext>
            </a:extLst>
          </p:cNvPr>
          <p:cNvPicPr/>
          <p:nvPr/>
        </p:nvPicPr>
        <p:blipFill>
          <a:blip r:embed="rId2">
            <a:extLst>
              <a:ext uri="{28A0092B-C50C-407E-A947-70E740481C1C}">
                <a14:useLocalDpi xmlns:a14="http://schemas.microsoft.com/office/drawing/2010/main" val="0"/>
              </a:ext>
            </a:extLst>
          </a:blip>
          <a:stretch>
            <a:fillRect/>
          </a:stretch>
        </p:blipFill>
        <p:spPr>
          <a:xfrm>
            <a:off x="1797485" y="4876800"/>
            <a:ext cx="6848555" cy="5410200"/>
          </a:xfrm>
          <a:prstGeom prst="rect">
            <a:avLst/>
          </a:prstGeom>
        </p:spPr>
      </p:pic>
      <p:pic>
        <p:nvPicPr>
          <p:cNvPr id="35" name="Picture 34">
            <a:extLst>
              <a:ext uri="{FF2B5EF4-FFF2-40B4-BE49-F238E27FC236}">
                <a16:creationId xmlns:a16="http://schemas.microsoft.com/office/drawing/2014/main" xmlns="" id="{286FDF1E-42D8-4EF7-9245-AADB8E01DBE1}"/>
              </a:ext>
            </a:extLst>
          </p:cNvPr>
          <p:cNvPicPr/>
          <p:nvPr/>
        </p:nvPicPr>
        <p:blipFill>
          <a:blip r:embed="rId3">
            <a:extLst>
              <a:ext uri="{28A0092B-C50C-407E-A947-70E740481C1C}">
                <a14:useLocalDpi xmlns:a14="http://schemas.microsoft.com/office/drawing/2010/main" val="0"/>
              </a:ext>
            </a:extLst>
          </a:blip>
          <a:stretch>
            <a:fillRect/>
          </a:stretch>
        </p:blipFill>
        <p:spPr>
          <a:xfrm>
            <a:off x="9006760" y="4867275"/>
            <a:ext cx="7346515" cy="5410200"/>
          </a:xfrm>
          <a:prstGeom prst="rect">
            <a:avLst/>
          </a:prstGeom>
        </p:spPr>
      </p:pic>
      <p:sp>
        <p:nvSpPr>
          <p:cNvPr id="36" name="Rectangle 35">
            <a:extLst>
              <a:ext uri="{FF2B5EF4-FFF2-40B4-BE49-F238E27FC236}">
                <a16:creationId xmlns:a16="http://schemas.microsoft.com/office/drawing/2014/main" xmlns="" id="{23B77F16-D2EE-4048-9970-9B8787167311}"/>
              </a:ext>
            </a:extLst>
          </p:cNvPr>
          <p:cNvSpPr/>
          <p:nvPr/>
        </p:nvSpPr>
        <p:spPr>
          <a:xfrm>
            <a:off x="1883570" y="3460615"/>
            <a:ext cx="2705319" cy="2355331"/>
          </a:xfrm>
          <a:prstGeom prst="rect">
            <a:avLst/>
          </a:prstGeom>
          <a:solidFill>
            <a:srgbClr val="C0504D">
              <a:lumMod val="75000"/>
            </a:srgbClr>
          </a:solid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algn="ctr">
              <a:lnSpc>
                <a:spcPct val="150000"/>
              </a:lnSpc>
            </a:pPr>
            <a:r>
              <a:rPr lang="en-US" sz="3600">
                <a:solidFill>
                  <a:schemeClr val="bg1"/>
                </a:solidFill>
                <a:latin typeface="Arial" panose="020B0604020202020204" pitchFamily="34" charset="0"/>
                <a:cs typeface="Arial" panose="020B0604020202020204" pitchFamily="34" charset="0"/>
              </a:rPr>
              <a:t>Ngày  19/08</a:t>
            </a:r>
          </a:p>
          <a:p>
            <a:r>
              <a:rPr lang="en-US" sz="3600">
                <a:solidFill>
                  <a:schemeClr val="bg1"/>
                </a:solidFill>
              </a:rPr>
              <a:t>..........................................</a:t>
            </a:r>
          </a:p>
        </p:txBody>
      </p:sp>
      <p:sp>
        <p:nvSpPr>
          <p:cNvPr id="37" name="Oval 36">
            <a:extLst>
              <a:ext uri="{FF2B5EF4-FFF2-40B4-BE49-F238E27FC236}">
                <a16:creationId xmlns:a16="http://schemas.microsoft.com/office/drawing/2014/main" xmlns="" id="{CDAEF597-400A-4C18-9C82-7C001221A173}"/>
              </a:ext>
            </a:extLst>
          </p:cNvPr>
          <p:cNvSpPr/>
          <p:nvPr/>
        </p:nvSpPr>
        <p:spPr>
          <a:xfrm>
            <a:off x="3005157" y="5874897"/>
            <a:ext cx="494768" cy="494768"/>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xmlns="" id="{2DB10867-DFE5-427B-8CCE-61AD1BD1B065}"/>
              </a:ext>
            </a:extLst>
          </p:cNvPr>
          <p:cNvSpPr/>
          <p:nvPr/>
        </p:nvSpPr>
        <p:spPr>
          <a:xfrm>
            <a:off x="5392401" y="2971886"/>
            <a:ext cx="2781942" cy="2352363"/>
          </a:xfrm>
          <a:prstGeom prst="rect">
            <a:avLst/>
          </a:prstGeom>
          <a:solidFill>
            <a:srgbClr val="9BBB59">
              <a:lumMod val="75000"/>
            </a:srgbClr>
          </a:solid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algn="ctr"/>
            <a:r>
              <a:rPr lang="en-US" sz="3600">
                <a:solidFill>
                  <a:schemeClr val="bg1"/>
                </a:solidFill>
                <a:latin typeface="Arial" panose="020B0604020202020204" pitchFamily="34" charset="0"/>
                <a:cs typeface="Arial" panose="020B0604020202020204" pitchFamily="34" charset="0"/>
              </a:rPr>
              <a:t>Ngày  23/08</a:t>
            </a:r>
          </a:p>
          <a:p>
            <a:pPr algn="ctr"/>
            <a:r>
              <a:rPr lang="en-US" sz="3600">
                <a:solidFill>
                  <a:schemeClr val="bg1"/>
                </a:solidFill>
                <a:latin typeface="Arial" panose="020B0604020202020204" pitchFamily="34" charset="0"/>
                <a:cs typeface="Arial" panose="020B0604020202020204" pitchFamily="34" charset="0"/>
              </a:rPr>
              <a:t>……………….……….....</a:t>
            </a:r>
          </a:p>
        </p:txBody>
      </p:sp>
      <p:sp>
        <p:nvSpPr>
          <p:cNvPr id="39" name="Rectangle 38">
            <a:extLst>
              <a:ext uri="{FF2B5EF4-FFF2-40B4-BE49-F238E27FC236}">
                <a16:creationId xmlns:a16="http://schemas.microsoft.com/office/drawing/2014/main" xmlns="" id="{34787C0A-3937-415C-91BF-C2F7017F4E49}"/>
              </a:ext>
            </a:extLst>
          </p:cNvPr>
          <p:cNvSpPr/>
          <p:nvPr/>
        </p:nvSpPr>
        <p:spPr>
          <a:xfrm>
            <a:off x="9337258" y="3383149"/>
            <a:ext cx="2889215" cy="2244351"/>
          </a:xfrm>
          <a:prstGeom prst="rect">
            <a:avLst/>
          </a:prstGeom>
          <a:solidFill>
            <a:srgbClr val="F79646">
              <a:lumMod val="50000"/>
            </a:srgbClr>
          </a:solid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algn="ctr"/>
            <a:r>
              <a:rPr lang="en-US" sz="3600">
                <a:solidFill>
                  <a:schemeClr val="bg1"/>
                </a:solidFill>
                <a:latin typeface="Arial" panose="020B0604020202020204" pitchFamily="34" charset="0"/>
                <a:cs typeface="Arial" panose="020B0604020202020204" pitchFamily="34" charset="0"/>
              </a:rPr>
              <a:t>Ngày 25/08</a:t>
            </a:r>
          </a:p>
          <a:p>
            <a:pPr algn="ctr"/>
            <a:r>
              <a:rPr lang="en-US" sz="3600">
                <a:solidFill>
                  <a:schemeClr val="bg1"/>
                </a:solidFill>
                <a:latin typeface="Arial" panose="020B0604020202020204" pitchFamily="34" charset="0"/>
                <a:cs typeface="Arial" panose="020B0604020202020204" pitchFamily="34" charset="0"/>
              </a:rPr>
              <a:t>…………………………...</a:t>
            </a:r>
          </a:p>
        </p:txBody>
      </p:sp>
      <p:sp>
        <p:nvSpPr>
          <p:cNvPr id="40" name="Rectangle 39">
            <a:extLst>
              <a:ext uri="{FF2B5EF4-FFF2-40B4-BE49-F238E27FC236}">
                <a16:creationId xmlns:a16="http://schemas.microsoft.com/office/drawing/2014/main" xmlns="" id="{54E0FA93-4CCE-416C-9531-D6BF974D5E5B}"/>
              </a:ext>
            </a:extLst>
          </p:cNvPr>
          <p:cNvSpPr/>
          <p:nvPr/>
        </p:nvSpPr>
        <p:spPr>
          <a:xfrm>
            <a:off x="12875747" y="2913572"/>
            <a:ext cx="2653236" cy="224435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algn="ctr"/>
            <a:r>
              <a:rPr lang="en-US" sz="3600">
                <a:solidFill>
                  <a:schemeClr val="bg1"/>
                </a:solidFill>
                <a:latin typeface="Arial" panose="020B0604020202020204" pitchFamily="34" charset="0"/>
                <a:cs typeface="Arial" panose="020B0604020202020204" pitchFamily="34" charset="0"/>
              </a:rPr>
              <a:t>Ngày 28/08</a:t>
            </a:r>
          </a:p>
          <a:p>
            <a:pPr algn="ctr"/>
            <a:r>
              <a:rPr lang="en-US" sz="3600">
                <a:solidFill>
                  <a:schemeClr val="bg1"/>
                </a:solidFill>
                <a:latin typeface="Arial" panose="020B0604020202020204" pitchFamily="34" charset="0"/>
                <a:cs typeface="Arial" panose="020B0604020202020204" pitchFamily="34" charset="0"/>
              </a:rPr>
              <a:t>……………………........</a:t>
            </a:r>
          </a:p>
        </p:txBody>
      </p:sp>
      <p:sp>
        <p:nvSpPr>
          <p:cNvPr id="41" name="Oval 40">
            <a:extLst>
              <a:ext uri="{FF2B5EF4-FFF2-40B4-BE49-F238E27FC236}">
                <a16:creationId xmlns:a16="http://schemas.microsoft.com/office/drawing/2014/main" xmlns="" id="{1ADFCF8F-1CB0-44DA-86A2-E310CBDF455C}"/>
              </a:ext>
            </a:extLst>
          </p:cNvPr>
          <p:cNvSpPr/>
          <p:nvPr/>
        </p:nvSpPr>
        <p:spPr>
          <a:xfrm>
            <a:off x="6582116" y="5469758"/>
            <a:ext cx="494768" cy="494768"/>
          </a:xfrm>
          <a:prstGeom prst="ellipse">
            <a:avLst/>
          </a:prstGeom>
          <a:solidFill>
            <a:srgbClr val="C0504D">
              <a:hueOff val="1560506"/>
              <a:satOff val="-1946"/>
              <a:lumOff val="458"/>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42" name="Oval 41">
            <a:extLst>
              <a:ext uri="{FF2B5EF4-FFF2-40B4-BE49-F238E27FC236}">
                <a16:creationId xmlns:a16="http://schemas.microsoft.com/office/drawing/2014/main" xmlns="" id="{875CF774-7E39-4B11-97D6-895D8BADEE3E}"/>
              </a:ext>
            </a:extLst>
          </p:cNvPr>
          <p:cNvSpPr/>
          <p:nvPr/>
        </p:nvSpPr>
        <p:spPr>
          <a:xfrm>
            <a:off x="10578941" y="5751428"/>
            <a:ext cx="426771" cy="483702"/>
          </a:xfrm>
          <a:prstGeom prst="ellipse">
            <a:avLst/>
          </a:prstGeom>
          <a:solidFill>
            <a:srgbClr val="C0504D">
              <a:hueOff val="3121013"/>
              <a:satOff val="-3893"/>
              <a:lumOff val="915"/>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43" name="Oval 42">
            <a:extLst>
              <a:ext uri="{FF2B5EF4-FFF2-40B4-BE49-F238E27FC236}">
                <a16:creationId xmlns:a16="http://schemas.microsoft.com/office/drawing/2014/main" xmlns="" id="{60031378-9D1D-4445-B15A-0295FF79CEF1}"/>
              </a:ext>
            </a:extLst>
          </p:cNvPr>
          <p:cNvSpPr/>
          <p:nvPr/>
        </p:nvSpPr>
        <p:spPr>
          <a:xfrm>
            <a:off x="14094481" y="5297055"/>
            <a:ext cx="426771" cy="483702"/>
          </a:xfrm>
          <a:prstGeom prst="ellipse">
            <a:avLst/>
          </a:prstGeo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44" name="TextBox 43">
            <a:extLst>
              <a:ext uri="{FF2B5EF4-FFF2-40B4-BE49-F238E27FC236}">
                <a16:creationId xmlns:a16="http://schemas.microsoft.com/office/drawing/2014/main" xmlns="" id="{26EF92AE-A860-4B54-9B45-1676658E6696}"/>
              </a:ext>
            </a:extLst>
          </p:cNvPr>
          <p:cNvSpPr txBox="1"/>
          <p:nvPr/>
        </p:nvSpPr>
        <p:spPr>
          <a:xfrm>
            <a:off x="2425051" y="177352"/>
            <a:ext cx="13163418" cy="2579360"/>
          </a:xfrm>
          <a:prstGeom prst="rect">
            <a:avLst/>
          </a:prstGeom>
          <a:noFill/>
        </p:spPr>
        <p:txBody>
          <a:bodyPr wrap="square">
            <a:spAutoFit/>
          </a:bodyPr>
          <a:lstStyle/>
          <a:p>
            <a:pPr algn="ctr">
              <a:lnSpc>
                <a:spcPct val="150000"/>
              </a:lnSpc>
              <a:spcAft>
                <a:spcPts val="1000"/>
              </a:spcAft>
            </a:pPr>
            <a:r>
              <a:rPr lang="vi-VN" sz="5400" b="1" i="1">
                <a:solidFill>
                  <a:srgbClr val="000000"/>
                </a:solidFill>
                <a:effectLst/>
                <a:ea typeface="SimSun" panose="02010600030101010101" pitchFamily="2" charset="-122"/>
                <a:cs typeface="Times New Roman" panose="02020603050405020304" pitchFamily="18" charset="0"/>
              </a:rPr>
              <a:t>Tổng khởi nghĩa</a:t>
            </a:r>
            <a:endParaRPr lang="en-US" sz="5400">
              <a:effectLst/>
              <a:ea typeface="SimSun" panose="02010600030101010101" pitchFamily="2" charset="-122"/>
              <a:cs typeface="Times New Roman" panose="02020603050405020304" pitchFamily="18" charset="0"/>
            </a:endParaRPr>
          </a:p>
          <a:p>
            <a:pPr algn="ctr">
              <a:lnSpc>
                <a:spcPct val="150000"/>
              </a:lnSpc>
              <a:spcAft>
                <a:spcPts val="1000"/>
              </a:spcAft>
            </a:pPr>
            <a:r>
              <a:rPr lang="vi-VN" sz="5400" b="1" i="1">
                <a:solidFill>
                  <a:srgbClr val="000000"/>
                </a:solidFill>
                <a:effectLst/>
                <a:ea typeface="SimSun" panose="02010600030101010101" pitchFamily="2" charset="-122"/>
                <a:cs typeface="Times New Roman" panose="02020603050405020304" pitchFamily="18" charset="0"/>
              </a:rPr>
              <a:t>trong Cách mạng tháng Tám năm 1945</a:t>
            </a:r>
            <a:endParaRPr lang="en-US" sz="5400">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6208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E065364-C6FE-C53F-4AD5-D9514DCB830A}"/>
              </a:ext>
            </a:extLst>
          </p:cNvPr>
          <p:cNvSpPr txBox="1"/>
          <p:nvPr/>
        </p:nvSpPr>
        <p:spPr>
          <a:xfrm>
            <a:off x="983456" y="6438900"/>
            <a:ext cx="7253288" cy="1824923"/>
          </a:xfrm>
          <a:prstGeom prst="rect">
            <a:avLst/>
          </a:prstGeom>
          <a:noFill/>
        </p:spPr>
        <p:txBody>
          <a:bodyPr wrap="square" rtlCol="0">
            <a:spAutoFit/>
          </a:bodyPr>
          <a:lstStyle/>
          <a:p>
            <a:pPr algn="ctr">
              <a:lnSpc>
                <a:spcPct val="150000"/>
              </a:lnSpc>
            </a:pPr>
            <a:r>
              <a:rPr lang="en-US" sz="4000" i="1">
                <a:latin typeface="Arial" panose="020B0604020202020204" pitchFamily="34" charset="0"/>
                <a:cs typeface="Arial" panose="020B0604020202020204" pitchFamily="34" charset="0"/>
              </a:rPr>
              <a:t>Ngày 25/8: Khởi nghĩa giành chính quyền ở Sài Gòn</a:t>
            </a:r>
          </a:p>
        </p:txBody>
      </p:sp>
      <p:sp>
        <p:nvSpPr>
          <p:cNvPr id="8" name="TextBox 7">
            <a:extLst>
              <a:ext uri="{FF2B5EF4-FFF2-40B4-BE49-F238E27FC236}">
                <a16:creationId xmlns:a16="http://schemas.microsoft.com/office/drawing/2014/main" xmlns="" id="{59375F36-31F4-ACD9-8289-F0ECE2FE77FB}"/>
              </a:ext>
            </a:extLst>
          </p:cNvPr>
          <p:cNvSpPr txBox="1"/>
          <p:nvPr/>
        </p:nvSpPr>
        <p:spPr>
          <a:xfrm>
            <a:off x="9614025" y="2229293"/>
            <a:ext cx="7939088" cy="1827744"/>
          </a:xfrm>
          <a:prstGeom prst="rect">
            <a:avLst/>
          </a:prstGeom>
          <a:noFill/>
        </p:spPr>
        <p:txBody>
          <a:bodyPr wrap="square" rtlCol="0">
            <a:spAutoFit/>
          </a:bodyPr>
          <a:lstStyle/>
          <a:p>
            <a:pPr algn="ctr">
              <a:lnSpc>
                <a:spcPct val="150000"/>
              </a:lnSpc>
            </a:pPr>
            <a:r>
              <a:rPr lang="vi-VN" sz="4000" i="1">
                <a:solidFill>
                  <a:srgbClr val="000000"/>
                </a:solidFill>
                <a:effectLst/>
                <a:ea typeface="SimSun" panose="02010600030101010101" pitchFamily="2" charset="-122"/>
              </a:rPr>
              <a:t>Ngày 28/8: Tổng khởi nghĩa thành công trong cả nước. </a:t>
            </a:r>
            <a:endParaRPr lang="en-US" sz="4000" i="1">
              <a:cs typeface="Arial" panose="020B0604020202020204" pitchFamily="34" charset="0"/>
            </a:endParaRPr>
          </a:p>
        </p:txBody>
      </p:sp>
      <p:pic>
        <p:nvPicPr>
          <p:cNvPr id="18" name="Picture 2" descr="Bài 1: Ra sức khôi phục lực lượng, chuẩn bị tham gia khởi nghĩa giành chính  quyền tại Thành phố">
            <a:extLst>
              <a:ext uri="{FF2B5EF4-FFF2-40B4-BE49-F238E27FC236}">
                <a16:creationId xmlns:a16="http://schemas.microsoft.com/office/drawing/2014/main" xmlns="" id="{784605DC-21BD-481D-8C8C-88667ACDD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887" y="691975"/>
            <a:ext cx="8292975" cy="56727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ổng khởi nghĩa thành công trên cả nước">
            <a:extLst>
              <a:ext uri="{FF2B5EF4-FFF2-40B4-BE49-F238E27FC236}">
                <a16:creationId xmlns:a16="http://schemas.microsoft.com/office/drawing/2014/main" xmlns="" id="{B165DA01-C0CB-4CB3-8A4C-677D65D8B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4574" y="4075644"/>
            <a:ext cx="7938539" cy="567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4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anim calcmode="lin" valueType="num">
                                      <p:cBhvr additive="base">
                                        <p:cTn id="21" dur="500" fill="hold"/>
                                        <p:tgtEl>
                                          <p:spTgt spid="6148"/>
                                        </p:tgtEl>
                                        <p:attrNameLst>
                                          <p:attrName>ppt_x</p:attrName>
                                        </p:attrNameLst>
                                      </p:cBhvr>
                                      <p:tavLst>
                                        <p:tav tm="0">
                                          <p:val>
                                            <p:strVal val="#ppt_x"/>
                                          </p:val>
                                        </p:tav>
                                        <p:tav tm="100000">
                                          <p:val>
                                            <p:strVal val="#ppt_x"/>
                                          </p:val>
                                        </p:tav>
                                      </p:tavLst>
                                    </p:anim>
                                    <p:anim calcmode="lin" valueType="num">
                                      <p:cBhvr additive="base">
                                        <p:cTn id="2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0B716613-8C64-C449-AA59-87DA95B85BB8}"/>
              </a:ext>
            </a:extLst>
          </p:cNvPr>
          <p:cNvGrpSpPr/>
          <p:nvPr/>
        </p:nvGrpSpPr>
        <p:grpSpPr>
          <a:xfrm>
            <a:off x="907255" y="2171700"/>
            <a:ext cx="9448800" cy="7239000"/>
            <a:chOff x="609600" y="1409700"/>
            <a:chExt cx="9448800" cy="7239000"/>
          </a:xfrm>
        </p:grpSpPr>
        <p:sp>
          <p:nvSpPr>
            <p:cNvPr id="5" name="Rectangle: Rounded Corners 4">
              <a:extLst>
                <a:ext uri="{FF2B5EF4-FFF2-40B4-BE49-F238E27FC236}">
                  <a16:creationId xmlns:a16="http://schemas.microsoft.com/office/drawing/2014/main" xmlns="" id="{B50A7AB1-B7C2-708F-EA6E-1B092E4FB060}"/>
                </a:ext>
              </a:extLst>
            </p:cNvPr>
            <p:cNvSpPr/>
            <p:nvPr/>
          </p:nvSpPr>
          <p:spPr>
            <a:xfrm>
              <a:off x="609600" y="2628900"/>
              <a:ext cx="9448800" cy="6019800"/>
            </a:xfrm>
            <a:prstGeom prst="roundRect">
              <a:avLst>
                <a:gd name="adj" fmla="val 916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AEECA03F-B4EC-3BF9-A9DC-CF853D49AA5B}"/>
                </a:ext>
              </a:extLst>
            </p:cNvPr>
            <p:cNvSpPr txBox="1"/>
            <p:nvPr/>
          </p:nvSpPr>
          <p:spPr>
            <a:xfrm>
              <a:off x="990600" y="3467100"/>
              <a:ext cx="8686800" cy="45949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t>Thắng lợi ở Hà Nội, Huế, Sài Gòn đã có tác dụng gì đối với cuộc Tổng khởi nghĩa trong cả nước?</a:t>
              </a:r>
            </a:p>
            <a:p>
              <a:pPr marL="571500" indent="-571500" algn="just">
                <a:lnSpc>
                  <a:spcPct val="150000"/>
                </a:lnSpc>
                <a:buFont typeface="Wingdings" panose="05000000000000000000" pitchFamily="2" charset="2"/>
                <a:buChar char="§"/>
              </a:pPr>
              <a:r>
                <a:rPr lang="vi-VN" sz="4000"/>
                <a:t>Nêu ý nghĩa chiến thắng của Cách mạng tháng Tám năm 1945. </a:t>
              </a:r>
            </a:p>
          </p:txBody>
        </p:sp>
        <p:sp>
          <p:nvSpPr>
            <p:cNvPr id="6" name="Freeform 7">
              <a:extLst>
                <a:ext uri="{FF2B5EF4-FFF2-40B4-BE49-F238E27FC236}">
                  <a16:creationId xmlns:a16="http://schemas.microsoft.com/office/drawing/2014/main" xmlns="" id="{9FA8311A-3F95-024F-E3DB-6EFD2278BFD8}"/>
                </a:ext>
              </a:extLst>
            </p:cNvPr>
            <p:cNvSpPr/>
            <p:nvPr/>
          </p:nvSpPr>
          <p:spPr>
            <a:xfrm>
              <a:off x="4007643" y="1409700"/>
              <a:ext cx="2652713" cy="1943112"/>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8" name="Freeform 6">
            <a:extLst>
              <a:ext uri="{FF2B5EF4-FFF2-40B4-BE49-F238E27FC236}">
                <a16:creationId xmlns:a16="http://schemas.microsoft.com/office/drawing/2014/main" xmlns="" id="{6EC8F9C3-8ED4-7F28-93F0-5708A4BD590D}"/>
              </a:ext>
            </a:extLst>
          </p:cNvPr>
          <p:cNvSpPr/>
          <p:nvPr/>
        </p:nvSpPr>
        <p:spPr>
          <a:xfrm>
            <a:off x="11098960" y="1714500"/>
            <a:ext cx="6281785" cy="8801100"/>
          </a:xfrm>
          <a:custGeom>
            <a:avLst/>
            <a:gdLst/>
            <a:ahLst/>
            <a:cxnLst/>
            <a:rect l="l" t="t" r="r" b="b"/>
            <a:pathLst>
              <a:path w="5873877" h="8229600">
                <a:moveTo>
                  <a:pt x="0" y="0"/>
                </a:moveTo>
                <a:lnTo>
                  <a:pt x="5873877" y="0"/>
                </a:lnTo>
                <a:lnTo>
                  <a:pt x="5873877" y="8229600"/>
                </a:lnTo>
                <a:lnTo>
                  <a:pt x="0" y="8229600"/>
                </a:lnTo>
                <a:lnTo>
                  <a:pt x="0" y="0"/>
                </a:lnTo>
                <a:close/>
              </a:path>
            </a:pathLst>
          </a:custGeom>
          <a:blipFill>
            <a:blip r:embed="rId4"/>
            <a:stretch>
              <a:fillRect/>
            </a:stretch>
          </a:blipFill>
        </p:spPr>
        <p:txBody>
          <a:bodyPr/>
          <a:lstStyle/>
          <a:p>
            <a:endParaRPr lang="en-US"/>
          </a:p>
        </p:txBody>
      </p:sp>
      <p:sp>
        <p:nvSpPr>
          <p:cNvPr id="9" name="TextBox 8">
            <a:extLst>
              <a:ext uri="{FF2B5EF4-FFF2-40B4-BE49-F238E27FC236}">
                <a16:creationId xmlns:a16="http://schemas.microsoft.com/office/drawing/2014/main" xmlns="" id="{A823A87C-C08C-8849-3943-8750E3F964F9}"/>
              </a:ext>
            </a:extLst>
          </p:cNvPr>
          <p:cNvSpPr txBox="1"/>
          <p:nvPr/>
        </p:nvSpPr>
        <p:spPr>
          <a:xfrm>
            <a:off x="381000" y="779032"/>
            <a:ext cx="11506200" cy="861774"/>
          </a:xfrm>
          <a:prstGeom prst="rect">
            <a:avLst/>
          </a:prstGeom>
          <a:noFill/>
        </p:spPr>
        <p:txBody>
          <a:bodyPr wrap="square" rtlCol="0">
            <a:spAutoFit/>
          </a:bodyPr>
          <a:lstStyle/>
          <a:p>
            <a:pPr algn="ctr"/>
            <a:r>
              <a:rPr lang="en-US" sz="5000" b="1">
                <a:solidFill>
                  <a:srgbClr val="0070C0"/>
                </a:solidFill>
                <a:latin typeface="Arial" panose="020B0604020202020204" pitchFamily="34" charset="0"/>
                <a:cs typeface="Arial" panose="020B0604020202020204" pitchFamily="34" charset="0"/>
              </a:rPr>
              <a:t>CÂU HỎI MỞ RỘNG </a:t>
            </a:r>
          </a:p>
        </p:txBody>
      </p:sp>
    </p:spTree>
    <p:extLst>
      <p:ext uri="{BB962C8B-B14F-4D97-AF65-F5344CB8AC3E}">
        <p14:creationId xmlns:p14="http://schemas.microsoft.com/office/powerpoint/2010/main" val="214408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EBF627C-75E9-354E-68F5-FEF4A73EF124}"/>
              </a:ext>
            </a:extLst>
          </p:cNvPr>
          <p:cNvSpPr/>
          <p:nvPr/>
        </p:nvSpPr>
        <p:spPr>
          <a:xfrm>
            <a:off x="800100" y="723900"/>
            <a:ext cx="4991100" cy="3276600"/>
          </a:xfrm>
          <a:prstGeom prst="roundRect">
            <a:avLst>
              <a:gd name="adj" fmla="val 5587"/>
            </a:avLst>
          </a:prstGeom>
          <a:solidFill>
            <a:srgbClr val="FCE0EF"/>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Tổng khởi nghĩa giành thắng lợi ở Hà Nội, Huế, Sài Gòn. </a:t>
            </a:r>
          </a:p>
        </p:txBody>
      </p:sp>
      <p:sp>
        <p:nvSpPr>
          <p:cNvPr id="10" name="Arrow: Right 9">
            <a:extLst>
              <a:ext uri="{FF2B5EF4-FFF2-40B4-BE49-F238E27FC236}">
                <a16:creationId xmlns:a16="http://schemas.microsoft.com/office/drawing/2014/main" xmlns="" id="{AD2647BF-BF78-BD13-E1A8-2C5C89C756D2}"/>
              </a:ext>
            </a:extLst>
          </p:cNvPr>
          <p:cNvSpPr/>
          <p:nvPr/>
        </p:nvSpPr>
        <p:spPr>
          <a:xfrm>
            <a:off x="5943600" y="2043112"/>
            <a:ext cx="762000" cy="6096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C9A44935-4DA2-2A39-18B4-F7DB5873F4BE}"/>
              </a:ext>
            </a:extLst>
          </p:cNvPr>
          <p:cNvSpPr/>
          <p:nvPr/>
        </p:nvSpPr>
        <p:spPr>
          <a:xfrm>
            <a:off x="6858000" y="723900"/>
            <a:ext cx="5486400" cy="3276600"/>
          </a:xfrm>
          <a:prstGeom prst="roundRect">
            <a:avLst>
              <a:gd name="adj" fmla="val 5587"/>
            </a:avLst>
          </a:prstGeom>
          <a:solidFill>
            <a:srgbClr val="F3F0A3"/>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Cổ vũ nhân dân các địa phương khác đứng lên giành chính quyền</a:t>
            </a:r>
            <a:endParaRPr lang="en-US" sz="4000">
              <a:solidFill>
                <a:schemeClr val="tx1"/>
              </a:solidFill>
              <a:latin typeface="Arial" panose="020B0604020202020204" pitchFamily="34" charset="0"/>
              <a:cs typeface="Arial" panose="020B0604020202020204" pitchFamily="34" charset="0"/>
            </a:endParaRPr>
          </a:p>
        </p:txBody>
      </p:sp>
      <p:sp>
        <p:nvSpPr>
          <p:cNvPr id="12" name="Arrow: Right 11">
            <a:extLst>
              <a:ext uri="{FF2B5EF4-FFF2-40B4-BE49-F238E27FC236}">
                <a16:creationId xmlns:a16="http://schemas.microsoft.com/office/drawing/2014/main" xmlns="" id="{4498B80C-9645-9CE8-E194-0125DB70F694}"/>
              </a:ext>
            </a:extLst>
          </p:cNvPr>
          <p:cNvSpPr/>
          <p:nvPr/>
        </p:nvSpPr>
        <p:spPr>
          <a:xfrm>
            <a:off x="12420600" y="2057400"/>
            <a:ext cx="762000" cy="6096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80CB25F9-82BE-436E-9D1A-904899D33D08}"/>
              </a:ext>
            </a:extLst>
          </p:cNvPr>
          <p:cNvSpPr/>
          <p:nvPr/>
        </p:nvSpPr>
        <p:spPr>
          <a:xfrm>
            <a:off x="13258800" y="723900"/>
            <a:ext cx="4038600" cy="3276600"/>
          </a:xfrm>
          <a:prstGeom prst="roundRect">
            <a:avLst>
              <a:gd name="adj" fmla="val 5587"/>
            </a:avLst>
          </a:prstGeom>
          <a:solidFill>
            <a:srgbClr val="C2EAF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a:solidFill>
                  <a:schemeClr val="tx1"/>
                </a:solidFill>
                <a:latin typeface="Arial" panose="020B0604020202020204" pitchFamily="34" charset="0"/>
                <a:cs typeface="Arial" panose="020B0604020202020204" pitchFamily="34" charset="0"/>
              </a:rPr>
              <a:t>Giành được chính quyền về tay nhân dân. </a:t>
            </a:r>
          </a:p>
        </p:txBody>
      </p:sp>
      <p:sp>
        <p:nvSpPr>
          <p:cNvPr id="14" name="Left Brace 13">
            <a:extLst>
              <a:ext uri="{FF2B5EF4-FFF2-40B4-BE49-F238E27FC236}">
                <a16:creationId xmlns:a16="http://schemas.microsoft.com/office/drawing/2014/main" xmlns="" id="{018AFA32-B972-7421-B186-019D66F1D475}"/>
              </a:ext>
            </a:extLst>
          </p:cNvPr>
          <p:cNvSpPr/>
          <p:nvPr/>
        </p:nvSpPr>
        <p:spPr>
          <a:xfrm rot="16200000">
            <a:off x="8839200" y="-1752600"/>
            <a:ext cx="609600" cy="12573000"/>
          </a:xfrm>
          <a:prstGeom prst="leftBrace">
            <a:avLst>
              <a:gd name="adj1" fmla="val 73237"/>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xmlns="" id="{36CB558D-8BBB-FACD-15FB-7EEBB9E1752D}"/>
              </a:ext>
            </a:extLst>
          </p:cNvPr>
          <p:cNvSpPr txBox="1"/>
          <p:nvPr/>
        </p:nvSpPr>
        <p:spPr>
          <a:xfrm>
            <a:off x="800100" y="6057900"/>
            <a:ext cx="16725900" cy="367158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a:t>
            </a:r>
            <a:r>
              <a:rPr lang="vi-VN" sz="4000">
                <a:latin typeface="Arial" panose="020B0604020202020204" pitchFamily="34" charset="0"/>
                <a:cs typeface="Arial" panose="020B0604020202020204" pitchFamily="34" charset="0"/>
              </a:rPr>
              <a:t>ổ </a:t>
            </a:r>
            <a:r>
              <a:rPr lang="vi-VN" sz="4000"/>
              <a:t>vũ nhân dân các địa phương khác đứng lên giành chính quyền, và chỉ trong vòng nửa tháng các địa phương trong cả nước đã giành được chính quyền về tay nhân dân.</a:t>
            </a:r>
            <a:endParaRPr lang="en-US" sz="4000"/>
          </a:p>
          <a:p>
            <a:pPr marL="571500" indent="-571500" algn="just">
              <a:lnSpc>
                <a:spcPct val="150000"/>
              </a:lnSpc>
              <a:buFont typeface="Wingdings" panose="05000000000000000000" pitchFamily="2" charset="2"/>
              <a:buChar char="§"/>
            </a:pPr>
            <a:r>
              <a:rPr lang="vi-VN" sz="4000"/>
              <a:t>Mở ra kỷ nguyên độc lập, tự do cho dân tộc.</a:t>
            </a:r>
          </a:p>
        </p:txBody>
      </p:sp>
      <p:sp>
        <p:nvSpPr>
          <p:cNvPr id="17" name="TextBox 16">
            <a:extLst>
              <a:ext uri="{FF2B5EF4-FFF2-40B4-BE49-F238E27FC236}">
                <a16:creationId xmlns:a16="http://schemas.microsoft.com/office/drawing/2014/main" xmlns="" id="{47C2DD68-BB20-66C4-4BF2-9B45CCBD503A}"/>
              </a:ext>
            </a:extLst>
          </p:cNvPr>
          <p:cNvSpPr txBox="1"/>
          <p:nvPr/>
        </p:nvSpPr>
        <p:spPr>
          <a:xfrm>
            <a:off x="6667500" y="5273070"/>
            <a:ext cx="49530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TÁC DỤNG</a:t>
            </a:r>
          </a:p>
        </p:txBody>
      </p:sp>
      <p:pic>
        <p:nvPicPr>
          <p:cNvPr id="15" name="Google Shape;184;p2">
            <a:extLst>
              <a:ext uri="{FF2B5EF4-FFF2-40B4-BE49-F238E27FC236}">
                <a16:creationId xmlns:a16="http://schemas.microsoft.com/office/drawing/2014/main" xmlns="" id="{B540B67E-1C75-4957-8D60-1032D165A52B}"/>
              </a:ext>
            </a:extLst>
          </p:cNvPr>
          <p:cNvPicPr preferRelativeResize="0"/>
          <p:nvPr/>
        </p:nvPicPr>
        <p:blipFill rotWithShape="1">
          <a:blip r:embed="rId2">
            <a:alphaModFix/>
          </a:blip>
          <a:srcRect/>
          <a:stretch/>
        </p:blipFill>
        <p:spPr>
          <a:xfrm>
            <a:off x="0" y="10028755"/>
            <a:ext cx="1013133" cy="262675"/>
          </a:xfrm>
          <a:prstGeom prst="rect">
            <a:avLst/>
          </a:prstGeom>
          <a:noFill/>
          <a:ln>
            <a:noFill/>
          </a:ln>
        </p:spPr>
      </p:pic>
    </p:spTree>
    <p:extLst>
      <p:ext uri="{BB962C8B-B14F-4D97-AF65-F5344CB8AC3E}">
        <p14:creationId xmlns:p14="http://schemas.microsoft.com/office/powerpoint/2010/main" val="24869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7BE0A902-F278-4876-9BB5-1236B2FD776E}"/>
              </a:ext>
            </a:extLst>
          </p:cNvPr>
          <p:cNvSpPr/>
          <p:nvPr/>
        </p:nvSpPr>
        <p:spPr>
          <a:xfrm>
            <a:off x="571500" y="647700"/>
            <a:ext cx="17145000" cy="1524000"/>
          </a:xfrm>
          <a:prstGeom prst="roundRect">
            <a:avLst/>
          </a:prstGeom>
          <a:solidFill>
            <a:srgbClr val="F3F0A3"/>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Ý NGHĨA CHIẾN THẮNG CỦA CÁCH MẠNG THÁNG 8 NĂM 1945</a:t>
            </a:r>
          </a:p>
        </p:txBody>
      </p:sp>
      <p:sp>
        <p:nvSpPr>
          <p:cNvPr id="2" name="TextBox 1">
            <a:extLst>
              <a:ext uri="{FF2B5EF4-FFF2-40B4-BE49-F238E27FC236}">
                <a16:creationId xmlns:a16="http://schemas.microsoft.com/office/drawing/2014/main" xmlns="" id="{61F84975-CA9C-44A7-A9ED-1AF7AE700E16}"/>
              </a:ext>
            </a:extLst>
          </p:cNvPr>
          <p:cNvSpPr txBox="1"/>
          <p:nvPr/>
        </p:nvSpPr>
        <p:spPr>
          <a:xfrm>
            <a:off x="914400" y="2476500"/>
            <a:ext cx="9296400" cy="6822317"/>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sz="4000" b="1">
                <a:latin typeface="Arial" panose="020B0604020202020204" pitchFamily="34" charset="0"/>
                <a:cs typeface="Arial" panose="020B0604020202020204" pitchFamily="34" charset="0"/>
              </a:rPr>
              <a:t> Đối với Việt Nam:</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L</a:t>
            </a:r>
            <a:r>
              <a:rPr lang="vi-VN" sz="3600">
                <a:latin typeface="Arial" panose="020B0604020202020204" pitchFamily="34" charset="0"/>
                <a:cs typeface="Arial" panose="020B0604020202020204" pitchFamily="34" charset="0"/>
              </a:rPr>
              <a:t>ật đổ ách thống trị hơn 80 năm của thực dân Pháp và gần 5 năm của phát xít Nhật</a:t>
            </a: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L</a:t>
            </a:r>
            <a:r>
              <a:rPr lang="vi-VN" sz="3600">
                <a:latin typeface="Arial" panose="020B0604020202020204" pitchFamily="34" charset="0"/>
                <a:cs typeface="Arial" panose="020B0604020202020204" pitchFamily="34" charset="0"/>
              </a:rPr>
              <a:t>ật đổ chế độ phong kiến tồn tại hơn nghìn năm ở Việt Nam</a:t>
            </a: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Mở ra trang sử mới trong lịch sử dân tộc Việt Nam từ thuộc địa trở thành nước độc lập, tiến lên xây dựng chủ nghĩa xã hội.</a:t>
            </a:r>
            <a:endParaRPr lang="en-US" sz="3600">
              <a:latin typeface="Arial" panose="020B0604020202020204" pitchFamily="34" charset="0"/>
              <a:cs typeface="Arial" panose="020B0604020202020204" pitchFamily="34" charset="0"/>
            </a:endParaRPr>
          </a:p>
        </p:txBody>
      </p:sp>
      <p:pic>
        <p:nvPicPr>
          <p:cNvPr id="8196" name="Picture 4" descr="Ý nghĩa to lớn của thắng lợi Cách mạng tháng Tám 1945">
            <a:extLst>
              <a:ext uri="{FF2B5EF4-FFF2-40B4-BE49-F238E27FC236}">
                <a16:creationId xmlns:a16="http://schemas.microsoft.com/office/drawing/2014/main" xmlns="" id="{D0322813-DF09-464C-83DB-23B2C9AD8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3200" y="3467100"/>
            <a:ext cx="7528089" cy="563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1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barn(inVertical)">
                                      <p:cBhvr>
                                        <p:cTn id="15"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7BE0A902-F278-4876-9BB5-1236B2FD776E}"/>
              </a:ext>
            </a:extLst>
          </p:cNvPr>
          <p:cNvSpPr/>
          <p:nvPr/>
        </p:nvSpPr>
        <p:spPr>
          <a:xfrm>
            <a:off x="571500" y="647700"/>
            <a:ext cx="17145000" cy="1524000"/>
          </a:xfrm>
          <a:prstGeom prst="roundRect">
            <a:avLst/>
          </a:prstGeom>
          <a:solidFill>
            <a:srgbClr val="F3F0A3"/>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Ý NGHĨA CHIẾN THẮNG CỦA CÁCH MẠNG THÁNG 8 NĂM 1945</a:t>
            </a:r>
          </a:p>
        </p:txBody>
      </p:sp>
      <p:sp>
        <p:nvSpPr>
          <p:cNvPr id="2" name="TextBox 1">
            <a:extLst>
              <a:ext uri="{FF2B5EF4-FFF2-40B4-BE49-F238E27FC236}">
                <a16:creationId xmlns:a16="http://schemas.microsoft.com/office/drawing/2014/main" xmlns="" id="{61F84975-CA9C-44A7-A9ED-1AF7AE700E16}"/>
              </a:ext>
            </a:extLst>
          </p:cNvPr>
          <p:cNvSpPr txBox="1"/>
          <p:nvPr/>
        </p:nvSpPr>
        <p:spPr>
          <a:xfrm>
            <a:off x="914400" y="2464691"/>
            <a:ext cx="15849600" cy="2748253"/>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sz="4000" b="1">
                <a:latin typeface="Arial" panose="020B0604020202020204" pitchFamily="34" charset="0"/>
                <a:cs typeface="Arial" panose="020B0604020202020204" pitchFamily="34" charset="0"/>
              </a:rPr>
              <a:t> Đối với Thế giới:</a:t>
            </a:r>
          </a:p>
          <a:p>
            <a:pPr marL="571500" indent="-571500">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a:t>
            </a:r>
            <a:r>
              <a:rPr lang="vi-VN" sz="4000">
                <a:latin typeface="Arial" panose="020B0604020202020204" pitchFamily="34" charset="0"/>
                <a:cs typeface="Arial" panose="020B0604020202020204" pitchFamily="34" charset="0"/>
              </a:rPr>
              <a:t>ổ vũ t</a:t>
            </a:r>
            <a:r>
              <a:rPr lang="en-US" sz="4000">
                <a:latin typeface="Arial" panose="020B0604020202020204" pitchFamily="34" charset="0"/>
                <a:cs typeface="Arial" panose="020B0604020202020204" pitchFamily="34" charset="0"/>
              </a:rPr>
              <a:t>i</a:t>
            </a:r>
            <a:r>
              <a:rPr lang="vi-VN" sz="4000">
                <a:latin typeface="Arial" panose="020B0604020202020204" pitchFamily="34" charset="0"/>
                <a:cs typeface="Arial" panose="020B0604020202020204" pitchFamily="34" charset="0"/>
              </a:rPr>
              <a:t>nh thần đấu tranh của nhân dân các nước thuộc địa, phụ thuộc trên thế giới. </a:t>
            </a:r>
            <a:endParaRPr lang="en-US" sz="4000">
              <a:latin typeface="Arial" panose="020B0604020202020204" pitchFamily="34" charset="0"/>
              <a:cs typeface="Arial" panose="020B0604020202020204" pitchFamily="34" charset="0"/>
            </a:endParaRPr>
          </a:p>
        </p:txBody>
      </p:sp>
      <p:pic>
        <p:nvPicPr>
          <p:cNvPr id="9218" name="Picture 2" descr="Phong trào giải phóng dân tộc ở các nước thuộc địa và nửa thuộc địa (1918 -  1945) | Hồ sơ - Sự kiện - Nhân chứng">
            <a:extLst>
              <a:ext uri="{FF2B5EF4-FFF2-40B4-BE49-F238E27FC236}">
                <a16:creationId xmlns:a16="http://schemas.microsoft.com/office/drawing/2014/main" xmlns="" id="{C78DF7DB-A87B-48A1-8548-484EB7003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531629"/>
            <a:ext cx="6233539" cy="41481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86375E0-E100-4488-8D15-578D62168CDE}"/>
              </a:ext>
            </a:extLst>
          </p:cNvPr>
          <p:cNvPicPr>
            <a:picLocks noChangeAspect="1"/>
          </p:cNvPicPr>
          <p:nvPr/>
        </p:nvPicPr>
        <p:blipFill rotWithShape="1">
          <a:blip r:embed="rId3"/>
          <a:srcRect t="10524"/>
          <a:stretch/>
        </p:blipFill>
        <p:spPr>
          <a:xfrm>
            <a:off x="9223744" y="5441520"/>
            <a:ext cx="7235456" cy="4328354"/>
          </a:xfrm>
          <a:prstGeom prst="rect">
            <a:avLst/>
          </a:prstGeom>
        </p:spPr>
      </p:pic>
    </p:spTree>
    <p:extLst>
      <p:ext uri="{BB962C8B-B14F-4D97-AF65-F5344CB8AC3E}">
        <p14:creationId xmlns:p14="http://schemas.microsoft.com/office/powerpoint/2010/main" val="149136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barn(inVertical)">
                                      <p:cBhvr>
                                        <p:cTn id="17" dur="500"/>
                                        <p:tgtEl>
                                          <p:spTgt spid="9218"/>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8A7537F2-4847-4EA6-8F5E-0A4A16AB36DA}"/>
              </a:ext>
            </a:extLst>
          </p:cNvPr>
          <p:cNvSpPr txBox="1"/>
          <p:nvPr/>
        </p:nvSpPr>
        <p:spPr>
          <a:xfrm>
            <a:off x="1524000" y="8389975"/>
            <a:ext cx="6400799" cy="1651671"/>
          </a:xfrm>
          <a:prstGeom prst="rect">
            <a:avLst/>
          </a:prstGeom>
          <a:noFill/>
        </p:spPr>
        <p:txBody>
          <a:bodyPr wrap="square">
            <a:spAutoFit/>
          </a:bodyPr>
          <a:lstStyle/>
          <a:p>
            <a:pPr algn="ctr">
              <a:lnSpc>
                <a:spcPct val="150000"/>
              </a:lnSpc>
            </a:pPr>
            <a:r>
              <a:rPr lang="vi-VN" sz="3600" i="1">
                <a:solidFill>
                  <a:srgbClr val="000000"/>
                </a:solidFill>
                <a:effectLst/>
                <a:latin typeface="Arial" panose="020B0604020202020204" pitchFamily="34" charset="0"/>
                <a:ea typeface="SimSun" panose="02010600030101010101" pitchFamily="2" charset="-122"/>
                <a:cs typeface="Arial" panose="020B0604020202020204" pitchFamily="34" charset="0"/>
              </a:rPr>
              <a:t>Lầu Ngũ Phụng (Ngọ Môn) nơi diễn ra lễ thoái vị</a:t>
            </a:r>
            <a:endParaRPr lang="en-US" sz="36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7F009845-A317-4E16-9CC2-A1317D7B04F6}"/>
              </a:ext>
            </a:extLst>
          </p:cNvPr>
          <p:cNvSpPr txBox="1"/>
          <p:nvPr/>
        </p:nvSpPr>
        <p:spPr>
          <a:xfrm>
            <a:off x="10363200" y="8343900"/>
            <a:ext cx="6400800" cy="1651671"/>
          </a:xfrm>
          <a:prstGeom prst="rect">
            <a:avLst/>
          </a:prstGeom>
          <a:noFill/>
        </p:spPr>
        <p:txBody>
          <a:bodyPr wrap="square">
            <a:spAutoFit/>
          </a:bodyPr>
          <a:lstStyle/>
          <a:p>
            <a:pPr algn="ctr">
              <a:lnSpc>
                <a:spcPct val="150000"/>
              </a:lnSpc>
            </a:pPr>
            <a:r>
              <a:rPr lang="en-US" sz="3600" i="1">
                <a:solidFill>
                  <a:srgbClr val="000000"/>
                </a:solidFill>
                <a:effectLst/>
                <a:latin typeface="Arial" panose="020B0604020202020204" pitchFamily="34" charset="0"/>
                <a:ea typeface="SimSun" panose="02010600030101010101" pitchFamily="2" charset="-122"/>
                <a:cs typeface="Arial" panose="020B0604020202020204" pitchFamily="34" charset="0"/>
              </a:rPr>
              <a:t>Ấn Hoàng Đế Chi Bảo vua Bảo Đại trao lại tại lễ thoái vị</a:t>
            </a:r>
            <a:endParaRPr lang="en-US" sz="36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D095A251-9205-47EC-8E6D-0548CFAE29A0}"/>
              </a:ext>
            </a:extLst>
          </p:cNvPr>
          <p:cNvPicPr/>
          <p:nvPr/>
        </p:nvPicPr>
        <p:blipFill>
          <a:blip r:embed="rId2"/>
          <a:stretch>
            <a:fillRect/>
          </a:stretch>
        </p:blipFill>
        <p:spPr>
          <a:xfrm>
            <a:off x="1219200" y="2705100"/>
            <a:ext cx="7735569" cy="5638800"/>
          </a:xfrm>
          <a:prstGeom prst="rect">
            <a:avLst/>
          </a:prstGeom>
        </p:spPr>
      </p:pic>
      <p:pic>
        <p:nvPicPr>
          <p:cNvPr id="7" name="Picture 6">
            <a:extLst>
              <a:ext uri="{FF2B5EF4-FFF2-40B4-BE49-F238E27FC236}">
                <a16:creationId xmlns:a16="http://schemas.microsoft.com/office/drawing/2014/main" xmlns="" id="{0A21F7B6-4043-4EB9-92EE-60E90EA7F89A}"/>
              </a:ext>
            </a:extLst>
          </p:cNvPr>
          <p:cNvPicPr/>
          <p:nvPr/>
        </p:nvPicPr>
        <p:blipFill>
          <a:blip r:embed="rId3"/>
          <a:stretch>
            <a:fillRect/>
          </a:stretch>
        </p:blipFill>
        <p:spPr>
          <a:xfrm>
            <a:off x="10663158" y="2617931"/>
            <a:ext cx="5800884" cy="5727742"/>
          </a:xfrm>
          <a:prstGeom prst="rect">
            <a:avLst/>
          </a:prstGeom>
        </p:spPr>
      </p:pic>
      <p:sp>
        <p:nvSpPr>
          <p:cNvPr id="2" name="TextBox 1">
            <a:extLst>
              <a:ext uri="{FF2B5EF4-FFF2-40B4-BE49-F238E27FC236}">
                <a16:creationId xmlns:a16="http://schemas.microsoft.com/office/drawing/2014/main" xmlns="" id="{BA53160A-787B-4C4F-937E-F1B71A017E4F}"/>
              </a:ext>
            </a:extLst>
          </p:cNvPr>
          <p:cNvSpPr txBox="1"/>
          <p:nvPr/>
        </p:nvSpPr>
        <p:spPr>
          <a:xfrm>
            <a:off x="2743200" y="291429"/>
            <a:ext cx="12801600" cy="2014334"/>
          </a:xfrm>
          <a:prstGeom prst="rect">
            <a:avLst/>
          </a:prstGeom>
          <a:noFill/>
        </p:spPr>
        <p:txBody>
          <a:bodyPr wrap="square" rtlCol="0">
            <a:spAutoFit/>
          </a:bodyPr>
          <a:lstStyle/>
          <a:p>
            <a:pPr algn="ctr">
              <a:lnSpc>
                <a:spcPct val="150000"/>
              </a:lnSpc>
            </a:pPr>
            <a:r>
              <a:rPr lang="en-US" sz="4400" b="1" i="1">
                <a:solidFill>
                  <a:srgbClr val="C00000"/>
                </a:solidFill>
                <a:ea typeface="SimSun" panose="02010600030101010101" pitchFamily="2" charset="-122"/>
                <a:cs typeface="Times New Roman" panose="02020603050405020304" pitchFamily="18" charset="0"/>
              </a:rPr>
              <a:t>M</a:t>
            </a:r>
            <a:r>
              <a:rPr lang="vi-VN" sz="4400" b="1" i="1">
                <a:solidFill>
                  <a:srgbClr val="C00000"/>
                </a:solidFill>
                <a:effectLst/>
                <a:ea typeface="SimSun" panose="02010600030101010101" pitchFamily="2" charset="-122"/>
                <a:cs typeface="Times New Roman" panose="02020603050405020304" pitchFamily="18" charset="0"/>
              </a:rPr>
              <a:t>ột số hình ảnh lễ Thoái vị của vị Hoàng đế cuối cùng của Việt Nam:</a:t>
            </a:r>
            <a:endParaRPr lang="en-US" sz="4400" b="1" i="1">
              <a:solidFill>
                <a:srgbClr val="C00000"/>
              </a:solidFill>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6261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25179976-E3EE-4F44-B07E-D8E0C1A92940}"/>
              </a:ext>
            </a:extLst>
          </p:cNvPr>
          <p:cNvPicPr/>
          <p:nvPr/>
        </p:nvPicPr>
        <p:blipFill>
          <a:blip r:embed="rId2"/>
          <a:stretch>
            <a:fillRect/>
          </a:stretch>
        </p:blipFill>
        <p:spPr>
          <a:xfrm>
            <a:off x="2114107" y="646277"/>
            <a:ext cx="5791200" cy="6203334"/>
          </a:xfrm>
          <a:prstGeom prst="rect">
            <a:avLst/>
          </a:prstGeom>
        </p:spPr>
      </p:pic>
      <p:sp>
        <p:nvSpPr>
          <p:cNvPr id="16" name="TextBox 15">
            <a:extLst>
              <a:ext uri="{FF2B5EF4-FFF2-40B4-BE49-F238E27FC236}">
                <a16:creationId xmlns:a16="http://schemas.microsoft.com/office/drawing/2014/main" xmlns="" id="{8A7537F2-4847-4EA6-8F5E-0A4A16AB36DA}"/>
              </a:ext>
            </a:extLst>
          </p:cNvPr>
          <p:cNvSpPr txBox="1"/>
          <p:nvPr/>
        </p:nvSpPr>
        <p:spPr>
          <a:xfrm>
            <a:off x="914401" y="7158056"/>
            <a:ext cx="8229600" cy="2482667"/>
          </a:xfrm>
          <a:prstGeom prst="rect">
            <a:avLst/>
          </a:prstGeom>
          <a:noFill/>
        </p:spPr>
        <p:txBody>
          <a:bodyPr wrap="square">
            <a:spAutoFit/>
          </a:bodyPr>
          <a:lstStyle/>
          <a:p>
            <a:pPr algn="ctr">
              <a:lnSpc>
                <a:spcPct val="150000"/>
              </a:lnSpc>
            </a:pPr>
            <a:r>
              <a:rPr lang="en-US" sz="3600" i="1">
                <a:solidFill>
                  <a:srgbClr val="000000"/>
                </a:solidFill>
                <a:effectLst/>
                <a:latin typeface="Arial" panose="020B0604020202020204" pitchFamily="34" charset="0"/>
                <a:ea typeface="SimSun" panose="02010600030101010101" pitchFamily="2" charset="-122"/>
                <a:cs typeface="Arial" panose="020B0604020202020204" pitchFamily="34" charset="0"/>
              </a:rPr>
              <a:t>Vua Bảo Đại trao lại ấn, kiếm cho đồng chí Trần Huy Liệu - đại diện của Chính phủ nhân dân cách mệnh lâm thờ.</a:t>
            </a:r>
            <a:endParaRPr lang="en-US" sz="360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FC9E44D7-B839-4DEF-840A-BAF4E5050511}"/>
              </a:ext>
            </a:extLst>
          </p:cNvPr>
          <p:cNvPicPr/>
          <p:nvPr/>
        </p:nvPicPr>
        <p:blipFill>
          <a:blip r:embed="rId3"/>
          <a:stretch>
            <a:fillRect/>
          </a:stretch>
        </p:blipFill>
        <p:spPr>
          <a:xfrm>
            <a:off x="10386239" y="636529"/>
            <a:ext cx="5791200" cy="6193587"/>
          </a:xfrm>
          <a:prstGeom prst="rect">
            <a:avLst/>
          </a:prstGeom>
        </p:spPr>
      </p:pic>
      <p:sp>
        <p:nvSpPr>
          <p:cNvPr id="18" name="TextBox 17">
            <a:extLst>
              <a:ext uri="{FF2B5EF4-FFF2-40B4-BE49-F238E27FC236}">
                <a16:creationId xmlns:a16="http://schemas.microsoft.com/office/drawing/2014/main" xmlns="" id="{7F009845-A317-4E16-9CC2-A1317D7B04F6}"/>
              </a:ext>
            </a:extLst>
          </p:cNvPr>
          <p:cNvSpPr txBox="1"/>
          <p:nvPr/>
        </p:nvSpPr>
        <p:spPr>
          <a:xfrm>
            <a:off x="10134600" y="7158055"/>
            <a:ext cx="6629400" cy="2482667"/>
          </a:xfrm>
          <a:prstGeom prst="rect">
            <a:avLst/>
          </a:prstGeom>
          <a:noFill/>
        </p:spPr>
        <p:txBody>
          <a:bodyPr wrap="square">
            <a:spAutoFit/>
          </a:bodyPr>
          <a:lstStyle/>
          <a:p>
            <a:pPr algn="ctr">
              <a:lnSpc>
                <a:spcPct val="150000"/>
              </a:lnSpc>
            </a:pPr>
            <a:r>
              <a:rPr lang="en-US" sz="3600" i="1">
                <a:solidFill>
                  <a:srgbClr val="000000"/>
                </a:solidFill>
                <a:effectLst/>
                <a:latin typeface="Arial" panose="020B0604020202020204" pitchFamily="34" charset="0"/>
                <a:ea typeface="SimSun" panose="02010600030101010101" pitchFamily="2" charset="-122"/>
                <a:cs typeface="Arial" panose="020B0604020202020204" pitchFamily="34" charset="0"/>
              </a:rPr>
              <a:t>Mô hình tái hiện khung cảnh trao ấn kiếm của Vua Bảo Đại tại Bảo tàng lịch sử Huế</a:t>
            </a:r>
            <a:endParaRPr lang="en-US" sz="3600">
              <a:latin typeface="Arial" panose="020B0604020202020204" pitchFamily="34" charset="0"/>
              <a:cs typeface="Arial" panose="020B0604020202020204" pitchFamily="34" charset="0"/>
            </a:endParaRPr>
          </a:p>
        </p:txBody>
      </p:sp>
      <p:pic>
        <p:nvPicPr>
          <p:cNvPr id="6" name="Google Shape;192;p2">
            <a:extLst>
              <a:ext uri="{FF2B5EF4-FFF2-40B4-BE49-F238E27FC236}">
                <a16:creationId xmlns:a16="http://schemas.microsoft.com/office/drawing/2014/main" xmlns="" id="{59A66B48-E85B-417D-BD3E-51BBE27F66F6}"/>
              </a:ext>
            </a:extLst>
          </p:cNvPr>
          <p:cNvPicPr preferRelativeResize="0"/>
          <p:nvPr/>
        </p:nvPicPr>
        <p:blipFill rotWithShape="1">
          <a:blip r:embed="rId4">
            <a:alphaModFix/>
          </a:blip>
          <a:srcRect/>
          <a:stretch/>
        </p:blipFill>
        <p:spPr>
          <a:xfrm>
            <a:off x="0" y="9944100"/>
            <a:ext cx="1600200" cy="342900"/>
          </a:xfrm>
          <a:prstGeom prst="rect">
            <a:avLst/>
          </a:prstGeom>
          <a:noFill/>
          <a:ln>
            <a:noFill/>
          </a:ln>
        </p:spPr>
      </p:pic>
    </p:spTree>
    <p:extLst>
      <p:ext uri="{BB962C8B-B14F-4D97-AF65-F5344CB8AC3E}">
        <p14:creationId xmlns:p14="http://schemas.microsoft.com/office/powerpoint/2010/main" val="429290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E6D71B7-B84E-E72A-2B70-70C8F67FC15E}"/>
              </a:ext>
            </a:extLst>
          </p:cNvPr>
          <p:cNvSpPr/>
          <p:nvPr/>
        </p:nvSpPr>
        <p:spPr>
          <a:xfrm>
            <a:off x="-228600" y="5143500"/>
            <a:ext cx="18745200" cy="44803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6E9EF7F3-69C8-3533-7BBF-3E234FC72899}"/>
              </a:ext>
            </a:extLst>
          </p:cNvPr>
          <p:cNvGrpSpPr/>
          <p:nvPr/>
        </p:nvGrpSpPr>
        <p:grpSpPr>
          <a:xfrm>
            <a:off x="-381000" y="7048500"/>
            <a:ext cx="20027596" cy="2575393"/>
            <a:chOff x="-3412" y="7742314"/>
            <a:chExt cx="20027596" cy="2575393"/>
          </a:xfrm>
        </p:grpSpPr>
        <p:pic>
          <p:nvPicPr>
            <p:cNvPr id="14" name="Picture 13">
              <a:extLst>
                <a:ext uri="{FF2B5EF4-FFF2-40B4-BE49-F238E27FC236}">
                  <a16:creationId xmlns:a16="http://schemas.microsoft.com/office/drawing/2014/main" xmlns="" id="{1EA57B99-79F6-BB3E-82BB-145799C7CD7C}"/>
                </a:ext>
              </a:extLst>
            </p:cNvPr>
            <p:cNvPicPr>
              <a:picLocks noChangeAspect="1"/>
            </p:cNvPicPr>
            <p:nvPr/>
          </p:nvPicPr>
          <p:blipFill>
            <a:blip r:embed="rId2">
              <a:alphaModFix amt="20000"/>
            </a:blip>
            <a:stretch>
              <a:fillRect/>
            </a:stretch>
          </p:blipFill>
          <p:spPr>
            <a:xfrm>
              <a:off x="-3412" y="7768472"/>
              <a:ext cx="2822693" cy="2536156"/>
            </a:xfrm>
            <a:prstGeom prst="rect">
              <a:avLst/>
            </a:prstGeom>
          </p:spPr>
        </p:pic>
        <p:pic>
          <p:nvPicPr>
            <p:cNvPr id="15" name="Picture 14">
              <a:extLst>
                <a:ext uri="{FF2B5EF4-FFF2-40B4-BE49-F238E27FC236}">
                  <a16:creationId xmlns:a16="http://schemas.microsoft.com/office/drawing/2014/main" xmlns="" id="{9B93E232-7F04-035D-F4CE-0F9B10F1731A}"/>
                </a:ext>
              </a:extLst>
            </p:cNvPr>
            <p:cNvPicPr>
              <a:picLocks noChangeAspect="1"/>
            </p:cNvPicPr>
            <p:nvPr/>
          </p:nvPicPr>
          <p:blipFill>
            <a:blip r:embed="rId2">
              <a:alphaModFix amt="20000"/>
            </a:blip>
            <a:stretch>
              <a:fillRect/>
            </a:stretch>
          </p:blipFill>
          <p:spPr>
            <a:xfrm>
              <a:off x="2925671" y="7768472"/>
              <a:ext cx="2822693" cy="2536156"/>
            </a:xfrm>
            <a:prstGeom prst="rect">
              <a:avLst/>
            </a:prstGeom>
          </p:spPr>
        </p:pic>
        <p:pic>
          <p:nvPicPr>
            <p:cNvPr id="16" name="Picture 15">
              <a:extLst>
                <a:ext uri="{FF2B5EF4-FFF2-40B4-BE49-F238E27FC236}">
                  <a16:creationId xmlns:a16="http://schemas.microsoft.com/office/drawing/2014/main" xmlns="" id="{DEE70C67-63F0-2FDE-CFCB-D3551DE6A8C5}"/>
                </a:ext>
              </a:extLst>
            </p:cNvPr>
            <p:cNvPicPr>
              <a:picLocks noChangeAspect="1"/>
            </p:cNvPicPr>
            <p:nvPr/>
          </p:nvPicPr>
          <p:blipFill>
            <a:blip r:embed="rId2">
              <a:alphaModFix amt="20000"/>
            </a:blip>
            <a:stretch>
              <a:fillRect/>
            </a:stretch>
          </p:blipFill>
          <p:spPr>
            <a:xfrm>
              <a:off x="5910117" y="7781551"/>
              <a:ext cx="2822693" cy="2536156"/>
            </a:xfrm>
            <a:prstGeom prst="rect">
              <a:avLst/>
            </a:prstGeom>
          </p:spPr>
        </p:pic>
        <p:pic>
          <p:nvPicPr>
            <p:cNvPr id="17" name="Picture 16">
              <a:extLst>
                <a:ext uri="{FF2B5EF4-FFF2-40B4-BE49-F238E27FC236}">
                  <a16:creationId xmlns:a16="http://schemas.microsoft.com/office/drawing/2014/main" xmlns="" id="{3FF6CECC-4037-F5D6-ACE2-04D96D42B9C6}"/>
                </a:ext>
              </a:extLst>
            </p:cNvPr>
            <p:cNvPicPr>
              <a:picLocks noChangeAspect="1"/>
            </p:cNvPicPr>
            <p:nvPr/>
          </p:nvPicPr>
          <p:blipFill>
            <a:blip r:embed="rId2">
              <a:alphaModFix amt="20000"/>
            </a:blip>
            <a:stretch>
              <a:fillRect/>
            </a:stretch>
          </p:blipFill>
          <p:spPr>
            <a:xfrm>
              <a:off x="8839200" y="7781551"/>
              <a:ext cx="2822693" cy="2536156"/>
            </a:xfrm>
            <a:prstGeom prst="rect">
              <a:avLst/>
            </a:prstGeom>
          </p:spPr>
        </p:pic>
        <p:pic>
          <p:nvPicPr>
            <p:cNvPr id="18" name="Picture 17">
              <a:extLst>
                <a:ext uri="{FF2B5EF4-FFF2-40B4-BE49-F238E27FC236}">
                  <a16:creationId xmlns:a16="http://schemas.microsoft.com/office/drawing/2014/main" xmlns="" id="{839341F0-1A3F-5BE1-B975-B129795F7816}"/>
                </a:ext>
              </a:extLst>
            </p:cNvPr>
            <p:cNvPicPr>
              <a:picLocks noChangeAspect="1"/>
            </p:cNvPicPr>
            <p:nvPr/>
          </p:nvPicPr>
          <p:blipFill>
            <a:blip r:embed="rId2">
              <a:alphaModFix amt="20000"/>
            </a:blip>
            <a:stretch>
              <a:fillRect/>
            </a:stretch>
          </p:blipFill>
          <p:spPr>
            <a:xfrm>
              <a:off x="11640284" y="7742314"/>
              <a:ext cx="2822693" cy="2536156"/>
            </a:xfrm>
            <a:prstGeom prst="rect">
              <a:avLst/>
            </a:prstGeom>
          </p:spPr>
        </p:pic>
        <p:pic>
          <p:nvPicPr>
            <p:cNvPr id="19" name="Picture 18">
              <a:extLst>
                <a:ext uri="{FF2B5EF4-FFF2-40B4-BE49-F238E27FC236}">
                  <a16:creationId xmlns:a16="http://schemas.microsoft.com/office/drawing/2014/main" xmlns="" id="{C58E814C-E2B1-E2FB-FE8A-F7EE6221A89D}"/>
                </a:ext>
              </a:extLst>
            </p:cNvPr>
            <p:cNvPicPr>
              <a:picLocks noChangeAspect="1"/>
            </p:cNvPicPr>
            <p:nvPr/>
          </p:nvPicPr>
          <p:blipFill>
            <a:blip r:embed="rId2">
              <a:alphaModFix amt="20000"/>
            </a:blip>
            <a:stretch>
              <a:fillRect/>
            </a:stretch>
          </p:blipFill>
          <p:spPr>
            <a:xfrm>
              <a:off x="14569367" y="7742314"/>
              <a:ext cx="2822693" cy="2536156"/>
            </a:xfrm>
            <a:prstGeom prst="rect">
              <a:avLst/>
            </a:prstGeom>
          </p:spPr>
        </p:pic>
        <p:pic>
          <p:nvPicPr>
            <p:cNvPr id="20" name="Picture 19">
              <a:extLst>
                <a:ext uri="{FF2B5EF4-FFF2-40B4-BE49-F238E27FC236}">
                  <a16:creationId xmlns:a16="http://schemas.microsoft.com/office/drawing/2014/main" xmlns="" id="{E1CB6966-1160-092B-A85F-5FD3DDA09534}"/>
                </a:ext>
              </a:extLst>
            </p:cNvPr>
            <p:cNvPicPr>
              <a:picLocks noChangeAspect="1"/>
            </p:cNvPicPr>
            <p:nvPr/>
          </p:nvPicPr>
          <p:blipFill>
            <a:blip r:embed="rId2">
              <a:alphaModFix amt="20000"/>
            </a:blip>
            <a:stretch>
              <a:fillRect/>
            </a:stretch>
          </p:blipFill>
          <p:spPr>
            <a:xfrm>
              <a:off x="17201491" y="7744020"/>
              <a:ext cx="2822693" cy="2536156"/>
            </a:xfrm>
            <a:prstGeom prst="rect">
              <a:avLst/>
            </a:prstGeom>
          </p:spPr>
        </p:pic>
      </p:grpSp>
      <p:grpSp>
        <p:nvGrpSpPr>
          <p:cNvPr id="2049" name="Group 2048">
            <a:extLst>
              <a:ext uri="{FF2B5EF4-FFF2-40B4-BE49-F238E27FC236}">
                <a16:creationId xmlns:a16="http://schemas.microsoft.com/office/drawing/2014/main" xmlns="" id="{125AD04B-9D01-A30E-FF2E-1856C134A7F2}"/>
              </a:ext>
            </a:extLst>
          </p:cNvPr>
          <p:cNvGrpSpPr/>
          <p:nvPr/>
        </p:nvGrpSpPr>
        <p:grpSpPr>
          <a:xfrm>
            <a:off x="538857" y="5320832"/>
            <a:ext cx="17928266" cy="317674"/>
            <a:chOff x="538857" y="6235232"/>
            <a:chExt cx="17928266" cy="317674"/>
          </a:xfrm>
        </p:grpSpPr>
        <p:grpSp>
          <p:nvGrpSpPr>
            <p:cNvPr id="29" name="Group 28">
              <a:extLst>
                <a:ext uri="{FF2B5EF4-FFF2-40B4-BE49-F238E27FC236}">
                  <a16:creationId xmlns:a16="http://schemas.microsoft.com/office/drawing/2014/main" xmlns="" id="{74CB4056-14DD-3738-BF6E-2EDA9BDB4682}"/>
                </a:ext>
              </a:extLst>
            </p:cNvPr>
            <p:cNvGrpSpPr/>
            <p:nvPr/>
          </p:nvGrpSpPr>
          <p:grpSpPr>
            <a:xfrm>
              <a:off x="538857" y="6235232"/>
              <a:ext cx="6565018" cy="292947"/>
              <a:chOff x="538857" y="6235232"/>
              <a:chExt cx="6565018" cy="292947"/>
            </a:xfrm>
          </p:grpSpPr>
          <p:grpSp>
            <p:nvGrpSpPr>
              <p:cNvPr id="8" name="Group 7">
                <a:extLst>
                  <a:ext uri="{FF2B5EF4-FFF2-40B4-BE49-F238E27FC236}">
                    <a16:creationId xmlns:a16="http://schemas.microsoft.com/office/drawing/2014/main" xmlns="" id="{70FC4BF1-B5D2-79ED-D3FE-86BFE4B8726A}"/>
                  </a:ext>
                </a:extLst>
              </p:cNvPr>
              <p:cNvGrpSpPr/>
              <p:nvPr/>
            </p:nvGrpSpPr>
            <p:grpSpPr>
              <a:xfrm>
                <a:off x="538857" y="6235232"/>
                <a:ext cx="1429337" cy="279868"/>
                <a:chOff x="538857" y="6235232"/>
                <a:chExt cx="1429337" cy="279868"/>
              </a:xfrm>
            </p:grpSpPr>
            <p:sp>
              <p:nvSpPr>
                <p:cNvPr id="5" name="Rectangle 4">
                  <a:extLst>
                    <a:ext uri="{FF2B5EF4-FFF2-40B4-BE49-F238E27FC236}">
                      <a16:creationId xmlns:a16="http://schemas.microsoft.com/office/drawing/2014/main" xmlns="" id="{81CD72A9-59CF-000F-E6B3-1EB745DD9AF9}"/>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C90679C-192F-1044-2D5E-2D4A9AFB6B0E}"/>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6574815B-AE40-DE06-BBFF-1826CCC638ED}"/>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83BF4590-A132-ABCD-7619-14A0F46266A5}"/>
                  </a:ext>
                </a:extLst>
              </p:cNvPr>
              <p:cNvGrpSpPr/>
              <p:nvPr/>
            </p:nvGrpSpPr>
            <p:grpSpPr>
              <a:xfrm>
                <a:off x="2233848" y="6248311"/>
                <a:ext cx="1429337" cy="279868"/>
                <a:chOff x="538857" y="6235232"/>
                <a:chExt cx="1429337" cy="279868"/>
              </a:xfrm>
            </p:grpSpPr>
            <p:sp>
              <p:nvSpPr>
                <p:cNvPr id="10" name="Rectangle 9">
                  <a:extLst>
                    <a:ext uri="{FF2B5EF4-FFF2-40B4-BE49-F238E27FC236}">
                      <a16:creationId xmlns:a16="http://schemas.microsoft.com/office/drawing/2014/main" xmlns="" id="{63249278-8B82-6C35-B4C9-544B83473513}"/>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AD281CDA-6B1B-E166-1417-4EECB3DF202F}"/>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D7352E89-031D-4A53-AEBC-70C18E43D31C}"/>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41F43D2E-61DF-94BB-205A-C86F81C98643}"/>
                  </a:ext>
                </a:extLst>
              </p:cNvPr>
              <p:cNvGrpSpPr/>
              <p:nvPr/>
            </p:nvGrpSpPr>
            <p:grpSpPr>
              <a:xfrm>
                <a:off x="3941439" y="6248311"/>
                <a:ext cx="1429337" cy="279868"/>
                <a:chOff x="538857" y="6235232"/>
                <a:chExt cx="1429337" cy="279868"/>
              </a:xfrm>
            </p:grpSpPr>
            <p:sp>
              <p:nvSpPr>
                <p:cNvPr id="21" name="Rectangle 20">
                  <a:extLst>
                    <a:ext uri="{FF2B5EF4-FFF2-40B4-BE49-F238E27FC236}">
                      <a16:creationId xmlns:a16="http://schemas.microsoft.com/office/drawing/2014/main" xmlns="" id="{77912FC5-774E-6087-9760-ED720E84618A}"/>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4B8617C3-E841-56E1-B9EE-CFEDE0BEDC34}"/>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15BE681C-E677-5119-6BA5-D53641BA9C47}"/>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xmlns="" id="{AA3675A8-BEC5-92EF-7257-06BE46C31C07}"/>
                  </a:ext>
                </a:extLst>
              </p:cNvPr>
              <p:cNvGrpSpPr/>
              <p:nvPr/>
            </p:nvGrpSpPr>
            <p:grpSpPr>
              <a:xfrm>
                <a:off x="5674538" y="6235232"/>
                <a:ext cx="1429337" cy="279868"/>
                <a:chOff x="538857" y="6235232"/>
                <a:chExt cx="1429337" cy="279868"/>
              </a:xfrm>
            </p:grpSpPr>
            <p:sp>
              <p:nvSpPr>
                <p:cNvPr id="26" name="Rectangle 25">
                  <a:extLst>
                    <a:ext uri="{FF2B5EF4-FFF2-40B4-BE49-F238E27FC236}">
                      <a16:creationId xmlns:a16="http://schemas.microsoft.com/office/drawing/2014/main" xmlns="" id="{1F9FAB85-BFD3-003E-46D3-1065A32C0452}"/>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B4FEA457-B868-C716-A6E2-CCA6590B32E6}"/>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646B84B5-3B31-42E3-0B39-8941DC807E84}"/>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xmlns="" id="{2E1E903D-259B-9896-F1D6-7C802EFA1406}"/>
                </a:ext>
              </a:extLst>
            </p:cNvPr>
            <p:cNvGrpSpPr/>
            <p:nvPr/>
          </p:nvGrpSpPr>
          <p:grpSpPr>
            <a:xfrm>
              <a:off x="7369529" y="6252247"/>
              <a:ext cx="6565018" cy="292947"/>
              <a:chOff x="538857" y="6235232"/>
              <a:chExt cx="6565018" cy="292947"/>
            </a:xfrm>
          </p:grpSpPr>
          <p:grpSp>
            <p:nvGrpSpPr>
              <p:cNvPr id="32" name="Group 31">
                <a:extLst>
                  <a:ext uri="{FF2B5EF4-FFF2-40B4-BE49-F238E27FC236}">
                    <a16:creationId xmlns:a16="http://schemas.microsoft.com/office/drawing/2014/main" xmlns="" id="{22C02B1B-86AE-B540-A48E-5B504C0C525D}"/>
                  </a:ext>
                </a:extLst>
              </p:cNvPr>
              <p:cNvGrpSpPr/>
              <p:nvPr/>
            </p:nvGrpSpPr>
            <p:grpSpPr>
              <a:xfrm>
                <a:off x="538857" y="6235232"/>
                <a:ext cx="1429337" cy="279868"/>
                <a:chOff x="538857" y="6235232"/>
                <a:chExt cx="1429337" cy="279868"/>
              </a:xfrm>
            </p:grpSpPr>
            <p:sp>
              <p:nvSpPr>
                <p:cNvPr id="45" name="Rectangle 44">
                  <a:extLst>
                    <a:ext uri="{FF2B5EF4-FFF2-40B4-BE49-F238E27FC236}">
                      <a16:creationId xmlns:a16="http://schemas.microsoft.com/office/drawing/2014/main" xmlns="" id="{AF317980-C1A1-7C84-A5A0-6C7FA63FFE32}"/>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6FBE031B-2089-5EDF-07FE-1773939D200A}"/>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E7012EA8-5B3B-2EB0-8B0A-0EA3BE2F1923}"/>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xmlns="" id="{6F784BDB-1A80-5021-571B-9DDDD63B5064}"/>
                  </a:ext>
                </a:extLst>
              </p:cNvPr>
              <p:cNvGrpSpPr/>
              <p:nvPr/>
            </p:nvGrpSpPr>
            <p:grpSpPr>
              <a:xfrm>
                <a:off x="2233848" y="6248311"/>
                <a:ext cx="1429337" cy="279868"/>
                <a:chOff x="538857" y="6235232"/>
                <a:chExt cx="1429337" cy="279868"/>
              </a:xfrm>
            </p:grpSpPr>
            <p:sp>
              <p:nvSpPr>
                <p:cNvPr id="42" name="Rectangle 41">
                  <a:extLst>
                    <a:ext uri="{FF2B5EF4-FFF2-40B4-BE49-F238E27FC236}">
                      <a16:creationId xmlns:a16="http://schemas.microsoft.com/office/drawing/2014/main" xmlns="" id="{BACD6F66-ECFE-CD35-A66E-37D61A34D80F}"/>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2C3BBDA0-7477-7C29-D971-41B471482388}"/>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964E2F99-23A3-39D9-E4B4-0E01E8F861A3}"/>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xmlns="" id="{753A5B99-FF1E-172A-F78C-B6F53B1195E2}"/>
                  </a:ext>
                </a:extLst>
              </p:cNvPr>
              <p:cNvGrpSpPr/>
              <p:nvPr/>
            </p:nvGrpSpPr>
            <p:grpSpPr>
              <a:xfrm>
                <a:off x="3941439" y="6248311"/>
                <a:ext cx="1429337" cy="279868"/>
                <a:chOff x="538857" y="6235232"/>
                <a:chExt cx="1429337" cy="279868"/>
              </a:xfrm>
            </p:grpSpPr>
            <p:sp>
              <p:nvSpPr>
                <p:cNvPr id="39" name="Rectangle 38">
                  <a:extLst>
                    <a:ext uri="{FF2B5EF4-FFF2-40B4-BE49-F238E27FC236}">
                      <a16:creationId xmlns:a16="http://schemas.microsoft.com/office/drawing/2014/main" xmlns="" id="{1A706136-350E-4A9E-E256-05B8AF9E08D9}"/>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E67556A3-35C6-E595-EDC1-7F3FAC53D8F9}"/>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3ABA0B16-47F7-1BF9-D069-6A0B8FB0911F}"/>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xmlns="" id="{33E9A5EB-7AF2-FD40-0633-AA78986714D0}"/>
                  </a:ext>
                </a:extLst>
              </p:cNvPr>
              <p:cNvGrpSpPr/>
              <p:nvPr/>
            </p:nvGrpSpPr>
            <p:grpSpPr>
              <a:xfrm>
                <a:off x="5674538" y="6235232"/>
                <a:ext cx="1429337" cy="279868"/>
                <a:chOff x="538857" y="6235232"/>
                <a:chExt cx="1429337" cy="279868"/>
              </a:xfrm>
            </p:grpSpPr>
            <p:sp>
              <p:nvSpPr>
                <p:cNvPr id="36" name="Rectangle 35">
                  <a:extLst>
                    <a:ext uri="{FF2B5EF4-FFF2-40B4-BE49-F238E27FC236}">
                      <a16:creationId xmlns:a16="http://schemas.microsoft.com/office/drawing/2014/main" xmlns="" id="{0CAF63A1-435A-CFD6-55D1-4B6FE5F78374}"/>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3E06AFAD-44CF-9079-302A-A92CB664B9B9}"/>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6094F005-30C7-B34E-D100-6C76C8F13DD1}"/>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47">
              <a:extLst>
                <a:ext uri="{FF2B5EF4-FFF2-40B4-BE49-F238E27FC236}">
                  <a16:creationId xmlns:a16="http://schemas.microsoft.com/office/drawing/2014/main" xmlns="" id="{CE104E1D-1BE7-FDEB-5F34-5A7CE8EB101C}"/>
                </a:ext>
              </a:extLst>
            </p:cNvPr>
            <p:cNvGrpSpPr/>
            <p:nvPr/>
          </p:nvGrpSpPr>
          <p:grpSpPr>
            <a:xfrm>
              <a:off x="14200201" y="6259959"/>
              <a:ext cx="4266922" cy="292947"/>
              <a:chOff x="538857" y="6235232"/>
              <a:chExt cx="4266922" cy="292947"/>
            </a:xfrm>
          </p:grpSpPr>
          <p:grpSp>
            <p:nvGrpSpPr>
              <p:cNvPr id="49" name="Group 48">
                <a:extLst>
                  <a:ext uri="{FF2B5EF4-FFF2-40B4-BE49-F238E27FC236}">
                    <a16:creationId xmlns:a16="http://schemas.microsoft.com/office/drawing/2014/main" xmlns="" id="{C27A5C96-0AFC-FC41-A797-69E41601C6C0}"/>
                  </a:ext>
                </a:extLst>
              </p:cNvPr>
              <p:cNvGrpSpPr/>
              <p:nvPr/>
            </p:nvGrpSpPr>
            <p:grpSpPr>
              <a:xfrm>
                <a:off x="538857" y="6235232"/>
                <a:ext cx="1429337" cy="279868"/>
                <a:chOff x="538857" y="6235232"/>
                <a:chExt cx="1429337" cy="279868"/>
              </a:xfrm>
            </p:grpSpPr>
            <p:sp>
              <p:nvSpPr>
                <p:cNvPr id="62" name="Rectangle 61">
                  <a:extLst>
                    <a:ext uri="{FF2B5EF4-FFF2-40B4-BE49-F238E27FC236}">
                      <a16:creationId xmlns:a16="http://schemas.microsoft.com/office/drawing/2014/main" xmlns="" id="{DD245A09-4347-E241-49B2-2314FB54C37E}"/>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200B6C77-6565-C315-F936-B7FCDFAE450A}"/>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Rectangle 2047">
                  <a:extLst>
                    <a:ext uri="{FF2B5EF4-FFF2-40B4-BE49-F238E27FC236}">
                      <a16:creationId xmlns:a16="http://schemas.microsoft.com/office/drawing/2014/main" xmlns="" id="{4E0C8E72-51C7-FA67-3FD7-AFFBF895B4DA}"/>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xmlns="" id="{793BAD1D-AEBB-F9C2-00C3-E09BDEAE64B3}"/>
                  </a:ext>
                </a:extLst>
              </p:cNvPr>
              <p:cNvGrpSpPr/>
              <p:nvPr/>
            </p:nvGrpSpPr>
            <p:grpSpPr>
              <a:xfrm>
                <a:off x="2233848" y="6248311"/>
                <a:ext cx="1429337" cy="279868"/>
                <a:chOff x="538857" y="6235232"/>
                <a:chExt cx="1429337" cy="279868"/>
              </a:xfrm>
            </p:grpSpPr>
            <p:sp>
              <p:nvSpPr>
                <p:cNvPr id="59" name="Rectangle 58">
                  <a:extLst>
                    <a:ext uri="{FF2B5EF4-FFF2-40B4-BE49-F238E27FC236}">
                      <a16:creationId xmlns:a16="http://schemas.microsoft.com/office/drawing/2014/main" xmlns="" id="{81EB6251-DB5E-13ED-524A-FB088FB95E98}"/>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17B03119-099C-56BC-57A8-C610CBD1D554}"/>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xmlns="" id="{4CF54017-4C73-65DE-389F-9FD99A03D00B}"/>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xmlns="" id="{C6F290B2-6281-05C8-B2A2-47382A473CDA}"/>
                  </a:ext>
                </a:extLst>
              </p:cNvPr>
              <p:cNvGrpSpPr/>
              <p:nvPr/>
            </p:nvGrpSpPr>
            <p:grpSpPr>
              <a:xfrm>
                <a:off x="3941439" y="6248311"/>
                <a:ext cx="864340" cy="279868"/>
                <a:chOff x="538857" y="6235232"/>
                <a:chExt cx="864340" cy="279868"/>
              </a:xfrm>
            </p:grpSpPr>
            <p:sp>
              <p:nvSpPr>
                <p:cNvPr id="56" name="Rectangle 55">
                  <a:extLst>
                    <a:ext uri="{FF2B5EF4-FFF2-40B4-BE49-F238E27FC236}">
                      <a16:creationId xmlns:a16="http://schemas.microsoft.com/office/drawing/2014/main" xmlns="" id="{826B97E8-70C4-6532-B445-13E9FC80BB92}"/>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8613E308-54D5-62E0-C18C-1127B56E09B1}"/>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3" name="Picture 2" descr="undefined">
            <a:extLst>
              <a:ext uri="{FF2B5EF4-FFF2-40B4-BE49-F238E27FC236}">
                <a16:creationId xmlns:a16="http://schemas.microsoft.com/office/drawing/2014/main" xmlns="" id="{4738E2AB-30B2-E72C-4206-6EE23A225A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175"/>
          <a:stretch/>
        </p:blipFill>
        <p:spPr bwMode="auto">
          <a:xfrm>
            <a:off x="785778" y="5791111"/>
            <a:ext cx="5753100" cy="34290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ndefined">
            <a:extLst>
              <a:ext uri="{FF2B5EF4-FFF2-40B4-BE49-F238E27FC236}">
                <a16:creationId xmlns:a16="http://schemas.microsoft.com/office/drawing/2014/main" xmlns="" id="{6F5F39E3-CD4E-8E03-DF31-3EC027E06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8886" y="5838221"/>
            <a:ext cx="5086691" cy="3377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hình ảnh lịch sử về Cách mạng Tháng Tám 1945 ở Hà Nội">
            <a:extLst>
              <a:ext uri="{FF2B5EF4-FFF2-40B4-BE49-F238E27FC236}">
                <a16:creationId xmlns:a16="http://schemas.microsoft.com/office/drawing/2014/main" xmlns="" id="{8EE16777-ACAE-CCDD-70AD-A049D672E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5585" y="5853644"/>
            <a:ext cx="5091239" cy="336213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CEAE68CE-6BB5-09D4-4D79-864EB02813DA}"/>
              </a:ext>
            </a:extLst>
          </p:cNvPr>
          <p:cNvSpPr txBox="1"/>
          <p:nvPr/>
        </p:nvSpPr>
        <p:spPr>
          <a:xfrm>
            <a:off x="688528" y="1131086"/>
            <a:ext cx="17226597" cy="3124381"/>
          </a:xfrm>
          <a:prstGeom prst="rect">
            <a:avLst/>
          </a:prstGeom>
          <a:noFill/>
        </p:spPr>
        <p:txBody>
          <a:bodyPr wrap="square" rtlCol="0">
            <a:spAutoFit/>
          </a:bodyPr>
          <a:lstStyle/>
          <a:p>
            <a:pPr algn="ctr">
              <a:lnSpc>
                <a:spcPct val="150000"/>
              </a:lnSpc>
            </a:pPr>
            <a:r>
              <a:rPr lang="en-US" sz="7000" b="1">
                <a:solidFill>
                  <a:srgbClr val="C00000"/>
                </a:solidFill>
                <a:latin typeface="Arial" panose="020B0604020202020204" pitchFamily="34" charset="0"/>
                <a:cs typeface="Arial" panose="020B0604020202020204" pitchFamily="34" charset="0"/>
              </a:rPr>
              <a:t>PHẦN 3. BÁC HỒ VIẾT VÀ ĐỌC BẢN TUYÊN NGÔN ĐỘC LẬP</a:t>
            </a:r>
            <a:endParaRPr lang="en-US" sz="7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6288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56C58CD4-EDCA-4175-8364-74E876326041}"/>
              </a:ext>
            </a:extLst>
          </p:cNvPr>
          <p:cNvSpPr/>
          <p:nvPr/>
        </p:nvSpPr>
        <p:spPr>
          <a:xfrm>
            <a:off x="647700" y="266700"/>
            <a:ext cx="16992600" cy="9753600"/>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solidFill>
                <a:prstClr val="black"/>
              </a:solidFill>
              <a:cs typeface="Arial"/>
              <a:sym typeface="Arial"/>
            </a:endParaRPr>
          </a:p>
        </p:txBody>
      </p:sp>
      <p:sp>
        <p:nvSpPr>
          <p:cNvPr id="9" name="TextBox 11">
            <a:extLst>
              <a:ext uri="{FF2B5EF4-FFF2-40B4-BE49-F238E27FC236}">
                <a16:creationId xmlns:a16="http://schemas.microsoft.com/office/drawing/2014/main" xmlns="" id="{759DD47E-7AFD-4D4C-B922-E136E8394D8E}"/>
              </a:ext>
            </a:extLst>
          </p:cNvPr>
          <p:cNvSpPr txBox="1"/>
          <p:nvPr/>
        </p:nvSpPr>
        <p:spPr>
          <a:xfrm>
            <a:off x="3951347" y="2705100"/>
            <a:ext cx="10794705" cy="4502579"/>
          </a:xfrm>
          <a:prstGeom prst="rect">
            <a:avLst/>
          </a:prstGeom>
        </p:spPr>
        <p:txBody>
          <a:bodyPr wrap="square" lIns="0" tIns="0" rIns="0" bIns="0" rtlCol="0" anchor="t">
            <a:spAutoFit/>
          </a:bodyPr>
          <a:lstStyle/>
          <a:p>
            <a:pPr marL="571500" indent="-571500" algn="just">
              <a:lnSpc>
                <a:spcPct val="150000"/>
              </a:lnSpc>
              <a:spcBef>
                <a:spcPct val="0"/>
              </a:spcBef>
              <a:buFont typeface="Arial" panose="020B0604020202020204" pitchFamily="34" charset="0"/>
              <a:buChar char="•"/>
            </a:pPr>
            <a:r>
              <a:rPr lang="en-US" sz="4000">
                <a:latin typeface="Arial" panose="020B0604020202020204" pitchFamily="34" charset="0"/>
                <a:cs typeface="Arial" panose="020B0604020202020204" pitchFamily="34" charset="0"/>
                <a:sym typeface="Arial"/>
              </a:rPr>
              <a:t>Làm việc theo cặp, đọc thông tin mục 3 SGK tr. 65-66 để kể về câu chuyện về Bác Hồ viết và đọc bản Tuyên ngôn Độc lập.</a:t>
            </a:r>
          </a:p>
          <a:p>
            <a:pPr marL="571500" indent="-571500" algn="just">
              <a:lnSpc>
                <a:spcPct val="150000"/>
              </a:lnSpc>
              <a:spcBef>
                <a:spcPct val="0"/>
              </a:spcBef>
              <a:buFont typeface="Arial" panose="020B0604020202020204" pitchFamily="34" charset="0"/>
              <a:buChar char="•"/>
            </a:pPr>
            <a:r>
              <a:rPr lang="en-US" sz="4000">
                <a:latin typeface="Arial" panose="020B0604020202020204" pitchFamily="34" charset="0"/>
                <a:cs typeface="Arial" panose="020B0604020202020204" pitchFamily="34" charset="0"/>
                <a:sym typeface="Arial"/>
              </a:rPr>
              <a:t>Mỗi bạn trong cặp đọc và tìm hiểu một câu chuyện sau đó hoàn thành phiếu bài tập sau: </a:t>
            </a:r>
          </a:p>
        </p:txBody>
      </p:sp>
      <p:pic>
        <p:nvPicPr>
          <p:cNvPr id="10" name="Picture 9" descr="Logo&#10;&#10;Description automatically generated">
            <a:extLst>
              <a:ext uri="{FF2B5EF4-FFF2-40B4-BE49-F238E27FC236}">
                <a16:creationId xmlns:a16="http://schemas.microsoft.com/office/drawing/2014/main" xmlns="" id="{F1602F35-98BF-4CDE-9BB4-4F78676FF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6514">
            <a:off x="13474373" y="49186"/>
            <a:ext cx="2870262" cy="2933683"/>
          </a:xfrm>
          <a:prstGeom prst="rect">
            <a:avLst/>
          </a:prstGeom>
        </p:spPr>
      </p:pic>
      <p:pic>
        <p:nvPicPr>
          <p:cNvPr id="11" name="Picture 9">
            <a:extLst>
              <a:ext uri="{FF2B5EF4-FFF2-40B4-BE49-F238E27FC236}">
                <a16:creationId xmlns:a16="http://schemas.microsoft.com/office/drawing/2014/main" xmlns="" id="{186CBAE5-E630-4A42-8C3C-37EB0374BF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6896100"/>
            <a:ext cx="3908817" cy="3390900"/>
          </a:xfrm>
          <a:prstGeom prst="rect">
            <a:avLst/>
          </a:prstGeom>
        </p:spPr>
      </p:pic>
    </p:spTree>
    <p:extLst>
      <p:ext uri="{BB962C8B-B14F-4D97-AF65-F5344CB8AC3E}">
        <p14:creationId xmlns:p14="http://schemas.microsoft.com/office/powerpoint/2010/main" val="363312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FE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E739E13A-D34F-F876-9BC1-1DF78E50B755}"/>
              </a:ext>
            </a:extLst>
          </p:cNvPr>
          <p:cNvSpPr/>
          <p:nvPr/>
        </p:nvSpPr>
        <p:spPr>
          <a:xfrm>
            <a:off x="-228600" y="7048500"/>
            <a:ext cx="18745200" cy="3489793"/>
          </a:xfrm>
          <a:prstGeom prst="rect">
            <a:avLst/>
          </a:prstGeom>
          <a:solidFill>
            <a:srgbClr val="5A3114"/>
          </a:solidFill>
          <a:ln>
            <a:solidFill>
              <a:srgbClr val="5A3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EC25A904-62DC-792A-3933-67BEB749F701}"/>
              </a:ext>
            </a:extLst>
          </p:cNvPr>
          <p:cNvGrpSpPr/>
          <p:nvPr/>
        </p:nvGrpSpPr>
        <p:grpSpPr>
          <a:xfrm>
            <a:off x="179867" y="7200900"/>
            <a:ext cx="17928266" cy="317674"/>
            <a:chOff x="538857" y="6235232"/>
            <a:chExt cx="17928266" cy="317674"/>
          </a:xfrm>
        </p:grpSpPr>
        <p:grpSp>
          <p:nvGrpSpPr>
            <p:cNvPr id="22" name="Group 21">
              <a:extLst>
                <a:ext uri="{FF2B5EF4-FFF2-40B4-BE49-F238E27FC236}">
                  <a16:creationId xmlns:a16="http://schemas.microsoft.com/office/drawing/2014/main" xmlns="" id="{A2934472-6E4A-718F-7A34-6E189BF1D602}"/>
                </a:ext>
              </a:extLst>
            </p:cNvPr>
            <p:cNvGrpSpPr/>
            <p:nvPr/>
          </p:nvGrpSpPr>
          <p:grpSpPr>
            <a:xfrm>
              <a:off x="538857" y="6235232"/>
              <a:ext cx="6565018" cy="292947"/>
              <a:chOff x="538857" y="6235232"/>
              <a:chExt cx="6565018" cy="292947"/>
            </a:xfrm>
          </p:grpSpPr>
          <p:grpSp>
            <p:nvGrpSpPr>
              <p:cNvPr id="52" name="Group 51">
                <a:extLst>
                  <a:ext uri="{FF2B5EF4-FFF2-40B4-BE49-F238E27FC236}">
                    <a16:creationId xmlns:a16="http://schemas.microsoft.com/office/drawing/2014/main" xmlns="" id="{3DBCFA35-BA82-AFA1-D247-90E2AE110B8D}"/>
                  </a:ext>
                </a:extLst>
              </p:cNvPr>
              <p:cNvGrpSpPr/>
              <p:nvPr/>
            </p:nvGrpSpPr>
            <p:grpSpPr>
              <a:xfrm>
                <a:off x="538857" y="6235232"/>
                <a:ext cx="1429337" cy="279868"/>
                <a:chOff x="538857" y="6235232"/>
                <a:chExt cx="1429337" cy="279868"/>
              </a:xfrm>
            </p:grpSpPr>
            <p:sp>
              <p:nvSpPr>
                <p:cNvPr id="65" name="Rectangle 64">
                  <a:extLst>
                    <a:ext uri="{FF2B5EF4-FFF2-40B4-BE49-F238E27FC236}">
                      <a16:creationId xmlns:a16="http://schemas.microsoft.com/office/drawing/2014/main" xmlns="" id="{7E138720-A745-EF13-F5C2-6801D93EFA26}"/>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D6E30D7B-B0A5-BA60-6EE3-CBCFA3BD75CF}"/>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xmlns="" id="{4FAFC1B9-2198-F030-D07C-B2A57452381A}"/>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xmlns="" id="{7665446B-D983-8026-A6CA-79E5D27DF113}"/>
                  </a:ext>
                </a:extLst>
              </p:cNvPr>
              <p:cNvGrpSpPr/>
              <p:nvPr/>
            </p:nvGrpSpPr>
            <p:grpSpPr>
              <a:xfrm>
                <a:off x="2233848" y="6248311"/>
                <a:ext cx="1429337" cy="279868"/>
                <a:chOff x="538857" y="6235232"/>
                <a:chExt cx="1429337" cy="279868"/>
              </a:xfrm>
            </p:grpSpPr>
            <p:sp>
              <p:nvSpPr>
                <p:cNvPr id="62" name="Rectangle 61">
                  <a:extLst>
                    <a:ext uri="{FF2B5EF4-FFF2-40B4-BE49-F238E27FC236}">
                      <a16:creationId xmlns:a16="http://schemas.microsoft.com/office/drawing/2014/main" xmlns="" id="{87A8474B-2884-A604-3B2D-C417B436BD0F}"/>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D463AFDA-B16E-0F6F-9D91-F4BE4C154550}"/>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xmlns="" id="{130C2444-98F9-8E12-8FCA-4F4E750DF894}"/>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xmlns="" id="{56A91F03-0927-7186-DB6F-1173E605DA67}"/>
                  </a:ext>
                </a:extLst>
              </p:cNvPr>
              <p:cNvGrpSpPr/>
              <p:nvPr/>
            </p:nvGrpSpPr>
            <p:grpSpPr>
              <a:xfrm>
                <a:off x="3941439" y="6248311"/>
                <a:ext cx="1429337" cy="279868"/>
                <a:chOff x="538857" y="6235232"/>
                <a:chExt cx="1429337" cy="279868"/>
              </a:xfrm>
            </p:grpSpPr>
            <p:sp>
              <p:nvSpPr>
                <p:cNvPr id="59" name="Rectangle 58">
                  <a:extLst>
                    <a:ext uri="{FF2B5EF4-FFF2-40B4-BE49-F238E27FC236}">
                      <a16:creationId xmlns:a16="http://schemas.microsoft.com/office/drawing/2014/main" xmlns="" id="{1CBC0ECB-9566-07D1-BC1C-08D162BAB6B0}"/>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049CBBCE-9CFB-2AF7-E5BE-686C87C6F45A}"/>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xmlns="" id="{97AF6709-BCAB-AF71-0247-0DA5A34031BB}"/>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xmlns="" id="{505803CE-3BA7-F0E6-17C1-5AC931478950}"/>
                  </a:ext>
                </a:extLst>
              </p:cNvPr>
              <p:cNvGrpSpPr/>
              <p:nvPr/>
            </p:nvGrpSpPr>
            <p:grpSpPr>
              <a:xfrm>
                <a:off x="5674538" y="6235232"/>
                <a:ext cx="1429337" cy="279868"/>
                <a:chOff x="538857" y="6235232"/>
                <a:chExt cx="1429337" cy="279868"/>
              </a:xfrm>
            </p:grpSpPr>
            <p:sp>
              <p:nvSpPr>
                <p:cNvPr id="56" name="Rectangle 55">
                  <a:extLst>
                    <a:ext uri="{FF2B5EF4-FFF2-40B4-BE49-F238E27FC236}">
                      <a16:creationId xmlns:a16="http://schemas.microsoft.com/office/drawing/2014/main" xmlns="" id="{191C1253-9548-5E40-875B-F3A88EBA0992}"/>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D23B4DE5-60AA-4A78-7C80-146927576875}"/>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BF55F653-18FF-5FC6-A4B7-D359CDC169C8}"/>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xmlns="" id="{C50059CE-CCAF-2AF2-393B-17CB29ED582D}"/>
                </a:ext>
              </a:extLst>
            </p:cNvPr>
            <p:cNvGrpSpPr/>
            <p:nvPr/>
          </p:nvGrpSpPr>
          <p:grpSpPr>
            <a:xfrm>
              <a:off x="7369529" y="6252247"/>
              <a:ext cx="6565018" cy="292947"/>
              <a:chOff x="538857" y="6235232"/>
              <a:chExt cx="6565018" cy="292947"/>
            </a:xfrm>
          </p:grpSpPr>
          <p:grpSp>
            <p:nvGrpSpPr>
              <p:cNvPr id="36" name="Group 35">
                <a:extLst>
                  <a:ext uri="{FF2B5EF4-FFF2-40B4-BE49-F238E27FC236}">
                    <a16:creationId xmlns:a16="http://schemas.microsoft.com/office/drawing/2014/main" xmlns="" id="{5609629C-C7B0-FF8C-BAD1-FEEDC6891F14}"/>
                  </a:ext>
                </a:extLst>
              </p:cNvPr>
              <p:cNvGrpSpPr/>
              <p:nvPr/>
            </p:nvGrpSpPr>
            <p:grpSpPr>
              <a:xfrm>
                <a:off x="538857" y="6235232"/>
                <a:ext cx="1429337" cy="279868"/>
                <a:chOff x="538857" y="6235232"/>
                <a:chExt cx="1429337" cy="279868"/>
              </a:xfrm>
            </p:grpSpPr>
            <p:sp>
              <p:nvSpPr>
                <p:cNvPr id="49" name="Rectangle 48">
                  <a:extLst>
                    <a:ext uri="{FF2B5EF4-FFF2-40B4-BE49-F238E27FC236}">
                      <a16:creationId xmlns:a16="http://schemas.microsoft.com/office/drawing/2014/main" xmlns="" id="{39F83410-C515-BB37-E225-16E2383F24BA}"/>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8BFAC2D7-DD57-A94C-128C-D91CFFD2563B}"/>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86E49440-DCDD-3052-73B9-4D3C62CBA9A6}"/>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xmlns="" id="{6E9DCAF2-8DE3-3A5B-9B35-6CE348FE34BC}"/>
                  </a:ext>
                </a:extLst>
              </p:cNvPr>
              <p:cNvGrpSpPr/>
              <p:nvPr/>
            </p:nvGrpSpPr>
            <p:grpSpPr>
              <a:xfrm>
                <a:off x="2233848" y="6248311"/>
                <a:ext cx="1429337" cy="279868"/>
                <a:chOff x="538857" y="6235232"/>
                <a:chExt cx="1429337" cy="279868"/>
              </a:xfrm>
            </p:grpSpPr>
            <p:sp>
              <p:nvSpPr>
                <p:cNvPr id="46" name="Rectangle 45">
                  <a:extLst>
                    <a:ext uri="{FF2B5EF4-FFF2-40B4-BE49-F238E27FC236}">
                      <a16:creationId xmlns:a16="http://schemas.microsoft.com/office/drawing/2014/main" xmlns="" id="{0A7007F1-0C90-01E0-0DB5-11ADB1CFA36F}"/>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5E827FB5-6592-F954-3265-4788362BD75C}"/>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E43F9117-E713-7A22-2264-CC5EF6AE7FA6}"/>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xmlns="" id="{93CE2985-3DD4-B165-F403-EA2A5FF4E0DE}"/>
                  </a:ext>
                </a:extLst>
              </p:cNvPr>
              <p:cNvGrpSpPr/>
              <p:nvPr/>
            </p:nvGrpSpPr>
            <p:grpSpPr>
              <a:xfrm>
                <a:off x="3941439" y="6248311"/>
                <a:ext cx="1429337" cy="279868"/>
                <a:chOff x="538857" y="6235232"/>
                <a:chExt cx="1429337" cy="279868"/>
              </a:xfrm>
            </p:grpSpPr>
            <p:sp>
              <p:nvSpPr>
                <p:cNvPr id="43" name="Rectangle 42">
                  <a:extLst>
                    <a:ext uri="{FF2B5EF4-FFF2-40B4-BE49-F238E27FC236}">
                      <a16:creationId xmlns:a16="http://schemas.microsoft.com/office/drawing/2014/main" xmlns="" id="{64A3DE43-4B34-FC07-BA73-17E727DBE5B6}"/>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525290B-CB48-4E5C-8370-C631FEADE909}"/>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CE404DD0-CA44-9C78-DF3C-2486C90F01B2}"/>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xmlns="" id="{F0EBBE6D-3A67-241C-982B-C3472EEC4D4B}"/>
                  </a:ext>
                </a:extLst>
              </p:cNvPr>
              <p:cNvGrpSpPr/>
              <p:nvPr/>
            </p:nvGrpSpPr>
            <p:grpSpPr>
              <a:xfrm>
                <a:off x="5674538" y="6235232"/>
                <a:ext cx="1429337" cy="279868"/>
                <a:chOff x="538857" y="6235232"/>
                <a:chExt cx="1429337" cy="279868"/>
              </a:xfrm>
            </p:grpSpPr>
            <p:sp>
              <p:nvSpPr>
                <p:cNvPr id="40" name="Rectangle 39">
                  <a:extLst>
                    <a:ext uri="{FF2B5EF4-FFF2-40B4-BE49-F238E27FC236}">
                      <a16:creationId xmlns:a16="http://schemas.microsoft.com/office/drawing/2014/main" xmlns="" id="{F10A5981-60A5-EB96-837A-68AE8393B54A}"/>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D962038D-64BD-0A9B-B284-4747A3FE202A}"/>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33FA4649-035C-EE95-2868-4B376702B835}"/>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xmlns="" id="{63574E17-F896-B61D-2CD1-119D80F9D7C6}"/>
                </a:ext>
              </a:extLst>
            </p:cNvPr>
            <p:cNvGrpSpPr/>
            <p:nvPr/>
          </p:nvGrpSpPr>
          <p:grpSpPr>
            <a:xfrm>
              <a:off x="14200201" y="6259959"/>
              <a:ext cx="4266922" cy="292947"/>
              <a:chOff x="538857" y="6235232"/>
              <a:chExt cx="4266922" cy="292947"/>
            </a:xfrm>
          </p:grpSpPr>
          <p:grpSp>
            <p:nvGrpSpPr>
              <p:cNvPr id="25" name="Group 24">
                <a:extLst>
                  <a:ext uri="{FF2B5EF4-FFF2-40B4-BE49-F238E27FC236}">
                    <a16:creationId xmlns:a16="http://schemas.microsoft.com/office/drawing/2014/main" xmlns="" id="{FEBCE2D7-AE55-EF9F-6E3D-24BA7EF25D29}"/>
                  </a:ext>
                </a:extLst>
              </p:cNvPr>
              <p:cNvGrpSpPr/>
              <p:nvPr/>
            </p:nvGrpSpPr>
            <p:grpSpPr>
              <a:xfrm>
                <a:off x="538857" y="6235232"/>
                <a:ext cx="1429337" cy="279868"/>
                <a:chOff x="538857" y="6235232"/>
                <a:chExt cx="1429337" cy="279868"/>
              </a:xfrm>
            </p:grpSpPr>
            <p:sp>
              <p:nvSpPr>
                <p:cNvPr id="33" name="Rectangle 32">
                  <a:extLst>
                    <a:ext uri="{FF2B5EF4-FFF2-40B4-BE49-F238E27FC236}">
                      <a16:creationId xmlns:a16="http://schemas.microsoft.com/office/drawing/2014/main" xmlns="" id="{B0A50BEE-3772-19A2-07C0-8E4C4EDEE1B4}"/>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6138D5A9-5F3C-9513-1A5A-D64E94ACC6C9}"/>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50F52A77-817B-9C35-53CE-EB8D97BD7937}"/>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xmlns="" id="{AC6FCB6E-468D-0EFC-9767-2B99B2BC06F7}"/>
                  </a:ext>
                </a:extLst>
              </p:cNvPr>
              <p:cNvGrpSpPr/>
              <p:nvPr/>
            </p:nvGrpSpPr>
            <p:grpSpPr>
              <a:xfrm>
                <a:off x="2233848" y="6248311"/>
                <a:ext cx="1429337" cy="279868"/>
                <a:chOff x="538857" y="6235232"/>
                <a:chExt cx="1429337" cy="279868"/>
              </a:xfrm>
            </p:grpSpPr>
            <p:sp>
              <p:nvSpPr>
                <p:cNvPr id="30" name="Rectangle 29">
                  <a:extLst>
                    <a:ext uri="{FF2B5EF4-FFF2-40B4-BE49-F238E27FC236}">
                      <a16:creationId xmlns:a16="http://schemas.microsoft.com/office/drawing/2014/main" xmlns="" id="{34755A1F-F3AC-EAA4-6870-ECCDAD20487D}"/>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41A1CA78-8EE7-AD49-A9E9-89508E41D233}"/>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6B9A0B7B-5A14-33BE-F363-1DC0E0019B93}"/>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0412D97A-F174-81B9-5E6A-A51BC0B159EE}"/>
                  </a:ext>
                </a:extLst>
              </p:cNvPr>
              <p:cNvGrpSpPr/>
              <p:nvPr/>
            </p:nvGrpSpPr>
            <p:grpSpPr>
              <a:xfrm>
                <a:off x="3941439" y="6248311"/>
                <a:ext cx="864340" cy="279868"/>
                <a:chOff x="538857" y="6235232"/>
                <a:chExt cx="864340" cy="279868"/>
              </a:xfrm>
            </p:grpSpPr>
            <p:sp>
              <p:nvSpPr>
                <p:cNvPr id="28" name="Rectangle 27">
                  <a:extLst>
                    <a:ext uri="{FF2B5EF4-FFF2-40B4-BE49-F238E27FC236}">
                      <a16:creationId xmlns:a16="http://schemas.microsoft.com/office/drawing/2014/main" xmlns="" id="{9A01A729-13F9-4BD4-1E3B-1D69E2F4F03D}"/>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902EF477-823C-0A7C-BE9F-C8263E06D420}"/>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8" name="Rectangle 67">
            <a:extLst>
              <a:ext uri="{FF2B5EF4-FFF2-40B4-BE49-F238E27FC236}">
                <a16:creationId xmlns:a16="http://schemas.microsoft.com/office/drawing/2014/main" xmlns="" id="{00C1EF45-79F4-EF3D-D469-E2F2D08C8B24}"/>
              </a:ext>
            </a:extLst>
          </p:cNvPr>
          <p:cNvSpPr/>
          <p:nvPr/>
        </p:nvSpPr>
        <p:spPr>
          <a:xfrm>
            <a:off x="-228600" y="-758366"/>
            <a:ext cx="18745200" cy="3489793"/>
          </a:xfrm>
          <a:prstGeom prst="rect">
            <a:avLst/>
          </a:prstGeom>
          <a:solidFill>
            <a:srgbClr val="5A3114"/>
          </a:solidFill>
          <a:ln>
            <a:solidFill>
              <a:srgbClr val="5A3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xmlns="" id="{97A72F02-FE81-F023-4F86-0C080248E8C1}"/>
              </a:ext>
            </a:extLst>
          </p:cNvPr>
          <p:cNvGrpSpPr/>
          <p:nvPr/>
        </p:nvGrpSpPr>
        <p:grpSpPr>
          <a:xfrm>
            <a:off x="177671" y="2256711"/>
            <a:ext cx="17928266" cy="317674"/>
            <a:chOff x="538857" y="6235232"/>
            <a:chExt cx="17928266" cy="317674"/>
          </a:xfrm>
        </p:grpSpPr>
        <p:grpSp>
          <p:nvGrpSpPr>
            <p:cNvPr id="70" name="Group 69">
              <a:extLst>
                <a:ext uri="{FF2B5EF4-FFF2-40B4-BE49-F238E27FC236}">
                  <a16:creationId xmlns:a16="http://schemas.microsoft.com/office/drawing/2014/main" xmlns="" id="{FB82B087-384A-4929-7270-8E4D5CB9103D}"/>
                </a:ext>
              </a:extLst>
            </p:cNvPr>
            <p:cNvGrpSpPr/>
            <p:nvPr/>
          </p:nvGrpSpPr>
          <p:grpSpPr>
            <a:xfrm>
              <a:off x="538857" y="6235232"/>
              <a:ext cx="6565018" cy="292947"/>
              <a:chOff x="538857" y="6235232"/>
              <a:chExt cx="6565018" cy="292947"/>
            </a:xfrm>
          </p:grpSpPr>
          <p:grpSp>
            <p:nvGrpSpPr>
              <p:cNvPr id="100" name="Group 99">
                <a:extLst>
                  <a:ext uri="{FF2B5EF4-FFF2-40B4-BE49-F238E27FC236}">
                    <a16:creationId xmlns:a16="http://schemas.microsoft.com/office/drawing/2014/main" xmlns="" id="{44C5A40F-79BC-2A74-39E6-E5CFEC7C199F}"/>
                  </a:ext>
                </a:extLst>
              </p:cNvPr>
              <p:cNvGrpSpPr/>
              <p:nvPr/>
            </p:nvGrpSpPr>
            <p:grpSpPr>
              <a:xfrm>
                <a:off x="538857" y="6235232"/>
                <a:ext cx="1429337" cy="279868"/>
                <a:chOff x="538857" y="6235232"/>
                <a:chExt cx="1429337" cy="279868"/>
              </a:xfrm>
            </p:grpSpPr>
            <p:sp>
              <p:nvSpPr>
                <p:cNvPr id="113" name="Rectangle 112">
                  <a:extLst>
                    <a:ext uri="{FF2B5EF4-FFF2-40B4-BE49-F238E27FC236}">
                      <a16:creationId xmlns:a16="http://schemas.microsoft.com/office/drawing/2014/main" xmlns="" id="{9A326333-5CE5-5019-B258-931C94E14B5C}"/>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6D4E8AC5-10A0-27E0-038E-F1AEF8814FA3}"/>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D9014EE6-EF0E-2344-DCF0-F19C77334858}"/>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xmlns="" id="{AD55F235-C033-FF89-30DD-59F25C532E1A}"/>
                  </a:ext>
                </a:extLst>
              </p:cNvPr>
              <p:cNvGrpSpPr/>
              <p:nvPr/>
            </p:nvGrpSpPr>
            <p:grpSpPr>
              <a:xfrm>
                <a:off x="2233848" y="6248311"/>
                <a:ext cx="1429337" cy="279868"/>
                <a:chOff x="538857" y="6235232"/>
                <a:chExt cx="1429337" cy="279868"/>
              </a:xfrm>
            </p:grpSpPr>
            <p:sp>
              <p:nvSpPr>
                <p:cNvPr id="110" name="Rectangle 109">
                  <a:extLst>
                    <a:ext uri="{FF2B5EF4-FFF2-40B4-BE49-F238E27FC236}">
                      <a16:creationId xmlns:a16="http://schemas.microsoft.com/office/drawing/2014/main" xmlns="" id="{F2BC54D5-5881-9325-1168-BE9520839065}"/>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998AA4D6-786D-55B8-6E3B-F8835AC28EA8}"/>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xmlns="" id="{703FAC7E-2711-A713-D865-BF1B02593F67}"/>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2A447802-405A-9776-6F8F-BE36C80A2E48}"/>
                  </a:ext>
                </a:extLst>
              </p:cNvPr>
              <p:cNvGrpSpPr/>
              <p:nvPr/>
            </p:nvGrpSpPr>
            <p:grpSpPr>
              <a:xfrm>
                <a:off x="3941439" y="6248311"/>
                <a:ext cx="1429337" cy="279868"/>
                <a:chOff x="538857" y="6235232"/>
                <a:chExt cx="1429337" cy="279868"/>
              </a:xfrm>
            </p:grpSpPr>
            <p:sp>
              <p:nvSpPr>
                <p:cNvPr id="107" name="Rectangle 106">
                  <a:extLst>
                    <a:ext uri="{FF2B5EF4-FFF2-40B4-BE49-F238E27FC236}">
                      <a16:creationId xmlns:a16="http://schemas.microsoft.com/office/drawing/2014/main" xmlns="" id="{8397F09B-0422-3F60-270E-1A8F24FE63BD}"/>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E20F1234-6E96-8721-E149-E484FBCFCCFA}"/>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EBB58C32-701B-18AB-F308-00AD71B7DDA8}"/>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xmlns="" id="{605A4256-3112-FB25-9ABC-4D85723810B1}"/>
                  </a:ext>
                </a:extLst>
              </p:cNvPr>
              <p:cNvGrpSpPr/>
              <p:nvPr/>
            </p:nvGrpSpPr>
            <p:grpSpPr>
              <a:xfrm>
                <a:off x="5674538" y="6235232"/>
                <a:ext cx="1429337" cy="279868"/>
                <a:chOff x="538857" y="6235232"/>
                <a:chExt cx="1429337" cy="279868"/>
              </a:xfrm>
            </p:grpSpPr>
            <p:sp>
              <p:nvSpPr>
                <p:cNvPr id="104" name="Rectangle 103">
                  <a:extLst>
                    <a:ext uri="{FF2B5EF4-FFF2-40B4-BE49-F238E27FC236}">
                      <a16:creationId xmlns:a16="http://schemas.microsoft.com/office/drawing/2014/main" xmlns="" id="{F2E751FF-A3DC-7D6A-2B1C-FF76035ED2B1}"/>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xmlns="" id="{4C64CCC3-25EA-1954-570E-FB5562A47A9C}"/>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xmlns="" id="{E4593B5A-5ABA-7941-9CEC-C52588F69ED5}"/>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70">
              <a:extLst>
                <a:ext uri="{FF2B5EF4-FFF2-40B4-BE49-F238E27FC236}">
                  <a16:creationId xmlns:a16="http://schemas.microsoft.com/office/drawing/2014/main" xmlns="" id="{9087C2E1-E636-4B9B-6492-837FD6E94089}"/>
                </a:ext>
              </a:extLst>
            </p:cNvPr>
            <p:cNvGrpSpPr/>
            <p:nvPr/>
          </p:nvGrpSpPr>
          <p:grpSpPr>
            <a:xfrm>
              <a:off x="7369529" y="6252247"/>
              <a:ext cx="6565018" cy="292947"/>
              <a:chOff x="538857" y="6235232"/>
              <a:chExt cx="6565018" cy="292947"/>
            </a:xfrm>
          </p:grpSpPr>
          <p:grpSp>
            <p:nvGrpSpPr>
              <p:cNvPr id="84" name="Group 83">
                <a:extLst>
                  <a:ext uri="{FF2B5EF4-FFF2-40B4-BE49-F238E27FC236}">
                    <a16:creationId xmlns:a16="http://schemas.microsoft.com/office/drawing/2014/main" xmlns="" id="{02098070-F6AB-E642-F902-08701AFABE26}"/>
                  </a:ext>
                </a:extLst>
              </p:cNvPr>
              <p:cNvGrpSpPr/>
              <p:nvPr/>
            </p:nvGrpSpPr>
            <p:grpSpPr>
              <a:xfrm>
                <a:off x="538857" y="6235232"/>
                <a:ext cx="1429337" cy="279868"/>
                <a:chOff x="538857" y="6235232"/>
                <a:chExt cx="1429337" cy="279868"/>
              </a:xfrm>
            </p:grpSpPr>
            <p:sp>
              <p:nvSpPr>
                <p:cNvPr id="97" name="Rectangle 96">
                  <a:extLst>
                    <a:ext uri="{FF2B5EF4-FFF2-40B4-BE49-F238E27FC236}">
                      <a16:creationId xmlns:a16="http://schemas.microsoft.com/office/drawing/2014/main" xmlns="" id="{A3661CAD-31DF-48BB-46A4-9B105A5A995A}"/>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854B7A85-0768-EF62-B2CF-185EAFFC882F}"/>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726F7006-0A40-9E5B-9A6C-01B664F4E0E7}"/>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xmlns="" id="{6E23D64F-B8D4-5FAE-F063-3014749EAE07}"/>
                  </a:ext>
                </a:extLst>
              </p:cNvPr>
              <p:cNvGrpSpPr/>
              <p:nvPr/>
            </p:nvGrpSpPr>
            <p:grpSpPr>
              <a:xfrm>
                <a:off x="2233848" y="6248311"/>
                <a:ext cx="1429337" cy="279868"/>
                <a:chOff x="538857" y="6235232"/>
                <a:chExt cx="1429337" cy="279868"/>
              </a:xfrm>
            </p:grpSpPr>
            <p:sp>
              <p:nvSpPr>
                <p:cNvPr id="94" name="Rectangle 93">
                  <a:extLst>
                    <a:ext uri="{FF2B5EF4-FFF2-40B4-BE49-F238E27FC236}">
                      <a16:creationId xmlns:a16="http://schemas.microsoft.com/office/drawing/2014/main" xmlns="" id="{521118B6-D673-E5E4-C069-FEACF4EAA4D0}"/>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xmlns="" id="{7B7CF163-127D-1860-029B-99C8E49C74FB}"/>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xmlns="" id="{EA3FF6CD-84A0-4453-8534-0BD5DD5F83E2}"/>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xmlns="" id="{88AF2ED8-7E76-437E-DAAC-50AFC709AD8C}"/>
                  </a:ext>
                </a:extLst>
              </p:cNvPr>
              <p:cNvGrpSpPr/>
              <p:nvPr/>
            </p:nvGrpSpPr>
            <p:grpSpPr>
              <a:xfrm>
                <a:off x="3941439" y="6248311"/>
                <a:ext cx="1429337" cy="279868"/>
                <a:chOff x="538857" y="6235232"/>
                <a:chExt cx="1429337" cy="279868"/>
              </a:xfrm>
            </p:grpSpPr>
            <p:sp>
              <p:nvSpPr>
                <p:cNvPr id="91" name="Rectangle 90">
                  <a:extLst>
                    <a:ext uri="{FF2B5EF4-FFF2-40B4-BE49-F238E27FC236}">
                      <a16:creationId xmlns:a16="http://schemas.microsoft.com/office/drawing/2014/main" xmlns="" id="{FA9DC5FE-B9A3-FE98-8FD6-B35F613CE9D3}"/>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xmlns="" id="{88D34E72-2C2B-EE24-40C1-099F7804A457}"/>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xmlns="" id="{5C9263B4-7896-0B1B-1635-8B6ABC128C0D}"/>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xmlns="" id="{F526F2A3-20FE-1253-15EB-A2FA88286B1C}"/>
                  </a:ext>
                </a:extLst>
              </p:cNvPr>
              <p:cNvGrpSpPr/>
              <p:nvPr/>
            </p:nvGrpSpPr>
            <p:grpSpPr>
              <a:xfrm>
                <a:off x="5674538" y="6235232"/>
                <a:ext cx="1429337" cy="279868"/>
                <a:chOff x="538857" y="6235232"/>
                <a:chExt cx="1429337" cy="279868"/>
              </a:xfrm>
            </p:grpSpPr>
            <p:sp>
              <p:nvSpPr>
                <p:cNvPr id="88" name="Rectangle 87">
                  <a:extLst>
                    <a:ext uri="{FF2B5EF4-FFF2-40B4-BE49-F238E27FC236}">
                      <a16:creationId xmlns:a16="http://schemas.microsoft.com/office/drawing/2014/main" xmlns="" id="{43783FC7-A9D4-556F-3929-91B1C25AC1F7}"/>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xmlns="" id="{0AF7F137-FDD3-6D84-2671-4C8C49B15E50}"/>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xmlns="" id="{BB57C326-02CC-DB47-C106-7984732EF794}"/>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xmlns="" id="{37D8523B-FE18-1BC0-0505-52D37E9DC9A9}"/>
                </a:ext>
              </a:extLst>
            </p:cNvPr>
            <p:cNvGrpSpPr/>
            <p:nvPr/>
          </p:nvGrpSpPr>
          <p:grpSpPr>
            <a:xfrm>
              <a:off x="14200201" y="6259959"/>
              <a:ext cx="4266922" cy="292947"/>
              <a:chOff x="538857" y="6235232"/>
              <a:chExt cx="4266922" cy="292947"/>
            </a:xfrm>
          </p:grpSpPr>
          <p:grpSp>
            <p:nvGrpSpPr>
              <p:cNvPr id="73" name="Group 72">
                <a:extLst>
                  <a:ext uri="{FF2B5EF4-FFF2-40B4-BE49-F238E27FC236}">
                    <a16:creationId xmlns:a16="http://schemas.microsoft.com/office/drawing/2014/main" xmlns="" id="{958AEC4D-C4FA-665A-F12E-74112CCC360C}"/>
                  </a:ext>
                </a:extLst>
              </p:cNvPr>
              <p:cNvGrpSpPr/>
              <p:nvPr/>
            </p:nvGrpSpPr>
            <p:grpSpPr>
              <a:xfrm>
                <a:off x="538857" y="6235232"/>
                <a:ext cx="1429337" cy="279868"/>
                <a:chOff x="538857" y="6235232"/>
                <a:chExt cx="1429337" cy="279868"/>
              </a:xfrm>
            </p:grpSpPr>
            <p:sp>
              <p:nvSpPr>
                <p:cNvPr id="81" name="Rectangle 80">
                  <a:extLst>
                    <a:ext uri="{FF2B5EF4-FFF2-40B4-BE49-F238E27FC236}">
                      <a16:creationId xmlns:a16="http://schemas.microsoft.com/office/drawing/2014/main" xmlns="" id="{FDBC9A7C-4115-4A5D-0DEC-2378DE1E7034}"/>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xmlns="" id="{79D3005F-6148-E5BA-8F56-63E9AA753281}"/>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xmlns="" id="{1CF0F1E4-62E8-A7F3-F35C-3EEF320C089B}"/>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xmlns="" id="{29BB0D20-64F6-E1A2-CF57-44761FCB264E}"/>
                  </a:ext>
                </a:extLst>
              </p:cNvPr>
              <p:cNvGrpSpPr/>
              <p:nvPr/>
            </p:nvGrpSpPr>
            <p:grpSpPr>
              <a:xfrm>
                <a:off x="2233848" y="6248311"/>
                <a:ext cx="1429337" cy="279868"/>
                <a:chOff x="538857" y="6235232"/>
                <a:chExt cx="1429337" cy="279868"/>
              </a:xfrm>
            </p:grpSpPr>
            <p:sp>
              <p:nvSpPr>
                <p:cNvPr id="78" name="Rectangle 77">
                  <a:extLst>
                    <a:ext uri="{FF2B5EF4-FFF2-40B4-BE49-F238E27FC236}">
                      <a16:creationId xmlns:a16="http://schemas.microsoft.com/office/drawing/2014/main" xmlns="" id="{99C022EA-2B29-80E4-4C55-34CB1AC9B53D}"/>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2DFA1BB5-E896-448C-DEDF-B64C45A4328E}"/>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6702B579-8974-A000-4261-5845F92CB108}"/>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xmlns="" id="{0321F6D0-3638-AC49-F857-D06618916769}"/>
                  </a:ext>
                </a:extLst>
              </p:cNvPr>
              <p:cNvGrpSpPr/>
              <p:nvPr/>
            </p:nvGrpSpPr>
            <p:grpSpPr>
              <a:xfrm>
                <a:off x="3941439" y="6248311"/>
                <a:ext cx="864340" cy="279868"/>
                <a:chOff x="538857" y="6235232"/>
                <a:chExt cx="864340" cy="279868"/>
              </a:xfrm>
            </p:grpSpPr>
            <p:sp>
              <p:nvSpPr>
                <p:cNvPr id="76" name="Rectangle 75">
                  <a:extLst>
                    <a:ext uri="{FF2B5EF4-FFF2-40B4-BE49-F238E27FC236}">
                      <a16:creationId xmlns:a16="http://schemas.microsoft.com/office/drawing/2014/main" xmlns="" id="{05F9923B-AF1B-3A9D-8B76-5311AA91645E}"/>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27D1322E-3256-5D3B-082A-ED4369387FB0}"/>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 name="TextBox 11">
            <a:extLst>
              <a:ext uri="{FF2B5EF4-FFF2-40B4-BE49-F238E27FC236}">
                <a16:creationId xmlns:a16="http://schemas.microsoft.com/office/drawing/2014/main" xmlns="" id="{E55BF96F-A6C5-CED7-B46D-1440CA25D58E}"/>
              </a:ext>
            </a:extLst>
          </p:cNvPr>
          <p:cNvSpPr txBox="1"/>
          <p:nvPr/>
        </p:nvSpPr>
        <p:spPr>
          <a:xfrm>
            <a:off x="13524562" y="3283111"/>
            <a:ext cx="2058243" cy="2176988"/>
          </a:xfrm>
          <a:prstGeom prst="rect">
            <a:avLst/>
          </a:prstGeom>
        </p:spPr>
        <p:txBody>
          <a:bodyPr lIns="50800" tIns="50800" rIns="50800" bIns="50800" rtlCol="0" anchor="ctr"/>
          <a:lstStyle/>
          <a:p>
            <a:pPr algn="ctr">
              <a:lnSpc>
                <a:spcPts val="2659"/>
              </a:lnSpc>
              <a:spcBef>
                <a:spcPct val="0"/>
              </a:spcBef>
            </a:pPr>
            <a:endParaRPr/>
          </a:p>
        </p:txBody>
      </p:sp>
      <p:pic>
        <p:nvPicPr>
          <p:cNvPr id="4098" name="Picture 2" descr="Hội An – Wikipedia tiếng Việt">
            <a:extLst>
              <a:ext uri="{FF2B5EF4-FFF2-40B4-BE49-F238E27FC236}">
                <a16:creationId xmlns:a16="http://schemas.microsoft.com/office/drawing/2014/main" xmlns="" id="{FB8F6D6C-FD09-EC46-FFF0-874D189C4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55" y="7813762"/>
            <a:ext cx="3555100" cy="247323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ranh Thương Cảng Hội An - CAOTOANPHAT">
            <a:extLst>
              <a:ext uri="{FF2B5EF4-FFF2-40B4-BE49-F238E27FC236}">
                <a16:creationId xmlns:a16="http://schemas.microsoft.com/office/drawing/2014/main" xmlns="" id="{45EF5D8F-079D-547D-B52A-7703C8773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628" y="177082"/>
            <a:ext cx="3475759" cy="187256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Đô thị cổ Hội An">
            <a:extLst>
              <a:ext uri="{FF2B5EF4-FFF2-40B4-BE49-F238E27FC236}">
                <a16:creationId xmlns:a16="http://schemas.microsoft.com/office/drawing/2014/main" xmlns="" id="{8A23FA4C-159E-D963-E394-46D2DFC5A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2463" y="7882384"/>
            <a:ext cx="3718477" cy="240461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ô thị cổ Hội An">
            <a:extLst>
              <a:ext uri="{FF2B5EF4-FFF2-40B4-BE49-F238E27FC236}">
                <a16:creationId xmlns:a16="http://schemas.microsoft.com/office/drawing/2014/main" xmlns="" id="{48C4AE17-1E70-9FE9-9583-69420089B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8447" y="176093"/>
            <a:ext cx="3071781" cy="186281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Ảnh Hội An xưa - Hình ảnh Việt Nam xưa &amp; nay">
            <a:extLst>
              <a:ext uri="{FF2B5EF4-FFF2-40B4-BE49-F238E27FC236}">
                <a16:creationId xmlns:a16="http://schemas.microsoft.com/office/drawing/2014/main" xmlns="" id="{40D5789B-1488-3D0D-78E1-C36D640534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961"/>
          <a:stretch/>
        </p:blipFill>
        <p:spPr bwMode="auto">
          <a:xfrm>
            <a:off x="11480167" y="202095"/>
            <a:ext cx="3179428" cy="187256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Ảnh Hội An xưa - Hình ảnh Việt Nam xưa &amp; nay">
            <a:extLst>
              <a:ext uri="{FF2B5EF4-FFF2-40B4-BE49-F238E27FC236}">
                <a16:creationId xmlns:a16="http://schemas.microsoft.com/office/drawing/2014/main" xmlns="" id="{A0653E6F-6291-275C-5380-D4B13E2E612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888"/>
          <a:stretch/>
        </p:blipFill>
        <p:spPr bwMode="auto">
          <a:xfrm>
            <a:off x="14849534" y="203452"/>
            <a:ext cx="2886671" cy="1889542"/>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xmlns="" id="{6094D3D7-E17B-6A1D-E6A7-26AFB2B563DC}"/>
              </a:ext>
            </a:extLst>
          </p:cNvPr>
          <p:cNvSpPr txBox="1"/>
          <p:nvPr/>
        </p:nvSpPr>
        <p:spPr>
          <a:xfrm>
            <a:off x="-439417" y="2987812"/>
            <a:ext cx="19192369" cy="3774110"/>
          </a:xfrm>
          <a:prstGeom prst="rect">
            <a:avLst/>
          </a:prstGeom>
          <a:noFill/>
        </p:spPr>
        <p:txBody>
          <a:bodyPr wrap="square">
            <a:spAutoFit/>
          </a:bodyPr>
          <a:lstStyle/>
          <a:p>
            <a:pPr algn="ctr">
              <a:lnSpc>
                <a:spcPct val="150000"/>
              </a:lnSpc>
            </a:pPr>
            <a:r>
              <a:rPr lang="en-US" sz="8500" b="1" dirty="0" err="1">
                <a:latin typeface="Arial" panose="020B0604020202020204" pitchFamily="34" charset="0"/>
                <a:cs typeface="Arial" panose="020B0604020202020204" pitchFamily="34" charset="0"/>
              </a:rPr>
              <a:t>BÀI</a:t>
            </a:r>
            <a:r>
              <a:rPr lang="en-US" sz="8500" b="1" dirty="0">
                <a:latin typeface="Arial" panose="020B0604020202020204" pitchFamily="34" charset="0"/>
                <a:cs typeface="Arial" panose="020B0604020202020204" pitchFamily="34" charset="0"/>
              </a:rPr>
              <a:t> 13: </a:t>
            </a:r>
            <a:r>
              <a:rPr lang="en-US" sz="8500" b="1" dirty="0" err="1">
                <a:latin typeface="Arial" panose="020B0604020202020204" pitchFamily="34" charset="0"/>
                <a:cs typeface="Arial" panose="020B0604020202020204" pitchFamily="34" charset="0"/>
              </a:rPr>
              <a:t>CÁCH</a:t>
            </a:r>
            <a:r>
              <a:rPr lang="en-US" sz="8500" b="1" dirty="0">
                <a:latin typeface="Arial" panose="020B0604020202020204" pitchFamily="34" charset="0"/>
                <a:cs typeface="Arial" panose="020B0604020202020204" pitchFamily="34" charset="0"/>
              </a:rPr>
              <a:t> </a:t>
            </a:r>
            <a:r>
              <a:rPr lang="en-US" sz="8500" b="1" dirty="0" err="1">
                <a:latin typeface="Arial" panose="020B0604020202020204" pitchFamily="34" charset="0"/>
                <a:cs typeface="Arial" panose="020B0604020202020204" pitchFamily="34" charset="0"/>
              </a:rPr>
              <a:t>MẠNG</a:t>
            </a:r>
            <a:r>
              <a:rPr lang="en-US" sz="8500" b="1" dirty="0">
                <a:latin typeface="Arial" panose="020B0604020202020204" pitchFamily="34" charset="0"/>
                <a:cs typeface="Arial" panose="020B0604020202020204" pitchFamily="34" charset="0"/>
              </a:rPr>
              <a:t> </a:t>
            </a:r>
          </a:p>
          <a:p>
            <a:pPr algn="ctr">
              <a:lnSpc>
                <a:spcPct val="150000"/>
              </a:lnSpc>
            </a:pPr>
            <a:r>
              <a:rPr lang="en-US" sz="8500" b="1" dirty="0" err="1">
                <a:latin typeface="Arial" panose="020B0604020202020204" pitchFamily="34" charset="0"/>
                <a:cs typeface="Arial" panose="020B0604020202020204" pitchFamily="34" charset="0"/>
              </a:rPr>
              <a:t>THÁNG</a:t>
            </a:r>
            <a:r>
              <a:rPr lang="en-US" sz="8500" b="1" dirty="0">
                <a:latin typeface="Arial" panose="020B0604020202020204" pitchFamily="34" charset="0"/>
                <a:cs typeface="Arial" panose="020B0604020202020204" pitchFamily="34" charset="0"/>
              </a:rPr>
              <a:t> </a:t>
            </a:r>
            <a:r>
              <a:rPr lang="en-US" sz="8500" b="1" dirty="0" err="1">
                <a:latin typeface="Arial" panose="020B0604020202020204" pitchFamily="34" charset="0"/>
                <a:cs typeface="Arial" panose="020B0604020202020204" pitchFamily="34" charset="0"/>
              </a:rPr>
              <a:t>TÁM</a:t>
            </a:r>
            <a:r>
              <a:rPr lang="en-US" sz="8500" b="1" dirty="0">
                <a:latin typeface="Arial" panose="020B0604020202020204" pitchFamily="34" charset="0"/>
                <a:cs typeface="Arial" panose="020B0604020202020204" pitchFamily="34" charset="0"/>
              </a:rPr>
              <a:t> </a:t>
            </a:r>
            <a:r>
              <a:rPr lang="en-US" sz="8500" b="1" dirty="0" err="1">
                <a:latin typeface="Arial" panose="020B0604020202020204" pitchFamily="34" charset="0"/>
                <a:cs typeface="Arial" panose="020B0604020202020204" pitchFamily="34" charset="0"/>
              </a:rPr>
              <a:t>NĂM</a:t>
            </a:r>
            <a:r>
              <a:rPr lang="en-US" sz="8500" b="1" dirty="0">
                <a:latin typeface="Arial" panose="020B0604020202020204" pitchFamily="34" charset="0"/>
                <a:cs typeface="Arial" panose="020B0604020202020204" pitchFamily="34" charset="0"/>
              </a:rPr>
              <a:t> 1945 </a:t>
            </a:r>
          </a:p>
        </p:txBody>
      </p:sp>
      <p:pic>
        <p:nvPicPr>
          <p:cNvPr id="118" name="Picture 4">
            <a:extLst>
              <a:ext uri="{FF2B5EF4-FFF2-40B4-BE49-F238E27FC236}">
                <a16:creationId xmlns:a16="http://schemas.microsoft.com/office/drawing/2014/main" xmlns="" id="{D26F7FB5-D641-23F6-F026-72090A08AFA8}"/>
              </a:ext>
            </a:extLst>
          </p:cNvPr>
          <p:cNvPicPr>
            <a:picLocks noChangeAspect="1"/>
          </p:cNvPicPr>
          <p:nvPr/>
        </p:nvPicPr>
        <p:blipFill>
          <a:blip r:embed="rId8"/>
          <a:srcRect/>
          <a:stretch>
            <a:fillRect/>
          </a:stretch>
        </p:blipFill>
        <p:spPr>
          <a:xfrm rot="5806606">
            <a:off x="103314" y="6232464"/>
            <a:ext cx="2620331" cy="3595651"/>
          </a:xfrm>
          <a:prstGeom prst="rect">
            <a:avLst/>
          </a:prstGeom>
        </p:spPr>
      </p:pic>
      <p:pic>
        <p:nvPicPr>
          <p:cNvPr id="119" name="Picture 4">
            <a:extLst>
              <a:ext uri="{FF2B5EF4-FFF2-40B4-BE49-F238E27FC236}">
                <a16:creationId xmlns:a16="http://schemas.microsoft.com/office/drawing/2014/main" xmlns="" id="{B4173E4D-8E82-DEE9-3BA2-B9139D15D6D1}"/>
              </a:ext>
            </a:extLst>
          </p:cNvPr>
          <p:cNvPicPr>
            <a:picLocks noChangeAspect="1"/>
          </p:cNvPicPr>
          <p:nvPr/>
        </p:nvPicPr>
        <p:blipFill>
          <a:blip r:embed="rId9"/>
          <a:srcRect/>
          <a:stretch>
            <a:fillRect/>
          </a:stretch>
        </p:blipFill>
        <p:spPr>
          <a:xfrm rot="7747394">
            <a:off x="14996391" y="-1148002"/>
            <a:ext cx="2923888" cy="4276254"/>
          </a:xfrm>
          <a:prstGeom prst="rect">
            <a:avLst/>
          </a:prstGeom>
        </p:spPr>
      </p:pic>
      <p:pic>
        <p:nvPicPr>
          <p:cNvPr id="1026" name="Picture 2" descr="Cách mạng tháng Tám năm 1945 - khơi gợi những giá trị linh thiêng">
            <a:extLst>
              <a:ext uri="{FF2B5EF4-FFF2-40B4-BE49-F238E27FC236}">
                <a16:creationId xmlns:a16="http://schemas.microsoft.com/office/drawing/2014/main" xmlns="" id="{0C59938E-EF3C-8284-3A78-376A324BE14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945"/>
          <a:stretch/>
        </p:blipFill>
        <p:spPr bwMode="auto">
          <a:xfrm>
            <a:off x="4608205" y="7854522"/>
            <a:ext cx="4070589" cy="2404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mạng Tháng Tám - Nét đặc sắc của cách mạng Việt Nam - Báo Thái Nguyên  điện tử">
            <a:extLst>
              <a:ext uri="{FF2B5EF4-FFF2-40B4-BE49-F238E27FC236}">
                <a16:creationId xmlns:a16="http://schemas.microsoft.com/office/drawing/2014/main" xmlns="" id="{A8D3A537-C0B8-9B81-2ABA-AD8E82AD7B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05832" y="7842946"/>
            <a:ext cx="3958526" cy="24161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MẠNG THÁNG 8 NĂM 1945: Những bài học còn nguyên giá trị | Ngân hàng  Chính sách xã hội">
            <a:extLst>
              <a:ext uri="{FF2B5EF4-FFF2-40B4-BE49-F238E27FC236}">
                <a16:creationId xmlns:a16="http://schemas.microsoft.com/office/drawing/2014/main" xmlns="" id="{B69D1453-E247-4CF9-41DC-5EDA9FDC79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976" y="72521"/>
            <a:ext cx="3949555" cy="194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4264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down)">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0DB126C-26F4-4BAC-8981-D4BDFF7C2808}"/>
              </a:ext>
            </a:extLst>
          </p:cNvPr>
          <p:cNvSpPr/>
          <p:nvPr/>
        </p:nvSpPr>
        <p:spPr>
          <a:xfrm>
            <a:off x="1514475" y="952500"/>
            <a:ext cx="15259050" cy="198120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cs typeface="Arial" panose="020B0604020202020204" pitchFamily="34" charset="0"/>
              </a:rPr>
              <a:t>Em hãy chọn những từ/ cụm từ khóa tương ứng với mỗi câu chuyện sắp xếp vào ô tương ứng</a:t>
            </a:r>
            <a:endParaRPr lang="en-US" sz="4000" b="1">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3D69CEFC-E387-4C29-AC9F-6DFCEA71FBAC}"/>
              </a:ext>
            </a:extLst>
          </p:cNvPr>
          <p:cNvSpPr txBox="1"/>
          <p:nvPr/>
        </p:nvSpPr>
        <p:spPr>
          <a:xfrm>
            <a:off x="1514476" y="3543300"/>
            <a:ext cx="15259049" cy="5189562"/>
          </a:xfrm>
          <a:prstGeom prst="rect">
            <a:avLst/>
          </a:prstGeom>
          <a:noFill/>
        </p:spPr>
        <p:txBody>
          <a:bodyPr wrap="square">
            <a:spAutoFit/>
          </a:bodyPr>
          <a:lstStyle/>
          <a:p>
            <a:pPr algn="just">
              <a:lnSpc>
                <a:spcPct val="150000"/>
              </a:lnSpc>
              <a:spcAft>
                <a:spcPts val="1000"/>
              </a:spcAft>
            </a:pPr>
            <a:r>
              <a:rPr lang="vi-VN" sz="4400" b="1">
                <a:solidFill>
                  <a:srgbClr val="000000"/>
                </a:solidFill>
                <a:effectLst/>
                <a:ea typeface="SimSun" panose="02010600030101010101" pitchFamily="2" charset="-122"/>
                <a:cs typeface="Times New Roman" panose="02020603050405020304" pitchFamily="18" charset="0"/>
              </a:rPr>
              <a:t>Từ/ cụm từ khóa: </a:t>
            </a:r>
            <a:endParaRPr lang="en-US" sz="4400" b="1">
              <a:solidFill>
                <a:srgbClr val="000000"/>
              </a:solidFill>
              <a:effectLst/>
              <a:ea typeface="SimSun" panose="02010600030101010101" pitchFamily="2" charset="-122"/>
              <a:cs typeface="Times New Roman" panose="02020603050405020304" pitchFamily="18" charset="0"/>
            </a:endParaRPr>
          </a:p>
          <a:p>
            <a:pPr algn="just">
              <a:lnSpc>
                <a:spcPct val="150000"/>
              </a:lnSpc>
              <a:spcAft>
                <a:spcPts val="1000"/>
              </a:spcAft>
            </a:pPr>
            <a:r>
              <a:rPr lang="vi-VN" sz="4400">
                <a:solidFill>
                  <a:srgbClr val="000000"/>
                </a:solidFill>
                <a:effectLst/>
                <a:ea typeface="SimSun" panose="02010600030101010101" pitchFamily="2" charset="-122"/>
                <a:cs typeface="Times New Roman" panose="02020603050405020304" pitchFamily="18" charset="0"/>
              </a:rPr>
              <a:t>Sáng mùa thu; căn nhà số 48 phố Hàng Ngang; giờ phút sảng khoái nhất; viết; cặp mắt sáng; áo nâu bạc; bộ quần áo kaki; đôi dép cao su; hàng triệu tiếng đáp; ngồi cặm cụi; Bác dừng lại và hỏi; đánh máy; Tuyên ngôn Độc lập; đọc.</a:t>
            </a:r>
            <a:endParaRPr lang="en-US" sz="4400">
              <a:effectLst/>
              <a:ea typeface="SimSun" panose="02010600030101010101" pitchFamily="2" charset="-122"/>
              <a:cs typeface="Times New Roman" panose="02020603050405020304" pitchFamily="18" charset="0"/>
            </a:endParaRPr>
          </a:p>
        </p:txBody>
      </p:sp>
      <p:pic>
        <p:nvPicPr>
          <p:cNvPr id="4" name="Google Shape;184;p2">
            <a:extLst>
              <a:ext uri="{FF2B5EF4-FFF2-40B4-BE49-F238E27FC236}">
                <a16:creationId xmlns:a16="http://schemas.microsoft.com/office/drawing/2014/main" xmlns="" id="{52F00461-C5B2-4B20-9155-4BDF8FD542B0}"/>
              </a:ext>
            </a:extLst>
          </p:cNvPr>
          <p:cNvPicPr preferRelativeResize="0"/>
          <p:nvPr/>
        </p:nvPicPr>
        <p:blipFill rotWithShape="1">
          <a:blip r:embed="rId2">
            <a:alphaModFix/>
          </a:blip>
          <a:srcRect/>
          <a:stretch/>
        </p:blipFill>
        <p:spPr>
          <a:xfrm>
            <a:off x="0" y="10028755"/>
            <a:ext cx="1013133" cy="262675"/>
          </a:xfrm>
          <a:prstGeom prst="rect">
            <a:avLst/>
          </a:prstGeom>
          <a:noFill/>
          <a:ln>
            <a:noFill/>
          </a:ln>
        </p:spPr>
      </p:pic>
    </p:spTree>
    <p:extLst>
      <p:ext uri="{BB962C8B-B14F-4D97-AF65-F5344CB8AC3E}">
        <p14:creationId xmlns:p14="http://schemas.microsoft.com/office/powerpoint/2010/main" val="18581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1DB7A6ED-E930-4DB6-A73C-1FC9777FDE76}"/>
              </a:ext>
            </a:extLst>
          </p:cNvPr>
          <p:cNvSpPr/>
          <p:nvPr/>
        </p:nvSpPr>
        <p:spPr>
          <a:xfrm>
            <a:off x="1157287" y="419100"/>
            <a:ext cx="15973425" cy="1219200"/>
          </a:xfrm>
          <a:prstGeom prst="roundRect">
            <a:avLst/>
          </a:prstGeom>
          <a:solidFill>
            <a:srgbClr val="F3F0A3"/>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900" b="1">
                <a:solidFill>
                  <a:schemeClr val="tx1"/>
                </a:solidFill>
                <a:cs typeface="Arial" panose="020B0604020202020204" pitchFamily="34" charset="0"/>
              </a:rPr>
              <a:t>Câu chuyện: Những giờ phút sảng khoái nhất của Người</a:t>
            </a:r>
          </a:p>
        </p:txBody>
      </p:sp>
      <p:pic>
        <p:nvPicPr>
          <p:cNvPr id="12" name="Picture 11">
            <a:extLst>
              <a:ext uri="{FF2B5EF4-FFF2-40B4-BE49-F238E27FC236}">
                <a16:creationId xmlns:a16="http://schemas.microsoft.com/office/drawing/2014/main" xmlns="" id="{D481BBE6-70C5-4CD6-8FAF-5E381927F56D}"/>
              </a:ext>
            </a:extLst>
          </p:cNvPr>
          <p:cNvPicPr/>
          <p:nvPr/>
        </p:nvPicPr>
        <p:blipFill rotWithShape="1">
          <a:blip r:embed="rId3"/>
          <a:srcRect r="38759"/>
          <a:stretch/>
        </p:blipFill>
        <p:spPr bwMode="auto">
          <a:xfrm>
            <a:off x="1550581" y="2212974"/>
            <a:ext cx="3756660" cy="3827463"/>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xmlns="" id="{4268C1F7-59D2-4D03-92A1-C9708607A634}"/>
              </a:ext>
            </a:extLst>
          </p:cNvPr>
          <p:cNvPicPr/>
          <p:nvPr/>
        </p:nvPicPr>
        <p:blipFill rotWithShape="1">
          <a:blip r:embed="rId3"/>
          <a:srcRect l="61240"/>
          <a:stretch/>
        </p:blipFill>
        <p:spPr bwMode="auto">
          <a:xfrm>
            <a:off x="1524000" y="6040437"/>
            <a:ext cx="3756660" cy="3827463"/>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xmlns="" id="{E7DA742C-5AC5-460A-823C-A9A9A8033B9C}"/>
              </a:ext>
            </a:extLst>
          </p:cNvPr>
          <p:cNvSpPr/>
          <p:nvPr/>
        </p:nvSpPr>
        <p:spPr>
          <a:xfrm>
            <a:off x="5486400" y="2212974"/>
            <a:ext cx="12039600" cy="7654926"/>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spcAft>
                <a:spcPts val="1000"/>
              </a:spcAft>
              <a:buFont typeface="Arial" panose="020B0604020202020204" pitchFamily="34" charset="0"/>
              <a:buChar char="•"/>
            </a:pPr>
            <a:r>
              <a:rPr lang="vi-VN" sz="4000">
                <a:solidFill>
                  <a:srgbClr val="000000"/>
                </a:solidFill>
                <a:effectLst/>
                <a:ea typeface="SimSun" panose="02010600030101010101" pitchFamily="2" charset="-122"/>
                <a:cs typeface="Times New Roman" panose="02020603050405020304" pitchFamily="18" charset="0"/>
              </a:rPr>
              <a:t>Tại </a:t>
            </a:r>
            <a:r>
              <a:rPr lang="vi-VN" sz="4000" i="1">
                <a:solidFill>
                  <a:srgbClr val="000000"/>
                </a:solidFill>
                <a:effectLst/>
                <a:ea typeface="SimSun" panose="02010600030101010101" pitchFamily="2" charset="-122"/>
                <a:cs typeface="Times New Roman" panose="02020603050405020304" pitchFamily="18" charset="0"/>
              </a:rPr>
              <a:t>căn nhà số 48 phố Hàng Ngang</a:t>
            </a:r>
            <a:r>
              <a:rPr lang="vi-VN" sz="4000">
                <a:solidFill>
                  <a:srgbClr val="000000"/>
                </a:solidFill>
                <a:effectLst/>
                <a:ea typeface="SimSun" panose="02010600030101010101" pitchFamily="2" charset="-122"/>
                <a:cs typeface="Times New Roman" panose="02020603050405020304" pitchFamily="18" charset="0"/>
              </a:rPr>
              <a:t>, Hà Nội. Bác ngồi làm việc, khi thì </a:t>
            </a:r>
            <a:r>
              <a:rPr lang="vi-VN" sz="4000" i="1">
                <a:solidFill>
                  <a:srgbClr val="000000"/>
                </a:solidFill>
                <a:effectLst/>
                <a:ea typeface="SimSun" panose="02010600030101010101" pitchFamily="2" charset="-122"/>
                <a:cs typeface="Times New Roman" panose="02020603050405020304" pitchFamily="18" charset="0"/>
              </a:rPr>
              <a:t>viết</a:t>
            </a:r>
            <a:r>
              <a:rPr lang="vi-VN" sz="4000">
                <a:solidFill>
                  <a:srgbClr val="000000"/>
                </a:solidFill>
                <a:effectLst/>
                <a:ea typeface="SimSun" panose="02010600030101010101" pitchFamily="2" charset="-122"/>
                <a:cs typeface="Times New Roman" panose="02020603050405020304" pitchFamily="18" charset="0"/>
              </a:rPr>
              <a:t>, khi thì </a:t>
            </a:r>
            <a:r>
              <a:rPr lang="vi-VN" sz="4000" i="1">
                <a:solidFill>
                  <a:srgbClr val="000000"/>
                </a:solidFill>
                <a:effectLst/>
                <a:ea typeface="SimSun" panose="02010600030101010101" pitchFamily="2" charset="-122"/>
                <a:cs typeface="Times New Roman" panose="02020603050405020304" pitchFamily="18" charset="0"/>
              </a:rPr>
              <a:t>đánh máy</a:t>
            </a:r>
            <a:r>
              <a:rPr lang="vi-VN" sz="4000">
                <a:solidFill>
                  <a:srgbClr val="000000"/>
                </a:solidFill>
                <a:effectLst/>
                <a:ea typeface="SimSun" panose="02010600030101010101" pitchFamily="2" charset="-122"/>
                <a:cs typeface="Times New Roman" panose="02020603050405020304" pitchFamily="18" charset="0"/>
              </a:rPr>
              <a:t>. Những người giúp việc trong gia đình không biết ông cụ có </a:t>
            </a:r>
            <a:r>
              <a:rPr lang="vi-VN" sz="4000" i="1">
                <a:solidFill>
                  <a:srgbClr val="000000"/>
                </a:solidFill>
                <a:effectLst/>
                <a:ea typeface="SimSun" panose="02010600030101010101" pitchFamily="2" charset="-122"/>
                <a:cs typeface="Times New Roman" panose="02020603050405020304" pitchFamily="18" charset="0"/>
              </a:rPr>
              <a:t>cặp mắt sáng</a:t>
            </a:r>
            <a:r>
              <a:rPr lang="vi-VN" sz="4000">
                <a:solidFill>
                  <a:srgbClr val="000000"/>
                </a:solidFill>
                <a:effectLst/>
                <a:ea typeface="SimSun" panose="02010600030101010101" pitchFamily="2" charset="-122"/>
                <a:cs typeface="Times New Roman" panose="02020603050405020304" pitchFamily="18" charset="0"/>
              </a:rPr>
              <a:t>, mặc chiếc </a:t>
            </a:r>
            <a:r>
              <a:rPr lang="vi-VN" sz="4000" i="1">
                <a:solidFill>
                  <a:srgbClr val="000000"/>
                </a:solidFill>
                <a:effectLst/>
                <a:ea typeface="SimSun" panose="02010600030101010101" pitchFamily="2" charset="-122"/>
                <a:cs typeface="Times New Roman" panose="02020603050405020304" pitchFamily="18" charset="0"/>
              </a:rPr>
              <a:t>áo nâu bạc</a:t>
            </a:r>
            <a:r>
              <a:rPr lang="vi-VN" sz="4000">
                <a:solidFill>
                  <a:srgbClr val="000000"/>
                </a:solidFill>
                <a:effectLst/>
                <a:ea typeface="SimSun" panose="02010600030101010101" pitchFamily="2" charset="-122"/>
                <a:cs typeface="Times New Roman" panose="02020603050405020304" pitchFamily="18" charset="0"/>
              </a:rPr>
              <a:t> ngồi cặm cụi làm gì .</a:t>
            </a:r>
            <a:endParaRPr lang="en-US" sz="4000">
              <a:effectLst/>
              <a:ea typeface="SimSun" panose="02010600030101010101" pitchFamily="2" charset="-122"/>
              <a:cs typeface="Times New Roman" panose="02020603050405020304" pitchFamily="18" charset="0"/>
            </a:endParaRPr>
          </a:p>
          <a:p>
            <a:pPr marL="571500" indent="-571500">
              <a:lnSpc>
                <a:spcPct val="150000"/>
              </a:lnSpc>
              <a:buFont typeface="Arial" panose="020B0604020202020204" pitchFamily="34" charset="0"/>
              <a:buChar char="•"/>
            </a:pPr>
            <a:r>
              <a:rPr lang="vi-VN" sz="4000">
                <a:solidFill>
                  <a:srgbClr val="000000"/>
                </a:solidFill>
                <a:effectLst/>
                <a:ea typeface="SimSun" panose="02010600030101010101" pitchFamily="2" charset="-122"/>
              </a:rPr>
              <a:t>Khi thảo xong bản </a:t>
            </a:r>
            <a:r>
              <a:rPr lang="vi-VN" sz="4000" i="1">
                <a:solidFill>
                  <a:srgbClr val="000000"/>
                </a:solidFill>
                <a:effectLst/>
                <a:ea typeface="SimSun" panose="02010600030101010101" pitchFamily="2" charset="-122"/>
              </a:rPr>
              <a:t>Tuyên ngôn Độc lập</a:t>
            </a:r>
            <a:r>
              <a:rPr lang="vi-VN" sz="4000">
                <a:solidFill>
                  <a:srgbClr val="000000"/>
                </a:solidFill>
                <a:effectLst/>
                <a:ea typeface="SimSun" panose="02010600030101010101" pitchFamily="2" charset="-122"/>
              </a:rPr>
              <a:t>. Bác đọc để thông qua tập thể. Đó là những </a:t>
            </a:r>
            <a:r>
              <a:rPr lang="vi-VN" sz="4000" i="1">
                <a:solidFill>
                  <a:srgbClr val="000000"/>
                </a:solidFill>
                <a:effectLst/>
                <a:ea typeface="SimSun" panose="02010600030101010101" pitchFamily="2" charset="-122"/>
              </a:rPr>
              <a:t>giờ phút sảng khoái nhất</a:t>
            </a:r>
            <a:r>
              <a:rPr lang="vi-VN" sz="4000">
                <a:solidFill>
                  <a:srgbClr val="000000"/>
                </a:solidFill>
                <a:effectLst/>
                <a:ea typeface="SimSun" panose="02010600030101010101" pitchFamily="2" charset="-122"/>
              </a:rPr>
              <a:t> của người. </a:t>
            </a:r>
            <a:endParaRPr lang="en-US" sz="4000"/>
          </a:p>
        </p:txBody>
      </p:sp>
    </p:spTree>
    <p:extLst>
      <p:ext uri="{BB962C8B-B14F-4D97-AF65-F5344CB8AC3E}">
        <p14:creationId xmlns:p14="http://schemas.microsoft.com/office/powerpoint/2010/main" val="85233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1DB7A6ED-E930-4DB6-A73C-1FC9777FDE76}"/>
              </a:ext>
            </a:extLst>
          </p:cNvPr>
          <p:cNvSpPr/>
          <p:nvPr/>
        </p:nvSpPr>
        <p:spPr>
          <a:xfrm>
            <a:off x="1157287" y="571500"/>
            <a:ext cx="15973425" cy="1447800"/>
          </a:xfrm>
          <a:prstGeom prst="roundRect">
            <a:avLst/>
          </a:prstGeom>
          <a:solidFill>
            <a:srgbClr val="F3F0A3"/>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900" b="1">
                <a:solidFill>
                  <a:schemeClr val="tx1"/>
                </a:solidFill>
                <a:cs typeface="Arial" panose="020B0604020202020204" pitchFamily="34" charset="0"/>
              </a:rPr>
              <a:t>Câu chuyện: Tôi nói đồng bào nghe rõ không</a:t>
            </a:r>
          </a:p>
        </p:txBody>
      </p:sp>
      <p:sp>
        <p:nvSpPr>
          <p:cNvPr id="4" name="Rectangle 3">
            <a:extLst>
              <a:ext uri="{FF2B5EF4-FFF2-40B4-BE49-F238E27FC236}">
                <a16:creationId xmlns:a16="http://schemas.microsoft.com/office/drawing/2014/main" xmlns="" id="{E7DA742C-5AC5-460A-823C-A9A9A8033B9C}"/>
              </a:ext>
            </a:extLst>
          </p:cNvPr>
          <p:cNvSpPr/>
          <p:nvPr/>
        </p:nvSpPr>
        <p:spPr>
          <a:xfrm>
            <a:off x="7239000" y="2324100"/>
            <a:ext cx="10058400" cy="7391400"/>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4000">
                <a:solidFill>
                  <a:srgbClr val="000000"/>
                </a:solidFill>
                <a:effectLst/>
                <a:ea typeface="SimSun" panose="02010600030101010101" pitchFamily="2" charset="-122"/>
                <a:cs typeface="Times New Roman" panose="02020603050405020304" pitchFamily="18" charset="0"/>
              </a:rPr>
              <a:t>Dưới ánh nắng tươi </a:t>
            </a:r>
            <a:r>
              <a:rPr lang="vi-VN" sz="4000" i="1">
                <a:solidFill>
                  <a:srgbClr val="000000"/>
                </a:solidFill>
                <a:effectLst/>
                <a:ea typeface="SimSun" panose="02010600030101010101" pitchFamily="2" charset="-122"/>
                <a:cs typeface="Times New Roman" panose="02020603050405020304" pitchFamily="18" charset="0"/>
              </a:rPr>
              <a:t>sáng mùa thu</a:t>
            </a:r>
            <a:r>
              <a:rPr lang="vi-VN" sz="4000">
                <a:solidFill>
                  <a:srgbClr val="000000"/>
                </a:solidFill>
                <a:effectLst/>
                <a:ea typeface="SimSun" panose="02010600030101010101" pitchFamily="2" charset="-122"/>
                <a:cs typeface="Times New Roman" panose="02020603050405020304" pitchFamily="18" charset="0"/>
              </a:rPr>
              <a:t>, cờ đỏ sao vàng tung bay phấp phới. trên lễ đài cao, Bác Hồ mặc </a:t>
            </a:r>
            <a:r>
              <a:rPr lang="vi-VN" sz="4000" i="1">
                <a:solidFill>
                  <a:srgbClr val="000000"/>
                </a:solidFill>
                <a:effectLst/>
                <a:ea typeface="SimSun" panose="02010600030101010101" pitchFamily="2" charset="-122"/>
                <a:cs typeface="Times New Roman" panose="02020603050405020304" pitchFamily="18" charset="0"/>
              </a:rPr>
              <a:t>bộ quần áo kaki</a:t>
            </a:r>
            <a:r>
              <a:rPr lang="vi-VN" sz="4000">
                <a:solidFill>
                  <a:srgbClr val="000000"/>
                </a:solidFill>
                <a:effectLst/>
                <a:ea typeface="SimSun" panose="02010600030101010101" pitchFamily="2" charset="-122"/>
                <a:cs typeface="Times New Roman" panose="02020603050405020304" pitchFamily="18" charset="0"/>
              </a:rPr>
              <a:t>, đi </a:t>
            </a:r>
            <a:r>
              <a:rPr lang="vi-VN" sz="4000" i="1">
                <a:solidFill>
                  <a:srgbClr val="000000"/>
                </a:solidFill>
                <a:effectLst/>
                <a:ea typeface="SimSun" panose="02010600030101010101" pitchFamily="2" charset="-122"/>
                <a:cs typeface="Times New Roman" panose="02020603050405020304" pitchFamily="18" charset="0"/>
              </a:rPr>
              <a:t>đôi dép cao su</a:t>
            </a:r>
            <a:r>
              <a:rPr lang="vi-VN" sz="4000">
                <a:solidFill>
                  <a:srgbClr val="000000"/>
                </a:solidFill>
                <a:effectLst/>
                <a:ea typeface="SimSun" panose="02010600030101010101" pitchFamily="2" charset="-122"/>
                <a:cs typeface="Times New Roman" panose="02020603050405020304" pitchFamily="18" charset="0"/>
              </a:rPr>
              <a:t>. Khi đọc </a:t>
            </a:r>
            <a:r>
              <a:rPr lang="vi-VN" sz="4000" i="1">
                <a:solidFill>
                  <a:srgbClr val="000000"/>
                </a:solidFill>
                <a:effectLst/>
                <a:ea typeface="SimSun" panose="02010600030101010101" pitchFamily="2" charset="-122"/>
                <a:cs typeface="Times New Roman" panose="02020603050405020304" pitchFamily="18" charset="0"/>
              </a:rPr>
              <a:t>Tuyên ngôn Độc lập</a:t>
            </a:r>
            <a:r>
              <a:rPr lang="vi-VN" sz="4000">
                <a:solidFill>
                  <a:srgbClr val="000000"/>
                </a:solidFill>
                <a:effectLst/>
                <a:ea typeface="SimSun" panose="02010600030101010101" pitchFamily="2" charset="-122"/>
                <a:cs typeface="Times New Roman" panose="02020603050405020304" pitchFamily="18" charset="0"/>
              </a:rPr>
              <a:t>. Giọng của Người hào sảng. Đọc xong một đoạn, </a:t>
            </a:r>
            <a:r>
              <a:rPr lang="vi-VN" sz="4000" i="1">
                <a:solidFill>
                  <a:srgbClr val="000000"/>
                </a:solidFill>
                <a:effectLst/>
                <a:ea typeface="SimSun" panose="02010600030101010101" pitchFamily="2" charset="-122"/>
                <a:cs typeface="Times New Roman" panose="02020603050405020304" pitchFamily="18" charset="0"/>
              </a:rPr>
              <a:t>Bác dừng lại hỏi </a:t>
            </a:r>
            <a:r>
              <a:rPr lang="vi-VN" sz="4000">
                <a:solidFill>
                  <a:srgbClr val="000000"/>
                </a:solidFill>
                <a:effectLst/>
                <a:ea typeface="SimSun" panose="02010600030101010101" pitchFamily="2" charset="-122"/>
                <a:cs typeface="Times New Roman" panose="02020603050405020304" pitchFamily="18" charset="0"/>
              </a:rPr>
              <a:t>“Tôi nói đồng bào nghe rõ không?”. </a:t>
            </a:r>
            <a:r>
              <a:rPr lang="vi-VN" sz="4000" i="1">
                <a:solidFill>
                  <a:srgbClr val="000000"/>
                </a:solidFill>
                <a:effectLst/>
                <a:ea typeface="SimSun" panose="02010600030101010101" pitchFamily="2" charset="-122"/>
                <a:cs typeface="Times New Roman" panose="02020603050405020304" pitchFamily="18" charset="0"/>
              </a:rPr>
              <a:t>Hàng triệu tiếng đáp </a:t>
            </a:r>
            <a:r>
              <a:rPr lang="vi-VN" sz="4000">
                <a:solidFill>
                  <a:srgbClr val="000000"/>
                </a:solidFill>
                <a:effectLst/>
                <a:ea typeface="SimSun" panose="02010600030101010101" pitchFamily="2" charset="-122"/>
                <a:cs typeface="Times New Roman" panose="02020603050405020304" pitchFamily="18" charset="0"/>
              </a:rPr>
              <a:t>đồng</a:t>
            </a:r>
            <a:r>
              <a:rPr lang="vi-VN" sz="4000" i="1">
                <a:solidFill>
                  <a:srgbClr val="000000"/>
                </a:solidFill>
                <a:effectLst/>
                <a:ea typeface="SimSun" panose="02010600030101010101" pitchFamily="2" charset="-122"/>
                <a:cs typeface="Times New Roman" panose="02020603050405020304" pitchFamily="18" charset="0"/>
              </a:rPr>
              <a:t> </a:t>
            </a:r>
            <a:r>
              <a:rPr lang="vi-VN" sz="4000">
                <a:solidFill>
                  <a:srgbClr val="000000"/>
                </a:solidFill>
                <a:effectLst/>
                <a:ea typeface="SimSun" panose="02010600030101010101" pitchFamily="2" charset="-122"/>
                <a:cs typeface="Times New Roman" panose="02020603050405020304" pitchFamily="18" charset="0"/>
              </a:rPr>
              <a:t>thanh hô lớn: “Có”, vang dội như sấm dậy. </a:t>
            </a:r>
            <a:endParaRPr lang="en-US" sz="4000"/>
          </a:p>
        </p:txBody>
      </p:sp>
      <p:pic>
        <p:nvPicPr>
          <p:cNvPr id="10242" name="Picture 2" descr="Quân khu 2 – Những giờ phút Bác Hồ viết Tuyên ngôn độc lập">
            <a:extLst>
              <a:ext uri="{FF2B5EF4-FFF2-40B4-BE49-F238E27FC236}">
                <a16:creationId xmlns:a16="http://schemas.microsoft.com/office/drawing/2014/main" xmlns="" id="{6B35714C-86AB-4C82-B039-B22687D07F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33" r="16222"/>
          <a:stretch/>
        </p:blipFill>
        <p:spPr bwMode="auto">
          <a:xfrm>
            <a:off x="958702" y="2801937"/>
            <a:ext cx="6078186" cy="643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22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arn(inVertical)">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007E9D-B5A9-67C0-FF64-49123E0E0C88}"/>
              </a:ext>
            </a:extLst>
          </p:cNvPr>
          <p:cNvSpPr txBox="1"/>
          <p:nvPr/>
        </p:nvSpPr>
        <p:spPr>
          <a:xfrm>
            <a:off x="4762500" y="419100"/>
            <a:ext cx="8763000" cy="1323439"/>
          </a:xfrm>
          <a:prstGeom prst="rect">
            <a:avLst/>
          </a:prstGeom>
          <a:noFill/>
        </p:spPr>
        <p:txBody>
          <a:bodyPr wrap="square" rtlCol="0">
            <a:spAutoFit/>
          </a:bodyPr>
          <a:lstStyle/>
          <a:p>
            <a:pPr algn="ctr"/>
            <a:r>
              <a:rPr lang="en-US" sz="8000" b="1">
                <a:solidFill>
                  <a:srgbClr val="0070C0"/>
                </a:solidFill>
                <a:latin typeface="Arial" panose="020B0604020202020204" pitchFamily="34" charset="0"/>
                <a:cs typeface="Arial" panose="020B0604020202020204" pitchFamily="34" charset="0"/>
              </a:rPr>
              <a:t>LUYỆN TẬP </a:t>
            </a:r>
          </a:p>
        </p:txBody>
      </p:sp>
      <p:grpSp>
        <p:nvGrpSpPr>
          <p:cNvPr id="7" name="Group 6">
            <a:extLst>
              <a:ext uri="{FF2B5EF4-FFF2-40B4-BE49-F238E27FC236}">
                <a16:creationId xmlns:a16="http://schemas.microsoft.com/office/drawing/2014/main" xmlns="" id="{E0A69EA0-8345-2C27-3155-F6A97BDC4E93}"/>
              </a:ext>
            </a:extLst>
          </p:cNvPr>
          <p:cNvGrpSpPr/>
          <p:nvPr/>
        </p:nvGrpSpPr>
        <p:grpSpPr>
          <a:xfrm>
            <a:off x="685800" y="2019300"/>
            <a:ext cx="16916400" cy="998671"/>
            <a:chOff x="685800" y="3921632"/>
            <a:chExt cx="16916400" cy="998671"/>
          </a:xfrm>
        </p:grpSpPr>
        <p:sp>
          <p:nvSpPr>
            <p:cNvPr id="4" name="TextBox 3">
              <a:extLst>
                <a:ext uri="{FF2B5EF4-FFF2-40B4-BE49-F238E27FC236}">
                  <a16:creationId xmlns:a16="http://schemas.microsoft.com/office/drawing/2014/main" xmlns="" id="{471921B4-63B1-0BEA-C6ED-45189A4DEECA}"/>
                </a:ext>
              </a:extLst>
            </p:cNvPr>
            <p:cNvSpPr txBox="1"/>
            <p:nvPr/>
          </p:nvSpPr>
          <p:spPr>
            <a:xfrm>
              <a:off x="1828800" y="3921632"/>
              <a:ext cx="15773400" cy="998671"/>
            </a:xfrm>
            <a:prstGeom prst="rect">
              <a:avLst/>
            </a:prstGeom>
            <a:noFill/>
          </p:spPr>
          <p:txBody>
            <a:bodyPr wrap="square">
              <a:spAutoFit/>
            </a:bodyPr>
            <a:lstStyle/>
            <a:p>
              <a:pPr algn="just">
                <a:lnSpc>
                  <a:spcPct val="150000"/>
                </a:lnSpc>
              </a:pPr>
              <a:r>
                <a:rPr lang="vi-VN" sz="4400"/>
                <a:t>Sắp xếp các sự kiện dưới đây theo đúng tiến trình lịch sử</a:t>
              </a:r>
              <a:r>
                <a:rPr lang="en-US" sz="4400"/>
                <a:t>:</a:t>
              </a:r>
            </a:p>
          </p:txBody>
        </p:sp>
        <p:sp>
          <p:nvSpPr>
            <p:cNvPr id="5" name="Oval 4">
              <a:extLst>
                <a:ext uri="{FF2B5EF4-FFF2-40B4-BE49-F238E27FC236}">
                  <a16:creationId xmlns:a16="http://schemas.microsoft.com/office/drawing/2014/main" xmlns="" id="{C4C45555-E4D5-192B-F5BC-540F9CC3600C}"/>
                </a:ext>
              </a:extLst>
            </p:cNvPr>
            <p:cNvSpPr/>
            <p:nvPr/>
          </p:nvSpPr>
          <p:spPr>
            <a:xfrm>
              <a:off x="685800" y="4005903"/>
              <a:ext cx="914400" cy="9144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1</a:t>
              </a:r>
            </a:p>
          </p:txBody>
        </p:sp>
      </p:grpSp>
      <p:sp>
        <p:nvSpPr>
          <p:cNvPr id="3" name="Rectangle: Rounded Corners 2">
            <a:extLst>
              <a:ext uri="{FF2B5EF4-FFF2-40B4-BE49-F238E27FC236}">
                <a16:creationId xmlns:a16="http://schemas.microsoft.com/office/drawing/2014/main" xmlns="" id="{F2D115BE-77DC-4352-BCC0-49E42EA7AEE4}"/>
              </a:ext>
            </a:extLst>
          </p:cNvPr>
          <p:cNvSpPr/>
          <p:nvPr/>
        </p:nvSpPr>
        <p:spPr>
          <a:xfrm>
            <a:off x="1790700" y="3619500"/>
            <a:ext cx="14744700" cy="5734968"/>
          </a:xfrm>
          <a:prstGeom prst="roundRect">
            <a:avLst>
              <a:gd name="adj" fmla="val 6655"/>
            </a:avLst>
          </a:prstGeom>
          <a:solidFill>
            <a:schemeClr val="accent2">
              <a:lumMod val="20000"/>
              <a:lumOff val="80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rgbClr val="000000"/>
                </a:solidFill>
                <a:effectLst/>
                <a:ea typeface="SimSun" panose="02010600030101010101" pitchFamily="2" charset="-122"/>
                <a:cs typeface="Times New Roman" panose="02020603050405020304" pitchFamily="18" charset="0"/>
              </a:rPr>
              <a:t>Chủ tịch Hồ Chí Minh đọc bản Tuyên ngôn Độc lập; Đội Việt Nam Tuyên truyền Giải phóng quân được thành lập; Nguyễn Ái Quốc về nước; Thủ đô Hà Nội khởi</a:t>
            </a:r>
            <a:r>
              <a:rPr lang="en-US" sz="4400">
                <a:solidFill>
                  <a:srgbClr val="000000"/>
                </a:solidFill>
                <a:ea typeface="SimSun" panose="02010600030101010101" pitchFamily="2" charset="-122"/>
                <a:cs typeface="Times New Roman" panose="02020603050405020304" pitchFamily="18" charset="0"/>
              </a:rPr>
              <a:t> </a:t>
            </a:r>
            <a:r>
              <a:rPr lang="vi-VN" sz="4400">
                <a:solidFill>
                  <a:srgbClr val="000000"/>
                </a:solidFill>
                <a:effectLst/>
                <a:ea typeface="SimSun" panose="02010600030101010101" pitchFamily="2" charset="-122"/>
                <a:cs typeface="Times New Roman" panose="02020603050405020304" pitchFamily="18" charset="0"/>
              </a:rPr>
              <a:t>nghĩa giành chính quyền. </a:t>
            </a:r>
            <a:endParaRPr lang="en-US" sz="4400">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6989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007E9D-B5A9-67C0-FF64-49123E0E0C88}"/>
              </a:ext>
            </a:extLst>
          </p:cNvPr>
          <p:cNvSpPr txBox="1"/>
          <p:nvPr/>
        </p:nvSpPr>
        <p:spPr>
          <a:xfrm>
            <a:off x="4762500" y="419100"/>
            <a:ext cx="8763000" cy="1323439"/>
          </a:xfrm>
          <a:prstGeom prst="rect">
            <a:avLst/>
          </a:prstGeom>
          <a:noFill/>
        </p:spPr>
        <p:txBody>
          <a:bodyPr wrap="square" rtlCol="0">
            <a:spAutoFit/>
          </a:bodyPr>
          <a:lstStyle/>
          <a:p>
            <a:pPr algn="ctr"/>
            <a:r>
              <a:rPr lang="en-US" sz="8000" b="1">
                <a:solidFill>
                  <a:srgbClr val="0070C0"/>
                </a:solidFill>
                <a:latin typeface="Arial" panose="020B0604020202020204" pitchFamily="34" charset="0"/>
                <a:cs typeface="Arial" panose="020B0604020202020204" pitchFamily="34" charset="0"/>
              </a:rPr>
              <a:t>LUYỆN TẬP </a:t>
            </a:r>
          </a:p>
        </p:txBody>
      </p:sp>
      <p:grpSp>
        <p:nvGrpSpPr>
          <p:cNvPr id="7" name="Group 6">
            <a:extLst>
              <a:ext uri="{FF2B5EF4-FFF2-40B4-BE49-F238E27FC236}">
                <a16:creationId xmlns:a16="http://schemas.microsoft.com/office/drawing/2014/main" xmlns="" id="{E0A69EA0-8345-2C27-3155-F6A97BDC4E93}"/>
              </a:ext>
            </a:extLst>
          </p:cNvPr>
          <p:cNvGrpSpPr/>
          <p:nvPr/>
        </p:nvGrpSpPr>
        <p:grpSpPr>
          <a:xfrm>
            <a:off x="685800" y="2019300"/>
            <a:ext cx="16916400" cy="998671"/>
            <a:chOff x="685800" y="3921632"/>
            <a:chExt cx="16916400" cy="998671"/>
          </a:xfrm>
        </p:grpSpPr>
        <p:sp>
          <p:nvSpPr>
            <p:cNvPr id="4" name="TextBox 3">
              <a:extLst>
                <a:ext uri="{FF2B5EF4-FFF2-40B4-BE49-F238E27FC236}">
                  <a16:creationId xmlns:a16="http://schemas.microsoft.com/office/drawing/2014/main" xmlns="" id="{471921B4-63B1-0BEA-C6ED-45189A4DEECA}"/>
                </a:ext>
              </a:extLst>
            </p:cNvPr>
            <p:cNvSpPr txBox="1"/>
            <p:nvPr/>
          </p:nvSpPr>
          <p:spPr>
            <a:xfrm>
              <a:off x="1828800" y="3921632"/>
              <a:ext cx="15773400" cy="998671"/>
            </a:xfrm>
            <a:prstGeom prst="rect">
              <a:avLst/>
            </a:prstGeom>
            <a:noFill/>
          </p:spPr>
          <p:txBody>
            <a:bodyPr wrap="square">
              <a:spAutoFit/>
            </a:bodyPr>
            <a:lstStyle/>
            <a:p>
              <a:pPr algn="just">
                <a:lnSpc>
                  <a:spcPct val="150000"/>
                </a:lnSpc>
              </a:pPr>
              <a:r>
                <a:rPr lang="vi-VN" sz="4400"/>
                <a:t>Sắp xếp các sự kiện dưới đây theo đúng tiến trình lịch sử</a:t>
              </a:r>
              <a:r>
                <a:rPr lang="en-US" sz="4400"/>
                <a:t>:</a:t>
              </a:r>
            </a:p>
          </p:txBody>
        </p:sp>
        <p:sp>
          <p:nvSpPr>
            <p:cNvPr id="5" name="Oval 4">
              <a:extLst>
                <a:ext uri="{FF2B5EF4-FFF2-40B4-BE49-F238E27FC236}">
                  <a16:creationId xmlns:a16="http://schemas.microsoft.com/office/drawing/2014/main" xmlns="" id="{C4C45555-E4D5-192B-F5BC-540F9CC3600C}"/>
                </a:ext>
              </a:extLst>
            </p:cNvPr>
            <p:cNvSpPr/>
            <p:nvPr/>
          </p:nvSpPr>
          <p:spPr>
            <a:xfrm>
              <a:off x="685800" y="4005903"/>
              <a:ext cx="914400" cy="9144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1</a:t>
              </a:r>
            </a:p>
          </p:txBody>
        </p:sp>
      </p:grpSp>
      <p:sp>
        <p:nvSpPr>
          <p:cNvPr id="6" name="Rectangle: Rounded Corners 5">
            <a:extLst>
              <a:ext uri="{FF2B5EF4-FFF2-40B4-BE49-F238E27FC236}">
                <a16:creationId xmlns:a16="http://schemas.microsoft.com/office/drawing/2014/main" xmlns="" id="{CACCBCDA-47E5-4E95-AE49-C4530C4E925A}"/>
              </a:ext>
            </a:extLst>
          </p:cNvPr>
          <p:cNvSpPr/>
          <p:nvPr/>
        </p:nvSpPr>
        <p:spPr>
          <a:xfrm>
            <a:off x="1864240" y="3552918"/>
            <a:ext cx="4953000" cy="2209800"/>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a:solidFill>
                  <a:srgbClr val="000000"/>
                </a:solidFill>
                <a:latin typeface="Arial" panose="020B0604020202020204" pitchFamily="34" charset="0"/>
                <a:ea typeface="SimSun" panose="02010600030101010101" pitchFamily="2" charset="-122"/>
                <a:cs typeface="Arial" panose="020B0604020202020204" pitchFamily="34" charset="0"/>
              </a:rPr>
              <a:t>N</a:t>
            </a:r>
            <a:r>
              <a:rPr lang="vi-VN" sz="4000">
                <a:solidFill>
                  <a:srgbClr val="000000"/>
                </a:solidFill>
                <a:effectLst/>
                <a:latin typeface="Arial" panose="020B0604020202020204" pitchFamily="34" charset="0"/>
                <a:ea typeface="SimSun" panose="02010600030101010101" pitchFamily="2" charset="-122"/>
                <a:cs typeface="Arial" panose="020B0604020202020204" pitchFamily="34" charset="0"/>
              </a:rPr>
              <a:t>guyễn Ái Quốc </a:t>
            </a:r>
            <a:endParaRPr lang="en-US" sz="400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sz="4000">
                <a:solidFill>
                  <a:srgbClr val="000000"/>
                </a:solidFill>
                <a:effectLst/>
                <a:latin typeface="Arial" panose="020B0604020202020204" pitchFamily="34" charset="0"/>
                <a:ea typeface="SimSun" panose="02010600030101010101" pitchFamily="2" charset="-122"/>
                <a:cs typeface="Arial" panose="020B0604020202020204" pitchFamily="34" charset="0"/>
              </a:rPr>
              <a:t>về nước. </a:t>
            </a:r>
            <a:endParaRPr lang="en-US" sz="40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7CA47901-6355-43A1-8F69-0AB89EE1A056}"/>
              </a:ext>
            </a:extLst>
          </p:cNvPr>
          <p:cNvSpPr/>
          <p:nvPr/>
        </p:nvSpPr>
        <p:spPr>
          <a:xfrm>
            <a:off x="8879960" y="3552918"/>
            <a:ext cx="7543800" cy="2209800"/>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a:solidFill>
                  <a:srgbClr val="000000"/>
                </a:solidFill>
                <a:latin typeface="Arial" panose="020B0604020202020204" pitchFamily="34" charset="0"/>
                <a:ea typeface="SimSun" panose="02010600030101010101" pitchFamily="2" charset="-122"/>
                <a:cs typeface="Arial" panose="020B0604020202020204" pitchFamily="34" charset="0"/>
              </a:rPr>
              <a:t>Đội Việt Nam Tuyên truyền Giải phóng quân được thành lập. </a:t>
            </a:r>
            <a:endParaRPr lang="en-US" sz="400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02F10F7C-8638-48CF-A65B-0FBF4A130F93}"/>
              </a:ext>
            </a:extLst>
          </p:cNvPr>
          <p:cNvSpPr/>
          <p:nvPr/>
        </p:nvSpPr>
        <p:spPr>
          <a:xfrm>
            <a:off x="9952076" y="7269030"/>
            <a:ext cx="6629400" cy="2209800"/>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a:solidFill>
                  <a:srgbClr val="000000"/>
                </a:solidFill>
                <a:latin typeface="Arial" panose="020B0604020202020204" pitchFamily="34" charset="0"/>
                <a:ea typeface="SimSun" panose="02010600030101010101" pitchFamily="2" charset="-122"/>
                <a:cs typeface="Arial" panose="020B0604020202020204" pitchFamily="34" charset="0"/>
              </a:rPr>
              <a:t>Thủ đô Hà Nội khởi nghĩa giành chính quyền.</a:t>
            </a:r>
            <a:endParaRPr lang="en-US" sz="400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BA29D16C-6224-4B23-8893-0BDBFDAD9398}"/>
              </a:ext>
            </a:extLst>
          </p:cNvPr>
          <p:cNvSpPr/>
          <p:nvPr/>
        </p:nvSpPr>
        <p:spPr>
          <a:xfrm>
            <a:off x="1828800" y="7274250"/>
            <a:ext cx="6629400" cy="2209800"/>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a:solidFill>
                  <a:srgbClr val="000000"/>
                </a:solidFill>
                <a:latin typeface="Arial" panose="020B0604020202020204" pitchFamily="34" charset="0"/>
                <a:ea typeface="SimSun" panose="02010600030101010101" pitchFamily="2" charset="-122"/>
                <a:cs typeface="Arial" panose="020B0604020202020204" pitchFamily="34" charset="0"/>
              </a:rPr>
              <a:t>Chủ tịch Hồ Chí Minh đọc bản Tuyên ngôn Độc lập.</a:t>
            </a:r>
            <a:endParaRPr lang="en-US" sz="4000">
              <a:latin typeface="Arial" panose="020B0604020202020204" pitchFamily="34" charset="0"/>
              <a:cs typeface="Arial" panose="020B0604020202020204" pitchFamily="34" charset="0"/>
            </a:endParaRPr>
          </a:p>
        </p:txBody>
      </p:sp>
      <p:sp>
        <p:nvSpPr>
          <p:cNvPr id="11" name="Arrow: Right 10">
            <a:extLst>
              <a:ext uri="{FF2B5EF4-FFF2-40B4-BE49-F238E27FC236}">
                <a16:creationId xmlns:a16="http://schemas.microsoft.com/office/drawing/2014/main" xmlns="" id="{C90B62E7-B593-4AD8-9087-F39EB9C176CA}"/>
              </a:ext>
            </a:extLst>
          </p:cNvPr>
          <p:cNvSpPr/>
          <p:nvPr/>
        </p:nvSpPr>
        <p:spPr>
          <a:xfrm>
            <a:off x="7270898" y="4144829"/>
            <a:ext cx="1187302" cy="998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xmlns="" id="{250597D4-FD9F-4F81-9452-B6E2CF298117}"/>
              </a:ext>
            </a:extLst>
          </p:cNvPr>
          <p:cNvSpPr/>
          <p:nvPr/>
        </p:nvSpPr>
        <p:spPr>
          <a:xfrm rot="5400000">
            <a:off x="12268105" y="6016539"/>
            <a:ext cx="998670" cy="998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xmlns="" id="{79A5AA7F-0DC5-427C-AD15-529432D57EAE}"/>
              </a:ext>
            </a:extLst>
          </p:cNvPr>
          <p:cNvSpPr/>
          <p:nvPr/>
        </p:nvSpPr>
        <p:spPr>
          <a:xfrm rot="10800000">
            <a:off x="8705803" y="7874594"/>
            <a:ext cx="998670" cy="998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oogle Shape;184;p2">
            <a:extLst>
              <a:ext uri="{FF2B5EF4-FFF2-40B4-BE49-F238E27FC236}">
                <a16:creationId xmlns:a16="http://schemas.microsoft.com/office/drawing/2014/main" xmlns="" id="{C1806D20-297D-4865-B704-CFCB9FE778F8}"/>
              </a:ext>
            </a:extLst>
          </p:cNvPr>
          <p:cNvPicPr preferRelativeResize="0"/>
          <p:nvPr/>
        </p:nvPicPr>
        <p:blipFill rotWithShape="1">
          <a:blip r:embed="rId2">
            <a:alphaModFix/>
          </a:blip>
          <a:srcRect/>
          <a:stretch/>
        </p:blipFill>
        <p:spPr>
          <a:xfrm>
            <a:off x="0" y="10028755"/>
            <a:ext cx="1013133" cy="262675"/>
          </a:xfrm>
          <a:prstGeom prst="rect">
            <a:avLst/>
          </a:prstGeom>
          <a:noFill/>
          <a:ln>
            <a:noFill/>
          </a:ln>
        </p:spPr>
      </p:pic>
    </p:spTree>
    <p:extLst>
      <p:ext uri="{BB962C8B-B14F-4D97-AF65-F5344CB8AC3E}">
        <p14:creationId xmlns:p14="http://schemas.microsoft.com/office/powerpoint/2010/main" val="5496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P spid="9"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0A69EA0-8345-2C27-3155-F6A97BDC4E93}"/>
              </a:ext>
            </a:extLst>
          </p:cNvPr>
          <p:cNvGrpSpPr/>
          <p:nvPr/>
        </p:nvGrpSpPr>
        <p:grpSpPr>
          <a:xfrm>
            <a:off x="685800" y="647700"/>
            <a:ext cx="16916400" cy="1839606"/>
            <a:chOff x="685800" y="3543300"/>
            <a:chExt cx="16916400" cy="1839606"/>
          </a:xfrm>
        </p:grpSpPr>
        <p:sp>
          <p:nvSpPr>
            <p:cNvPr id="4" name="TextBox 3">
              <a:extLst>
                <a:ext uri="{FF2B5EF4-FFF2-40B4-BE49-F238E27FC236}">
                  <a16:creationId xmlns:a16="http://schemas.microsoft.com/office/drawing/2014/main" xmlns="" id="{471921B4-63B1-0BEA-C6ED-45189A4DEECA}"/>
                </a:ext>
              </a:extLst>
            </p:cNvPr>
            <p:cNvSpPr txBox="1"/>
            <p:nvPr/>
          </p:nvSpPr>
          <p:spPr>
            <a:xfrm>
              <a:off x="1828800" y="3543300"/>
              <a:ext cx="15773400" cy="1839606"/>
            </a:xfrm>
            <a:prstGeom prst="rect">
              <a:avLst/>
            </a:prstGeom>
            <a:noFill/>
          </p:spPr>
          <p:txBody>
            <a:bodyPr wrap="square">
              <a:spAutoFit/>
            </a:bodyPr>
            <a:lstStyle/>
            <a:p>
              <a:pPr algn="just">
                <a:lnSpc>
                  <a:spcPct val="150000"/>
                </a:lnSpc>
              </a:pPr>
              <a:r>
                <a:rPr lang="vi-VN" sz="4000"/>
                <a:t>Kể lại thắng lợi ở một số các địa phương: Hà Nội, Huế, Sài Gòn...trong Cách mạng tháng Tám năm 1945 dựa vào tư liệu lịch sử. </a:t>
              </a:r>
              <a:endParaRPr lang="en-US" sz="4000"/>
            </a:p>
          </p:txBody>
        </p:sp>
        <p:sp>
          <p:nvSpPr>
            <p:cNvPr id="5" name="Oval 4">
              <a:extLst>
                <a:ext uri="{FF2B5EF4-FFF2-40B4-BE49-F238E27FC236}">
                  <a16:creationId xmlns:a16="http://schemas.microsoft.com/office/drawing/2014/main" xmlns="" id="{C4C45555-E4D5-192B-F5BC-540F9CC3600C}"/>
                </a:ext>
              </a:extLst>
            </p:cNvPr>
            <p:cNvSpPr/>
            <p:nvPr/>
          </p:nvSpPr>
          <p:spPr>
            <a:xfrm>
              <a:off x="685800" y="4005903"/>
              <a:ext cx="914400" cy="9144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2</a:t>
              </a:r>
            </a:p>
          </p:txBody>
        </p:sp>
      </p:grpSp>
      <p:grpSp>
        <p:nvGrpSpPr>
          <p:cNvPr id="10" name="Group 9">
            <a:extLst>
              <a:ext uri="{FF2B5EF4-FFF2-40B4-BE49-F238E27FC236}">
                <a16:creationId xmlns:a16="http://schemas.microsoft.com/office/drawing/2014/main" xmlns="" id="{BF175378-F1B1-462A-A0A2-37AAAC27B109}"/>
              </a:ext>
            </a:extLst>
          </p:cNvPr>
          <p:cNvGrpSpPr/>
          <p:nvPr/>
        </p:nvGrpSpPr>
        <p:grpSpPr>
          <a:xfrm>
            <a:off x="1143000" y="3387134"/>
            <a:ext cx="9372600" cy="5489705"/>
            <a:chOff x="448789" y="1122617"/>
            <a:chExt cx="4837833" cy="2532317"/>
          </a:xfrm>
        </p:grpSpPr>
        <p:grpSp>
          <p:nvGrpSpPr>
            <p:cNvPr id="11" name="Group 10">
              <a:extLst>
                <a:ext uri="{FF2B5EF4-FFF2-40B4-BE49-F238E27FC236}">
                  <a16:creationId xmlns:a16="http://schemas.microsoft.com/office/drawing/2014/main" xmlns="" id="{9DA679B4-D910-47C1-ACB9-232108C5222A}"/>
                </a:ext>
              </a:extLst>
            </p:cNvPr>
            <p:cNvGrpSpPr/>
            <p:nvPr/>
          </p:nvGrpSpPr>
          <p:grpSpPr>
            <a:xfrm>
              <a:off x="448789" y="1239742"/>
              <a:ext cx="4837833" cy="2415192"/>
              <a:chOff x="922317" y="1687609"/>
              <a:chExt cx="4837833" cy="2415192"/>
            </a:xfrm>
          </p:grpSpPr>
          <p:sp>
            <p:nvSpPr>
              <p:cNvPr id="15" name="Folded Corner 22">
                <a:extLst>
                  <a:ext uri="{FF2B5EF4-FFF2-40B4-BE49-F238E27FC236}">
                    <a16:creationId xmlns:a16="http://schemas.microsoft.com/office/drawing/2014/main" xmlns="" id="{67569CF6-93CE-4CE7-BAB6-C44430FC933D}"/>
                  </a:ext>
                </a:extLst>
              </p:cNvPr>
              <p:cNvSpPr/>
              <p:nvPr/>
            </p:nvSpPr>
            <p:spPr>
              <a:xfrm>
                <a:off x="1337210" y="1814798"/>
                <a:ext cx="4422940" cy="2288003"/>
              </a:xfrm>
              <a:prstGeom prst="foldedCorner">
                <a:avLst/>
              </a:prstGeom>
              <a:solidFill>
                <a:srgbClr val="E3EEF5"/>
              </a:solidFill>
              <a:ln w="12700" cap="flat" cmpd="sng" algn="ctr">
                <a:solidFill>
                  <a:srgbClr val="000000"/>
                </a:solidFill>
                <a:prstDash val="solid"/>
              </a:ln>
              <a:effectLst/>
            </p:spPr>
            <p:txBody>
              <a:bodyPr rtlCol="0" anchor="ctr"/>
              <a:lstStyle/>
              <a:p>
                <a:pPr algn="ctr">
                  <a:defRPr/>
                </a:pPr>
                <a:endParaRPr lang="en-US" sz="1800">
                  <a:solidFill>
                    <a:srgbClr val="F8C865"/>
                  </a:solidFill>
                </a:endParaRPr>
              </a:p>
            </p:txBody>
          </p:sp>
          <p:pic>
            <p:nvPicPr>
              <p:cNvPr id="14" name="Picture 12">
                <a:extLst>
                  <a:ext uri="{FF2B5EF4-FFF2-40B4-BE49-F238E27FC236}">
                    <a16:creationId xmlns:a16="http://schemas.microsoft.com/office/drawing/2014/main" xmlns="" id="{D33E2E27-6FBF-45CE-8A9D-CCE9737289E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657454">
                <a:off x="922317" y="1687609"/>
                <a:ext cx="557836" cy="606849"/>
              </a:xfrm>
              <a:prstGeom prst="rect">
                <a:avLst/>
              </a:prstGeom>
            </p:spPr>
          </p:pic>
        </p:grpSp>
        <p:pic>
          <p:nvPicPr>
            <p:cNvPr id="12" name="Picture 11">
              <a:extLst>
                <a:ext uri="{FF2B5EF4-FFF2-40B4-BE49-F238E27FC236}">
                  <a16:creationId xmlns:a16="http://schemas.microsoft.com/office/drawing/2014/main" xmlns="" id="{C40807F5-E7E9-48D9-AF3E-B47A8FE705BE}"/>
                </a:ext>
              </a:extLst>
            </p:cNvPr>
            <p:cNvPicPr>
              <a:picLocks noChangeAspect="1"/>
            </p:cNvPicPr>
            <p:nvPr/>
          </p:nvPicPr>
          <p:blipFill>
            <a:blip r:embed="rId4"/>
            <a:stretch>
              <a:fillRect/>
            </a:stretch>
          </p:blipFill>
          <p:spPr>
            <a:xfrm rot="21080147">
              <a:off x="2887409" y="1122617"/>
              <a:ext cx="398777" cy="398777"/>
            </a:xfrm>
            <a:prstGeom prst="rect">
              <a:avLst/>
            </a:prstGeom>
          </p:spPr>
        </p:pic>
      </p:grpSp>
      <p:sp>
        <p:nvSpPr>
          <p:cNvPr id="19" name="TextBox 18">
            <a:extLst>
              <a:ext uri="{FF2B5EF4-FFF2-40B4-BE49-F238E27FC236}">
                <a16:creationId xmlns:a16="http://schemas.microsoft.com/office/drawing/2014/main" xmlns="" id="{179B4376-13A1-4164-B309-4D812AE7F65C}"/>
              </a:ext>
            </a:extLst>
          </p:cNvPr>
          <p:cNvSpPr txBox="1"/>
          <p:nvPr/>
        </p:nvSpPr>
        <p:spPr>
          <a:xfrm>
            <a:off x="2340483" y="4092007"/>
            <a:ext cx="7781428" cy="4609595"/>
          </a:xfrm>
          <a:prstGeom prst="rect">
            <a:avLst/>
          </a:prstGeom>
          <a:noFill/>
        </p:spPr>
        <p:txBody>
          <a:bodyPr wrap="square">
            <a:spAutoFit/>
          </a:bodyPr>
          <a:lstStyle/>
          <a:p>
            <a:pPr algn="just">
              <a:lnSpc>
                <a:spcPct val="150000"/>
              </a:lnSpc>
            </a:pPr>
            <a:r>
              <a:rPr lang="vi-VN" sz="4000"/>
              <a:t>Kể lại thắng lợi ở một số các địa phương: Hà Nội, Huế, Sài Gòn...trong Cách mạng tháng Tám năm 1945 dựa vào tư liệu lịch sử mà em đã sưu tầm. </a:t>
            </a:r>
            <a:endParaRPr lang="en-US" sz="4000"/>
          </a:p>
        </p:txBody>
      </p:sp>
      <p:pic>
        <p:nvPicPr>
          <p:cNvPr id="20" name="Picture 5">
            <a:extLst>
              <a:ext uri="{FF2B5EF4-FFF2-40B4-BE49-F238E27FC236}">
                <a16:creationId xmlns:a16="http://schemas.microsoft.com/office/drawing/2014/main" xmlns="" id="{AD8CECFC-297F-4569-8449-AED1CA9D0D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255338" y="3086100"/>
            <a:ext cx="4085867" cy="6273886"/>
          </a:xfrm>
          <a:prstGeom prst="rect">
            <a:avLst/>
          </a:prstGeom>
        </p:spPr>
      </p:pic>
    </p:spTree>
    <p:extLst>
      <p:ext uri="{BB962C8B-B14F-4D97-AF65-F5344CB8AC3E}">
        <p14:creationId xmlns:p14="http://schemas.microsoft.com/office/powerpoint/2010/main" val="58901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A4F12CB-5C06-43C5-E425-02B44D5090D4}"/>
              </a:ext>
            </a:extLst>
          </p:cNvPr>
          <p:cNvSpPr txBox="1"/>
          <p:nvPr/>
        </p:nvSpPr>
        <p:spPr>
          <a:xfrm>
            <a:off x="4762500" y="419100"/>
            <a:ext cx="8763000" cy="1169551"/>
          </a:xfrm>
          <a:prstGeom prst="rect">
            <a:avLst/>
          </a:prstGeom>
          <a:noFill/>
        </p:spPr>
        <p:txBody>
          <a:bodyPr wrap="square" rtlCol="0">
            <a:spAutoFit/>
          </a:bodyPr>
          <a:lstStyle/>
          <a:p>
            <a:pPr algn="ctr"/>
            <a:r>
              <a:rPr lang="en-US" sz="7000" b="1">
                <a:solidFill>
                  <a:srgbClr val="0070C0"/>
                </a:solidFill>
                <a:latin typeface="Arial" panose="020B0604020202020204" pitchFamily="34" charset="0"/>
                <a:cs typeface="Arial" panose="020B0604020202020204" pitchFamily="34" charset="0"/>
              </a:rPr>
              <a:t>VẬN DỤNG </a:t>
            </a:r>
          </a:p>
        </p:txBody>
      </p:sp>
      <p:grpSp>
        <p:nvGrpSpPr>
          <p:cNvPr id="6" name="Group 5">
            <a:extLst>
              <a:ext uri="{FF2B5EF4-FFF2-40B4-BE49-F238E27FC236}">
                <a16:creationId xmlns:a16="http://schemas.microsoft.com/office/drawing/2014/main" xmlns="" id="{D7AA25A0-D2C0-7FD2-11D1-BBD006CA1426}"/>
              </a:ext>
            </a:extLst>
          </p:cNvPr>
          <p:cNvGrpSpPr/>
          <p:nvPr/>
        </p:nvGrpSpPr>
        <p:grpSpPr>
          <a:xfrm>
            <a:off x="685800" y="1866900"/>
            <a:ext cx="16916400" cy="1839606"/>
            <a:chOff x="685800" y="3543300"/>
            <a:chExt cx="16916400" cy="1839606"/>
          </a:xfrm>
        </p:grpSpPr>
        <p:sp>
          <p:nvSpPr>
            <p:cNvPr id="7" name="TextBox 6">
              <a:extLst>
                <a:ext uri="{FF2B5EF4-FFF2-40B4-BE49-F238E27FC236}">
                  <a16:creationId xmlns:a16="http://schemas.microsoft.com/office/drawing/2014/main" xmlns="" id="{626EB4DE-AF3E-3A83-1329-7FE95AD91090}"/>
                </a:ext>
              </a:extLst>
            </p:cNvPr>
            <p:cNvSpPr txBox="1"/>
            <p:nvPr/>
          </p:nvSpPr>
          <p:spPr>
            <a:xfrm>
              <a:off x="1828800" y="3543300"/>
              <a:ext cx="15773400" cy="1839606"/>
            </a:xfrm>
            <a:prstGeom prst="rect">
              <a:avLst/>
            </a:prstGeom>
            <a:noFill/>
          </p:spPr>
          <p:txBody>
            <a:bodyPr wrap="square">
              <a:spAutoFit/>
            </a:bodyPr>
            <a:lstStyle/>
            <a:p>
              <a:pPr algn="just">
                <a:lnSpc>
                  <a:spcPct val="150000"/>
                </a:lnSpc>
              </a:pPr>
              <a:r>
                <a:rPr lang="vi-VN" sz="4000"/>
                <a:t>Viết một đoạn văn khoảng 5 – 7 câu nêu cảm nghĩ của em về một nhân vật hoặc câu chuyện có trong bài học. </a:t>
              </a:r>
              <a:endParaRPr lang="en-US" sz="4000"/>
            </a:p>
          </p:txBody>
        </p:sp>
        <p:sp>
          <p:nvSpPr>
            <p:cNvPr id="8" name="Oval 7">
              <a:extLst>
                <a:ext uri="{FF2B5EF4-FFF2-40B4-BE49-F238E27FC236}">
                  <a16:creationId xmlns:a16="http://schemas.microsoft.com/office/drawing/2014/main" xmlns="" id="{3FDF1373-817B-5D9F-E3AD-AAB3E94A9155}"/>
                </a:ext>
              </a:extLst>
            </p:cNvPr>
            <p:cNvSpPr/>
            <p:nvPr/>
          </p:nvSpPr>
          <p:spPr>
            <a:xfrm>
              <a:off x="685800" y="4005903"/>
              <a:ext cx="914400" cy="9144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1</a:t>
              </a:r>
            </a:p>
          </p:txBody>
        </p:sp>
      </p:grpSp>
      <p:sp>
        <p:nvSpPr>
          <p:cNvPr id="9" name="Freeform 5">
            <a:extLst>
              <a:ext uri="{FF2B5EF4-FFF2-40B4-BE49-F238E27FC236}">
                <a16:creationId xmlns:a16="http://schemas.microsoft.com/office/drawing/2014/main" xmlns="" id="{3AF36677-CA4B-07C0-9675-94F871E695CE}"/>
              </a:ext>
            </a:extLst>
          </p:cNvPr>
          <p:cNvSpPr/>
          <p:nvPr/>
        </p:nvSpPr>
        <p:spPr>
          <a:xfrm>
            <a:off x="11506200" y="4398378"/>
            <a:ext cx="6705600" cy="5779008"/>
          </a:xfrm>
          <a:custGeom>
            <a:avLst/>
            <a:gdLst/>
            <a:ahLst/>
            <a:cxnLst/>
            <a:rect l="l" t="t" r="r" b="b"/>
            <a:pathLst>
              <a:path w="4774557" h="4114800">
                <a:moveTo>
                  <a:pt x="0" y="0"/>
                </a:moveTo>
                <a:lnTo>
                  <a:pt x="4774557" y="0"/>
                </a:lnTo>
                <a:lnTo>
                  <a:pt x="477455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xmlns="" id="{8F0801A9-DC5F-6F77-D316-AEE6C6FE0222}"/>
              </a:ext>
            </a:extLst>
          </p:cNvPr>
          <p:cNvGrpSpPr/>
          <p:nvPr/>
        </p:nvGrpSpPr>
        <p:grpSpPr>
          <a:xfrm>
            <a:off x="685800" y="4152900"/>
            <a:ext cx="10668000" cy="5638800"/>
            <a:chOff x="685800" y="4229100"/>
            <a:chExt cx="10668000" cy="5638800"/>
          </a:xfrm>
        </p:grpSpPr>
        <p:sp>
          <p:nvSpPr>
            <p:cNvPr id="17" name="Rectangle: Rounded Corners 16">
              <a:extLst>
                <a:ext uri="{FF2B5EF4-FFF2-40B4-BE49-F238E27FC236}">
                  <a16:creationId xmlns:a16="http://schemas.microsoft.com/office/drawing/2014/main" xmlns="" id="{8BC63A2E-6026-2DDA-9EE2-96D6316B4AEB}"/>
                </a:ext>
              </a:extLst>
            </p:cNvPr>
            <p:cNvSpPr/>
            <p:nvPr/>
          </p:nvSpPr>
          <p:spPr>
            <a:xfrm>
              <a:off x="685800" y="4229100"/>
              <a:ext cx="10668000" cy="5638800"/>
            </a:xfrm>
            <a:prstGeom prst="roundRect">
              <a:avLst>
                <a:gd name="adj" fmla="val 5772"/>
              </a:avLst>
            </a:prstGeom>
            <a:solidFill>
              <a:srgbClr val="F3F0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DEA5E8A8-1D6A-20E3-2955-8B7F185493AF}"/>
                </a:ext>
              </a:extLst>
            </p:cNvPr>
            <p:cNvSpPr txBox="1"/>
            <p:nvPr/>
          </p:nvSpPr>
          <p:spPr>
            <a:xfrm>
              <a:off x="838200" y="4412666"/>
              <a:ext cx="10363200" cy="5260864"/>
            </a:xfrm>
            <a:prstGeom prst="rect">
              <a:avLst/>
            </a:prstGeom>
            <a:noFill/>
          </p:spPr>
          <p:txBody>
            <a:bodyPr wrap="square">
              <a:spAutoFit/>
            </a:bodyPr>
            <a:lstStyle/>
            <a:p>
              <a:pPr algn="just">
                <a:lnSpc>
                  <a:spcPct val="150000"/>
                </a:lnSpc>
              </a:pPr>
              <a:r>
                <a:rPr lang="en-US" sz="3800" b="1">
                  <a:solidFill>
                    <a:srgbClr val="FF0000"/>
                  </a:solidFill>
                  <a:latin typeface="Arial" panose="020B0604020202020204" pitchFamily="34" charset="0"/>
                  <a:cs typeface="Arial" panose="020B0604020202020204" pitchFamily="34" charset="0"/>
                </a:rPr>
                <a:t>GỢI Ý: </a:t>
              </a:r>
              <a:r>
                <a:rPr lang="vi-VN" sz="3800"/>
                <a:t>Chủ tịch Hồ Chí Minh, Võ Nguyên Giáp, Kim Đồng, Câu chuyện Bác Hồ về nước, Câu chuyện Việc này chú Văn có thể làm được không?, Câu chuyện Những giờ phút sảng khoái nhất của Người, câu chuyện Tôi nói đồng bào nghe rõ không?... </a:t>
              </a:r>
              <a:endParaRPr lang="en-US" sz="3800"/>
            </a:p>
          </p:txBody>
        </p:sp>
      </p:grpSp>
    </p:spTree>
    <p:extLst>
      <p:ext uri="{BB962C8B-B14F-4D97-AF65-F5344CB8AC3E}">
        <p14:creationId xmlns:p14="http://schemas.microsoft.com/office/powerpoint/2010/main" val="388731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F43031-6973-D079-B6C2-06BFC6DCF939}"/>
              </a:ext>
            </a:extLst>
          </p:cNvPr>
          <p:cNvSpPr txBox="1"/>
          <p:nvPr/>
        </p:nvSpPr>
        <p:spPr>
          <a:xfrm>
            <a:off x="266700" y="647700"/>
            <a:ext cx="17754600" cy="2014334"/>
          </a:xfrm>
          <a:prstGeom prst="rect">
            <a:avLst/>
          </a:prstGeom>
          <a:noFill/>
        </p:spPr>
        <p:txBody>
          <a:bodyPr wrap="square">
            <a:spAutoFit/>
          </a:bodyPr>
          <a:lstStyle/>
          <a:p>
            <a:pPr algn="ctr">
              <a:lnSpc>
                <a:spcPct val="150000"/>
              </a:lnSpc>
            </a:pPr>
            <a:r>
              <a:rPr lang="vi-VN" sz="4400" b="1" i="1">
                <a:solidFill>
                  <a:srgbClr val="C00000"/>
                </a:solidFill>
              </a:rPr>
              <a:t>Câu 1: </a:t>
            </a:r>
            <a:r>
              <a:rPr lang="vi-VN" sz="4400"/>
              <a:t>“Nước Việt Nam có quyền hưởng tự do và độc lập, và sự thật đã trở thành một nước tự do, độc lập” là nội dung của văn bản nào?</a:t>
            </a:r>
            <a:endParaRPr lang="en-US" sz="4400"/>
          </a:p>
        </p:txBody>
      </p:sp>
      <p:sp>
        <p:nvSpPr>
          <p:cNvPr id="4" name="Rectangle: Rounded Corners 3">
            <a:extLst>
              <a:ext uri="{FF2B5EF4-FFF2-40B4-BE49-F238E27FC236}">
                <a16:creationId xmlns:a16="http://schemas.microsoft.com/office/drawing/2014/main" xmlns="" id="{5DC119B3-284D-E1DF-0CF2-54563855D373}"/>
              </a:ext>
            </a:extLst>
          </p:cNvPr>
          <p:cNvSpPr/>
          <p:nvPr/>
        </p:nvSpPr>
        <p:spPr>
          <a:xfrm>
            <a:off x="533400" y="3162300"/>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A. Đường Kách mệnh.</a:t>
            </a:r>
            <a:endParaRPr lang="en-US" sz="4000">
              <a:solidFill>
                <a:schemeClr val="tx1"/>
              </a:solidFill>
            </a:endParaRPr>
          </a:p>
        </p:txBody>
      </p:sp>
      <p:sp>
        <p:nvSpPr>
          <p:cNvPr id="10" name="Rectangle: Rounded Corners 9">
            <a:extLst>
              <a:ext uri="{FF2B5EF4-FFF2-40B4-BE49-F238E27FC236}">
                <a16:creationId xmlns:a16="http://schemas.microsoft.com/office/drawing/2014/main" xmlns="" id="{DB59EFEA-7D1F-7D18-7CB3-0562C8957F33}"/>
              </a:ext>
            </a:extLst>
          </p:cNvPr>
          <p:cNvSpPr/>
          <p:nvPr/>
        </p:nvSpPr>
        <p:spPr>
          <a:xfrm>
            <a:off x="9601200" y="3162300"/>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B. Lời kêu gọi toàn quốc </a:t>
            </a:r>
            <a:endParaRPr lang="en-US" sz="4000">
              <a:solidFill>
                <a:schemeClr val="tx1"/>
              </a:solidFill>
            </a:endParaRPr>
          </a:p>
          <a:p>
            <a:pPr algn="ctr">
              <a:lnSpc>
                <a:spcPct val="150000"/>
              </a:lnSpc>
            </a:pPr>
            <a:r>
              <a:rPr lang="vi-VN" sz="4000">
                <a:solidFill>
                  <a:schemeClr val="tx1"/>
                </a:solidFill>
              </a:rPr>
              <a:t>kháng chiến.</a:t>
            </a:r>
            <a:endParaRPr lang="en-US" sz="4000">
              <a:solidFill>
                <a:schemeClr val="tx1"/>
              </a:solidFill>
            </a:endParaRPr>
          </a:p>
        </p:txBody>
      </p:sp>
      <p:sp>
        <p:nvSpPr>
          <p:cNvPr id="11" name="Rectangle: Rounded Corners 10">
            <a:extLst>
              <a:ext uri="{FF2B5EF4-FFF2-40B4-BE49-F238E27FC236}">
                <a16:creationId xmlns:a16="http://schemas.microsoft.com/office/drawing/2014/main" xmlns="" id="{E29D131B-FA13-393E-837C-8EEC83D3389B}"/>
              </a:ext>
            </a:extLst>
          </p:cNvPr>
          <p:cNvSpPr/>
          <p:nvPr/>
        </p:nvSpPr>
        <p:spPr>
          <a:xfrm>
            <a:off x="533400" y="6805612"/>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C. Kháng chiến nhất định </a:t>
            </a:r>
            <a:endParaRPr lang="en-US" sz="4000">
              <a:solidFill>
                <a:schemeClr val="tx1"/>
              </a:solidFill>
            </a:endParaRPr>
          </a:p>
          <a:p>
            <a:pPr algn="ctr">
              <a:lnSpc>
                <a:spcPct val="150000"/>
              </a:lnSpc>
            </a:pPr>
            <a:r>
              <a:rPr lang="vi-VN" sz="4000">
                <a:solidFill>
                  <a:schemeClr val="tx1"/>
                </a:solidFill>
              </a:rPr>
              <a:t>thắng lợi.</a:t>
            </a:r>
            <a:endParaRPr lang="en-US" sz="4000">
              <a:solidFill>
                <a:schemeClr val="tx1"/>
              </a:solidFill>
            </a:endParaRPr>
          </a:p>
        </p:txBody>
      </p:sp>
      <p:sp>
        <p:nvSpPr>
          <p:cNvPr id="12" name="Rectangle: Rounded Corners 11">
            <a:extLst>
              <a:ext uri="{FF2B5EF4-FFF2-40B4-BE49-F238E27FC236}">
                <a16:creationId xmlns:a16="http://schemas.microsoft.com/office/drawing/2014/main" xmlns="" id="{4B4D2C90-3D78-54A7-0A6A-174E9821051E}"/>
              </a:ext>
            </a:extLst>
          </p:cNvPr>
          <p:cNvSpPr/>
          <p:nvPr/>
        </p:nvSpPr>
        <p:spPr>
          <a:xfrm>
            <a:off x="9601200" y="6805612"/>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D. Tuyên ngôn độc lập.</a:t>
            </a:r>
            <a:endParaRPr lang="en-US" sz="4000">
              <a:solidFill>
                <a:schemeClr val="tx1"/>
              </a:solidFill>
            </a:endParaRPr>
          </a:p>
        </p:txBody>
      </p:sp>
      <p:sp>
        <p:nvSpPr>
          <p:cNvPr id="13" name="Rectangle: Rounded Corners 12">
            <a:extLst>
              <a:ext uri="{FF2B5EF4-FFF2-40B4-BE49-F238E27FC236}">
                <a16:creationId xmlns:a16="http://schemas.microsoft.com/office/drawing/2014/main" xmlns="" id="{ED3CE169-5D95-4E33-D238-BB68B4F6E783}"/>
              </a:ext>
            </a:extLst>
          </p:cNvPr>
          <p:cNvSpPr/>
          <p:nvPr/>
        </p:nvSpPr>
        <p:spPr>
          <a:xfrm>
            <a:off x="9596437" y="6819899"/>
            <a:ext cx="8001000" cy="2971800"/>
          </a:xfrm>
          <a:prstGeom prst="roundRect">
            <a:avLst>
              <a:gd name="adj" fmla="val 11127"/>
            </a:avLst>
          </a:prstGeom>
          <a:solidFill>
            <a:srgbClr val="C2EAF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D. Tuyên ngôn độc lập.</a:t>
            </a:r>
            <a:endParaRPr lang="en-US" sz="4000">
              <a:solidFill>
                <a:schemeClr val="tx1"/>
              </a:solidFill>
            </a:endParaRPr>
          </a:p>
        </p:txBody>
      </p:sp>
    </p:spTree>
    <p:extLst>
      <p:ext uri="{BB962C8B-B14F-4D97-AF65-F5344CB8AC3E}">
        <p14:creationId xmlns:p14="http://schemas.microsoft.com/office/powerpoint/2010/main" val="75989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F43031-6973-D079-B6C2-06BFC6DCF939}"/>
              </a:ext>
            </a:extLst>
          </p:cNvPr>
          <p:cNvSpPr txBox="1"/>
          <p:nvPr/>
        </p:nvSpPr>
        <p:spPr>
          <a:xfrm>
            <a:off x="266700" y="647700"/>
            <a:ext cx="17754600" cy="982513"/>
          </a:xfrm>
          <a:prstGeom prst="rect">
            <a:avLst/>
          </a:prstGeom>
          <a:noFill/>
        </p:spPr>
        <p:txBody>
          <a:bodyPr wrap="square">
            <a:spAutoFit/>
          </a:bodyPr>
          <a:lstStyle/>
          <a:p>
            <a:pPr algn="ctr">
              <a:lnSpc>
                <a:spcPct val="150000"/>
              </a:lnSpc>
            </a:pPr>
            <a:r>
              <a:rPr lang="vi-VN" sz="4400" b="1" i="1">
                <a:solidFill>
                  <a:srgbClr val="C00000"/>
                </a:solidFill>
                <a:latin typeface="Arial" panose="020B0604020202020204" pitchFamily="34" charset="0"/>
                <a:cs typeface="Arial" panose="020B0604020202020204" pitchFamily="34" charset="0"/>
              </a:rPr>
              <a:t>Câu </a:t>
            </a:r>
            <a:r>
              <a:rPr lang="en-US" sz="4400" b="1" i="1">
                <a:solidFill>
                  <a:srgbClr val="C00000"/>
                </a:solidFill>
                <a:latin typeface="Arial" panose="020B0604020202020204" pitchFamily="34" charset="0"/>
                <a:cs typeface="Arial" panose="020B0604020202020204" pitchFamily="34" charset="0"/>
              </a:rPr>
              <a:t>2</a:t>
            </a:r>
            <a:r>
              <a:rPr lang="vi-VN" sz="4400" b="1" i="1">
                <a:solidFill>
                  <a:srgbClr val="C00000"/>
                </a:solidFill>
                <a:latin typeface="Arial" panose="020B0604020202020204" pitchFamily="34" charset="0"/>
                <a:cs typeface="Arial" panose="020B0604020202020204" pitchFamily="34" charset="0"/>
              </a:rPr>
              <a:t>: </a:t>
            </a:r>
            <a:r>
              <a:rPr lang="vi-VN" sz="4400">
                <a:cs typeface="Arial" panose="020B0604020202020204" pitchFamily="34" charset="0"/>
              </a:rPr>
              <a:t>Cuộc khởi nghĩa nổ ra ở Huế vào thời gian nào?</a:t>
            </a:r>
            <a:endParaRPr lang="en-US" sz="44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5DC119B3-284D-E1DF-0CF2-54563855D373}"/>
              </a:ext>
            </a:extLst>
          </p:cNvPr>
          <p:cNvSpPr/>
          <p:nvPr/>
        </p:nvSpPr>
        <p:spPr>
          <a:xfrm>
            <a:off x="533400" y="3162300"/>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A. 22/8.</a:t>
            </a:r>
            <a:endParaRPr lang="en-US" sz="4000">
              <a:solidFill>
                <a:schemeClr val="tx1"/>
              </a:solidFill>
            </a:endParaRPr>
          </a:p>
        </p:txBody>
      </p:sp>
      <p:sp>
        <p:nvSpPr>
          <p:cNvPr id="10" name="Rectangle: Rounded Corners 9">
            <a:extLst>
              <a:ext uri="{FF2B5EF4-FFF2-40B4-BE49-F238E27FC236}">
                <a16:creationId xmlns:a16="http://schemas.microsoft.com/office/drawing/2014/main" xmlns="" id="{DB59EFEA-7D1F-7D18-7CB3-0562C8957F33}"/>
              </a:ext>
            </a:extLst>
          </p:cNvPr>
          <p:cNvSpPr/>
          <p:nvPr/>
        </p:nvSpPr>
        <p:spPr>
          <a:xfrm>
            <a:off x="9601200" y="3162300"/>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B. 23/8.</a:t>
            </a:r>
            <a:endParaRPr lang="en-US" sz="4000">
              <a:solidFill>
                <a:schemeClr val="tx1"/>
              </a:solidFill>
            </a:endParaRPr>
          </a:p>
        </p:txBody>
      </p:sp>
      <p:sp>
        <p:nvSpPr>
          <p:cNvPr id="11" name="Rectangle: Rounded Corners 10">
            <a:extLst>
              <a:ext uri="{FF2B5EF4-FFF2-40B4-BE49-F238E27FC236}">
                <a16:creationId xmlns:a16="http://schemas.microsoft.com/office/drawing/2014/main" xmlns="" id="{E29D131B-FA13-393E-837C-8EEC83D3389B}"/>
              </a:ext>
            </a:extLst>
          </p:cNvPr>
          <p:cNvSpPr/>
          <p:nvPr/>
        </p:nvSpPr>
        <p:spPr>
          <a:xfrm>
            <a:off x="533400" y="6805612"/>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C. 24/8.</a:t>
            </a:r>
            <a:endParaRPr lang="en-US" sz="4000">
              <a:solidFill>
                <a:schemeClr val="tx1"/>
              </a:solidFill>
            </a:endParaRPr>
          </a:p>
        </p:txBody>
      </p:sp>
      <p:sp>
        <p:nvSpPr>
          <p:cNvPr id="12" name="Rectangle: Rounded Corners 11">
            <a:extLst>
              <a:ext uri="{FF2B5EF4-FFF2-40B4-BE49-F238E27FC236}">
                <a16:creationId xmlns:a16="http://schemas.microsoft.com/office/drawing/2014/main" xmlns="" id="{4B4D2C90-3D78-54A7-0A6A-174E9821051E}"/>
              </a:ext>
            </a:extLst>
          </p:cNvPr>
          <p:cNvSpPr/>
          <p:nvPr/>
        </p:nvSpPr>
        <p:spPr>
          <a:xfrm>
            <a:off x="9601200" y="6805612"/>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D. 25/8.</a:t>
            </a:r>
            <a:endParaRPr lang="en-US" sz="4000">
              <a:solidFill>
                <a:schemeClr val="tx1"/>
              </a:solidFill>
            </a:endParaRPr>
          </a:p>
        </p:txBody>
      </p:sp>
      <p:sp>
        <p:nvSpPr>
          <p:cNvPr id="13" name="Rectangle: Rounded Corners 12">
            <a:extLst>
              <a:ext uri="{FF2B5EF4-FFF2-40B4-BE49-F238E27FC236}">
                <a16:creationId xmlns:a16="http://schemas.microsoft.com/office/drawing/2014/main" xmlns="" id="{ED3CE169-5D95-4E33-D238-BB68B4F6E783}"/>
              </a:ext>
            </a:extLst>
          </p:cNvPr>
          <p:cNvSpPr/>
          <p:nvPr/>
        </p:nvSpPr>
        <p:spPr>
          <a:xfrm>
            <a:off x="9601200" y="3148012"/>
            <a:ext cx="8001000" cy="2971800"/>
          </a:xfrm>
          <a:prstGeom prst="roundRect">
            <a:avLst>
              <a:gd name="adj" fmla="val 11127"/>
            </a:avLst>
          </a:prstGeom>
          <a:solidFill>
            <a:srgbClr val="C2EAF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B. 23/8.</a:t>
            </a:r>
            <a:endParaRPr lang="en-US" sz="4000">
              <a:solidFill>
                <a:schemeClr val="tx1"/>
              </a:solidFill>
            </a:endParaRPr>
          </a:p>
        </p:txBody>
      </p:sp>
    </p:spTree>
    <p:extLst>
      <p:ext uri="{BB962C8B-B14F-4D97-AF65-F5344CB8AC3E}">
        <p14:creationId xmlns:p14="http://schemas.microsoft.com/office/powerpoint/2010/main" val="255967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F43031-6973-D079-B6C2-06BFC6DCF939}"/>
              </a:ext>
            </a:extLst>
          </p:cNvPr>
          <p:cNvSpPr txBox="1"/>
          <p:nvPr/>
        </p:nvSpPr>
        <p:spPr>
          <a:xfrm>
            <a:off x="1009650" y="647700"/>
            <a:ext cx="16268700" cy="1998176"/>
          </a:xfrm>
          <a:prstGeom prst="rect">
            <a:avLst/>
          </a:prstGeom>
          <a:noFill/>
        </p:spPr>
        <p:txBody>
          <a:bodyPr wrap="square">
            <a:spAutoFit/>
          </a:bodyPr>
          <a:lstStyle/>
          <a:p>
            <a:pPr algn="ctr">
              <a:lnSpc>
                <a:spcPct val="150000"/>
              </a:lnSpc>
            </a:pPr>
            <a:r>
              <a:rPr lang="vi-VN" sz="4400" b="1" i="1">
                <a:solidFill>
                  <a:srgbClr val="C00000"/>
                </a:solidFill>
                <a:latin typeface="Arial" panose="020B0604020202020204" pitchFamily="34" charset="0"/>
                <a:cs typeface="Arial" panose="020B0604020202020204" pitchFamily="34" charset="0"/>
              </a:rPr>
              <a:t>Câu </a:t>
            </a:r>
            <a:r>
              <a:rPr lang="en-US" sz="4400" b="1" i="1">
                <a:solidFill>
                  <a:srgbClr val="C00000"/>
                </a:solidFill>
                <a:latin typeface="Arial" panose="020B0604020202020204" pitchFamily="34" charset="0"/>
                <a:cs typeface="Arial" panose="020B0604020202020204" pitchFamily="34" charset="0"/>
              </a:rPr>
              <a:t>3</a:t>
            </a:r>
            <a:r>
              <a:rPr lang="vi-VN" sz="4400" b="1" i="1">
                <a:solidFill>
                  <a:srgbClr val="C00000"/>
                </a:solidFill>
                <a:latin typeface="Arial" panose="020B0604020202020204" pitchFamily="34" charset="0"/>
                <a:cs typeface="Arial" panose="020B0604020202020204" pitchFamily="34" charset="0"/>
              </a:rPr>
              <a:t>: </a:t>
            </a:r>
            <a:r>
              <a:rPr lang="vi-VN" sz="4400">
                <a:cs typeface="Arial" panose="020B0604020202020204" pitchFamily="34" charset="0"/>
              </a:rPr>
              <a:t>Ý nào sau đây </a:t>
            </a:r>
            <a:r>
              <a:rPr lang="vi-VN" sz="4400" b="1" i="1">
                <a:cs typeface="Arial" panose="020B0604020202020204" pitchFamily="34" charset="0"/>
              </a:rPr>
              <a:t>không</a:t>
            </a:r>
            <a:r>
              <a:rPr lang="vi-VN" sz="4400">
                <a:cs typeface="Arial" panose="020B0604020202020204" pitchFamily="34" charset="0"/>
              </a:rPr>
              <a:t> đúng khi nói về người anh hùng Kim Đồng?</a:t>
            </a:r>
            <a:endParaRPr lang="en-US" sz="44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5DC119B3-284D-E1DF-0CF2-54563855D373}"/>
              </a:ext>
            </a:extLst>
          </p:cNvPr>
          <p:cNvSpPr/>
          <p:nvPr/>
        </p:nvSpPr>
        <p:spPr>
          <a:xfrm>
            <a:off x="533400" y="2933700"/>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A. Anh được phong tặng Anh hùng Lực lượng vũ trang nhân dân khi tuổi đời còn rất trẻ.</a:t>
            </a:r>
            <a:endParaRPr lang="en-US" sz="4000">
              <a:solidFill>
                <a:schemeClr val="tx1"/>
              </a:solidFill>
            </a:endParaRPr>
          </a:p>
        </p:txBody>
      </p:sp>
      <p:sp>
        <p:nvSpPr>
          <p:cNvPr id="10" name="Rectangle: Rounded Corners 9">
            <a:extLst>
              <a:ext uri="{FF2B5EF4-FFF2-40B4-BE49-F238E27FC236}">
                <a16:creationId xmlns:a16="http://schemas.microsoft.com/office/drawing/2014/main" xmlns="" id="{DB59EFEA-7D1F-7D18-7CB3-0562C8957F33}"/>
              </a:ext>
            </a:extLst>
          </p:cNvPr>
          <p:cNvSpPr/>
          <p:nvPr/>
        </p:nvSpPr>
        <p:spPr>
          <a:xfrm>
            <a:off x="9601200" y="2933700"/>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B. Anh là Đội trưởng đầu tiên của Đội Nhi đồng cứu quốc.</a:t>
            </a:r>
            <a:endParaRPr lang="en-US" sz="4000">
              <a:solidFill>
                <a:schemeClr val="tx1"/>
              </a:solidFill>
            </a:endParaRPr>
          </a:p>
        </p:txBody>
      </p:sp>
      <p:sp>
        <p:nvSpPr>
          <p:cNvPr id="11" name="Rectangle: Rounded Corners 10">
            <a:extLst>
              <a:ext uri="{FF2B5EF4-FFF2-40B4-BE49-F238E27FC236}">
                <a16:creationId xmlns:a16="http://schemas.microsoft.com/office/drawing/2014/main" xmlns="" id="{E29D131B-FA13-393E-837C-8EEC83D3389B}"/>
              </a:ext>
            </a:extLst>
          </p:cNvPr>
          <p:cNvSpPr/>
          <p:nvPr/>
        </p:nvSpPr>
        <p:spPr>
          <a:xfrm>
            <a:off x="533400" y="6577012"/>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C. Anh là người dân tộc Nùng.</a:t>
            </a:r>
            <a:endParaRPr lang="en-US" sz="4000">
              <a:solidFill>
                <a:schemeClr val="tx1"/>
              </a:solidFill>
            </a:endParaRPr>
          </a:p>
        </p:txBody>
      </p:sp>
      <p:sp>
        <p:nvSpPr>
          <p:cNvPr id="12" name="Rectangle: Rounded Corners 11">
            <a:extLst>
              <a:ext uri="{FF2B5EF4-FFF2-40B4-BE49-F238E27FC236}">
                <a16:creationId xmlns:a16="http://schemas.microsoft.com/office/drawing/2014/main" xmlns="" id="{4B4D2C90-3D78-54A7-0A6A-174E9821051E}"/>
              </a:ext>
            </a:extLst>
          </p:cNvPr>
          <p:cNvSpPr/>
          <p:nvPr/>
        </p:nvSpPr>
        <p:spPr>
          <a:xfrm>
            <a:off x="9601200" y="6577012"/>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D. Tên thật là Nông Văn Dền.</a:t>
            </a:r>
            <a:endParaRPr lang="en-US" sz="4000">
              <a:solidFill>
                <a:schemeClr val="tx1"/>
              </a:solidFill>
            </a:endParaRPr>
          </a:p>
        </p:txBody>
      </p:sp>
      <p:sp>
        <p:nvSpPr>
          <p:cNvPr id="13" name="Rectangle: Rounded Corners 12">
            <a:extLst>
              <a:ext uri="{FF2B5EF4-FFF2-40B4-BE49-F238E27FC236}">
                <a16:creationId xmlns:a16="http://schemas.microsoft.com/office/drawing/2014/main" xmlns="" id="{ED3CE169-5D95-4E33-D238-BB68B4F6E783}"/>
              </a:ext>
            </a:extLst>
          </p:cNvPr>
          <p:cNvSpPr/>
          <p:nvPr/>
        </p:nvSpPr>
        <p:spPr>
          <a:xfrm>
            <a:off x="533400" y="2933700"/>
            <a:ext cx="8001000" cy="2971800"/>
          </a:xfrm>
          <a:prstGeom prst="roundRect">
            <a:avLst>
              <a:gd name="adj" fmla="val 11127"/>
            </a:avLst>
          </a:prstGeom>
          <a:solidFill>
            <a:srgbClr val="C2EAF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A. Anh được phong tặng Anh hùng Lực lượng vũ trang nhân dân khi tuổi đời còn rất trẻ.</a:t>
            </a:r>
            <a:endParaRPr lang="en-US" sz="4000">
              <a:solidFill>
                <a:schemeClr val="tx1"/>
              </a:solidFill>
            </a:endParaRPr>
          </a:p>
        </p:txBody>
      </p:sp>
    </p:spTree>
    <p:extLst>
      <p:ext uri="{BB962C8B-B14F-4D97-AF65-F5344CB8AC3E}">
        <p14:creationId xmlns:p14="http://schemas.microsoft.com/office/powerpoint/2010/main" val="110061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E5ECDE6-D6A8-4BE2-B3DF-CE81F2BF5BBE}"/>
              </a:ext>
            </a:extLst>
          </p:cNvPr>
          <p:cNvGrpSpPr/>
          <p:nvPr/>
        </p:nvGrpSpPr>
        <p:grpSpPr>
          <a:xfrm>
            <a:off x="609600" y="495300"/>
            <a:ext cx="17068800" cy="2041456"/>
            <a:chOff x="2971800" y="878884"/>
            <a:chExt cx="17068800" cy="2041456"/>
          </a:xfrm>
        </p:grpSpPr>
        <p:sp>
          <p:nvSpPr>
            <p:cNvPr id="3" name="Freeform 2">
              <a:extLst>
                <a:ext uri="{FF2B5EF4-FFF2-40B4-BE49-F238E27FC236}">
                  <a16:creationId xmlns:a16="http://schemas.microsoft.com/office/drawing/2014/main" xmlns="" id="{DAA74B9F-FCE7-4F6B-9668-20824704F13F}"/>
                </a:ext>
              </a:extLst>
            </p:cNvPr>
            <p:cNvSpPr/>
            <p:nvPr/>
          </p:nvSpPr>
          <p:spPr>
            <a:xfrm>
              <a:off x="2971800" y="1052348"/>
              <a:ext cx="1947862" cy="1676400"/>
            </a:xfrm>
            <a:custGeom>
              <a:avLst/>
              <a:gdLst/>
              <a:ahLst/>
              <a:cxnLst/>
              <a:rect l="l" t="t" r="r" b="b"/>
              <a:pathLst>
                <a:path w="7643241" h="8229600">
                  <a:moveTo>
                    <a:pt x="0" y="0"/>
                  </a:moveTo>
                  <a:lnTo>
                    <a:pt x="7643241" y="0"/>
                  </a:lnTo>
                  <a:lnTo>
                    <a:pt x="7643241" y="8229600"/>
                  </a:lnTo>
                  <a:lnTo>
                    <a:pt x="0" y="8229600"/>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xmlns="" id="{013C25BC-E310-477E-B5F2-5C9C160A6311}"/>
                </a:ext>
              </a:extLst>
            </p:cNvPr>
            <p:cNvSpPr txBox="1"/>
            <p:nvPr/>
          </p:nvSpPr>
          <p:spPr>
            <a:xfrm>
              <a:off x="3352800" y="1333500"/>
              <a:ext cx="914400" cy="861774"/>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xmlns="" id="{13C76265-DAD7-4D98-9FD7-C5128BDF4C25}"/>
                </a:ext>
              </a:extLst>
            </p:cNvPr>
            <p:cNvSpPr txBox="1"/>
            <p:nvPr/>
          </p:nvSpPr>
          <p:spPr>
            <a:xfrm>
              <a:off x="4919662" y="878884"/>
              <a:ext cx="15120938" cy="2041456"/>
            </a:xfrm>
            <a:prstGeom prst="rect">
              <a:avLst/>
            </a:prstGeom>
            <a:noFill/>
          </p:spPr>
          <p:txBody>
            <a:bodyPr wrap="square">
              <a:spAutoFit/>
            </a:bodyPr>
            <a:lstStyle/>
            <a:p>
              <a:pPr>
                <a:lnSpc>
                  <a:spcPct val="150000"/>
                </a:lnSpc>
              </a:pPr>
              <a:r>
                <a:rPr lang="en-US" sz="4500" b="1">
                  <a:solidFill>
                    <a:srgbClr val="C00000"/>
                  </a:solidFill>
                  <a:latin typeface="Arial" panose="020B0604020202020204" pitchFamily="34" charset="0"/>
                  <a:cs typeface="Arial" panose="020B0604020202020204" pitchFamily="34" charset="0"/>
                </a:rPr>
                <a:t>Liệt kê những việc Hồ Chí Minh đã làm để chuẩn bị cho Tổng khởi nghĩa khi ở Pác Bó, Tân Trào. </a:t>
              </a:r>
            </a:p>
          </p:txBody>
        </p:sp>
      </p:grpSp>
      <p:pic>
        <p:nvPicPr>
          <p:cNvPr id="2052" name="Picture 4" descr="Top 6 Bài soạn &quot;Tức cảnh Pác Bó&quot; của Hồ Chí Minh (lớp 8) hay nhất -  toplist.vn">
            <a:extLst>
              <a:ext uri="{FF2B5EF4-FFF2-40B4-BE49-F238E27FC236}">
                <a16:creationId xmlns:a16="http://schemas.microsoft.com/office/drawing/2014/main" xmlns="" id="{470DF498-84BA-4D77-829F-EC6358DD0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946739"/>
            <a:ext cx="6324600" cy="51576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iến đá thề” ở đình Tân Trào lịch sử">
            <a:extLst>
              <a:ext uri="{FF2B5EF4-FFF2-40B4-BE49-F238E27FC236}">
                <a16:creationId xmlns:a16="http://schemas.microsoft.com/office/drawing/2014/main" xmlns="" id="{0F8C71EE-72B7-4203-A687-177543B571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2" r="16250"/>
          <a:stretch/>
        </p:blipFill>
        <p:spPr bwMode="auto">
          <a:xfrm>
            <a:off x="9753600" y="2946739"/>
            <a:ext cx="6629400" cy="51576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F4DBF56B-A5B0-499D-93ED-F8C94625C096}"/>
              </a:ext>
            </a:extLst>
          </p:cNvPr>
          <p:cNvSpPr txBox="1"/>
          <p:nvPr/>
        </p:nvSpPr>
        <p:spPr>
          <a:xfrm>
            <a:off x="2438400" y="8104362"/>
            <a:ext cx="5257800" cy="1824923"/>
          </a:xfrm>
          <a:prstGeom prst="rect">
            <a:avLst/>
          </a:prstGeom>
          <a:noFill/>
        </p:spPr>
        <p:txBody>
          <a:bodyPr wrap="square" rtlCol="0">
            <a:spAutoFit/>
          </a:bodyPr>
          <a:lstStyle/>
          <a:p>
            <a:pPr algn="ctr">
              <a:lnSpc>
                <a:spcPct val="150000"/>
              </a:lnSpc>
            </a:pPr>
            <a:r>
              <a:rPr lang="en-US" sz="4000" i="1">
                <a:latin typeface="Arial" panose="020B0604020202020204" pitchFamily="34" charset="0"/>
                <a:cs typeface="Arial" panose="020B0604020202020204" pitchFamily="34" charset="0"/>
              </a:rPr>
              <a:t>Hồ Chí Minh làm việc tại Pác Bó (tranh vẽ)</a:t>
            </a:r>
          </a:p>
        </p:txBody>
      </p:sp>
      <p:sp>
        <p:nvSpPr>
          <p:cNvPr id="7" name="TextBox 6">
            <a:extLst>
              <a:ext uri="{FF2B5EF4-FFF2-40B4-BE49-F238E27FC236}">
                <a16:creationId xmlns:a16="http://schemas.microsoft.com/office/drawing/2014/main" xmlns="" id="{23D0F99D-6224-46ED-8408-BFA18390E5DE}"/>
              </a:ext>
            </a:extLst>
          </p:cNvPr>
          <p:cNvSpPr txBox="1"/>
          <p:nvPr/>
        </p:nvSpPr>
        <p:spPr>
          <a:xfrm>
            <a:off x="10251558" y="8104361"/>
            <a:ext cx="6096000" cy="1824923"/>
          </a:xfrm>
          <a:prstGeom prst="rect">
            <a:avLst/>
          </a:prstGeom>
          <a:noFill/>
        </p:spPr>
        <p:txBody>
          <a:bodyPr wrap="square" rtlCol="0">
            <a:spAutoFit/>
          </a:bodyPr>
          <a:lstStyle/>
          <a:p>
            <a:pPr>
              <a:lnSpc>
                <a:spcPct val="150000"/>
              </a:lnSpc>
            </a:pPr>
            <a:r>
              <a:rPr lang="en-US" sz="4000" i="1">
                <a:latin typeface="Arial" panose="020B0604020202020204" pitchFamily="34" charset="0"/>
                <a:cs typeface="Arial" panose="020B0604020202020204" pitchFamily="34" charset="0"/>
              </a:rPr>
              <a:t>Định Tân Trào nơi Địa hội Quốc dân họp năm 1945</a:t>
            </a:r>
          </a:p>
        </p:txBody>
      </p:sp>
      <p:pic>
        <p:nvPicPr>
          <p:cNvPr id="10" name="Google Shape;184;p2">
            <a:extLst>
              <a:ext uri="{FF2B5EF4-FFF2-40B4-BE49-F238E27FC236}">
                <a16:creationId xmlns:a16="http://schemas.microsoft.com/office/drawing/2014/main" xmlns="" id="{062B55C5-BECC-484A-AFB3-BD3A5A624E75}"/>
              </a:ext>
            </a:extLst>
          </p:cNvPr>
          <p:cNvPicPr preferRelativeResize="0"/>
          <p:nvPr/>
        </p:nvPicPr>
        <p:blipFill rotWithShape="1">
          <a:blip r:embed="rId5">
            <a:alphaModFix/>
          </a:blip>
          <a:srcRect/>
          <a:stretch/>
        </p:blipFill>
        <p:spPr>
          <a:xfrm>
            <a:off x="0" y="10028755"/>
            <a:ext cx="1013133" cy="262675"/>
          </a:xfrm>
          <a:prstGeom prst="rect">
            <a:avLst/>
          </a:prstGeom>
          <a:noFill/>
          <a:ln>
            <a:noFill/>
          </a:ln>
        </p:spPr>
      </p:pic>
    </p:spTree>
    <p:extLst>
      <p:ext uri="{BB962C8B-B14F-4D97-AF65-F5344CB8AC3E}">
        <p14:creationId xmlns:p14="http://schemas.microsoft.com/office/powerpoint/2010/main" val="16892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6"/>
                                        </p:tgtEl>
                                        <p:attrNameLst>
                                          <p:attrName>style.visibility</p:attrName>
                                        </p:attrNameLst>
                                      </p:cBhvr>
                                      <p:to>
                                        <p:strVal val="visible"/>
                                      </p:to>
                                    </p:set>
                                    <p:animEffect transition="in" filter="barn(inVertical)">
                                      <p:cBhvr>
                                        <p:cTn id="21" dur="500"/>
                                        <p:tgtEl>
                                          <p:spTgt spid="205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F43031-6973-D079-B6C2-06BFC6DCF939}"/>
              </a:ext>
            </a:extLst>
          </p:cNvPr>
          <p:cNvSpPr txBox="1"/>
          <p:nvPr/>
        </p:nvSpPr>
        <p:spPr>
          <a:xfrm>
            <a:off x="1009650" y="647700"/>
            <a:ext cx="16268700" cy="1998176"/>
          </a:xfrm>
          <a:prstGeom prst="rect">
            <a:avLst/>
          </a:prstGeom>
          <a:noFill/>
        </p:spPr>
        <p:txBody>
          <a:bodyPr wrap="square">
            <a:spAutoFit/>
          </a:bodyPr>
          <a:lstStyle/>
          <a:p>
            <a:pPr algn="ctr">
              <a:lnSpc>
                <a:spcPct val="150000"/>
              </a:lnSpc>
            </a:pPr>
            <a:r>
              <a:rPr lang="vi-VN" sz="4400" b="1" i="1">
                <a:solidFill>
                  <a:srgbClr val="C00000"/>
                </a:solidFill>
                <a:latin typeface="Arial" panose="020B0604020202020204" pitchFamily="34" charset="0"/>
                <a:cs typeface="Arial" panose="020B0604020202020204" pitchFamily="34" charset="0"/>
              </a:rPr>
              <a:t>Câu </a:t>
            </a:r>
            <a:r>
              <a:rPr lang="en-US" sz="4400" b="1" i="1">
                <a:solidFill>
                  <a:srgbClr val="C00000"/>
                </a:solidFill>
                <a:latin typeface="Arial" panose="020B0604020202020204" pitchFamily="34" charset="0"/>
                <a:cs typeface="Arial" panose="020B0604020202020204" pitchFamily="34" charset="0"/>
              </a:rPr>
              <a:t>4</a:t>
            </a:r>
            <a:r>
              <a:rPr lang="vi-VN" sz="4400" b="1" i="1">
                <a:solidFill>
                  <a:srgbClr val="C00000"/>
                </a:solidFill>
                <a:latin typeface="Arial" panose="020B0604020202020204" pitchFamily="34" charset="0"/>
                <a:cs typeface="Arial" panose="020B0604020202020204" pitchFamily="34" charset="0"/>
              </a:rPr>
              <a:t>: </a:t>
            </a:r>
            <a:r>
              <a:rPr lang="vi-VN" sz="4400">
                <a:cs typeface="Arial" panose="020B0604020202020204" pitchFamily="34" charset="0"/>
              </a:rPr>
              <a:t>Sự ra đời của nước Việt Nam Dân chủ Cộng hòa (2-9-1945) đánh dấu:</a:t>
            </a:r>
            <a:endParaRPr lang="en-US" sz="44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5DC119B3-284D-E1DF-0CF2-54563855D373}"/>
              </a:ext>
            </a:extLst>
          </p:cNvPr>
          <p:cNvSpPr/>
          <p:nvPr/>
        </p:nvSpPr>
        <p:spPr>
          <a:xfrm>
            <a:off x="533400" y="2933700"/>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A. Những tàn dư của chế độ phong kiến ở Việt Nam đã bị xóa bỏ.</a:t>
            </a:r>
            <a:endParaRPr lang="en-US" sz="4000">
              <a:solidFill>
                <a:schemeClr val="tx1"/>
              </a:solidFill>
            </a:endParaRPr>
          </a:p>
        </p:txBody>
      </p:sp>
      <p:sp>
        <p:nvSpPr>
          <p:cNvPr id="10" name="Rectangle: Rounded Corners 9">
            <a:extLst>
              <a:ext uri="{FF2B5EF4-FFF2-40B4-BE49-F238E27FC236}">
                <a16:creationId xmlns:a16="http://schemas.microsoft.com/office/drawing/2014/main" xmlns="" id="{DB59EFEA-7D1F-7D18-7CB3-0562C8957F33}"/>
              </a:ext>
            </a:extLst>
          </p:cNvPr>
          <p:cNvSpPr/>
          <p:nvPr/>
        </p:nvSpPr>
        <p:spPr>
          <a:xfrm>
            <a:off x="9601200" y="2933700"/>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B. Cách mạng Việt Nam đã hoàn thành nhiệm vụ dân tộc và dân chủ.</a:t>
            </a:r>
            <a:endParaRPr lang="en-US" sz="4000">
              <a:solidFill>
                <a:schemeClr val="tx1"/>
              </a:solidFill>
            </a:endParaRPr>
          </a:p>
        </p:txBody>
      </p:sp>
      <p:sp>
        <p:nvSpPr>
          <p:cNvPr id="11" name="Rectangle: Rounded Corners 10">
            <a:extLst>
              <a:ext uri="{FF2B5EF4-FFF2-40B4-BE49-F238E27FC236}">
                <a16:creationId xmlns:a16="http://schemas.microsoft.com/office/drawing/2014/main" xmlns="" id="{E29D131B-FA13-393E-837C-8EEC83D3389B}"/>
              </a:ext>
            </a:extLst>
          </p:cNvPr>
          <p:cNvSpPr/>
          <p:nvPr/>
        </p:nvSpPr>
        <p:spPr>
          <a:xfrm>
            <a:off x="533400" y="6577012"/>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C. Thắng lợi của cuộc kháng chiến chống thực dân Pháp xâm lược.</a:t>
            </a:r>
            <a:endParaRPr lang="en-US" sz="4000">
              <a:solidFill>
                <a:schemeClr val="tx1"/>
              </a:solidFill>
            </a:endParaRPr>
          </a:p>
        </p:txBody>
      </p:sp>
      <p:sp>
        <p:nvSpPr>
          <p:cNvPr id="12" name="Rectangle: Rounded Corners 11">
            <a:extLst>
              <a:ext uri="{FF2B5EF4-FFF2-40B4-BE49-F238E27FC236}">
                <a16:creationId xmlns:a16="http://schemas.microsoft.com/office/drawing/2014/main" xmlns="" id="{4B4D2C90-3D78-54A7-0A6A-174E9821051E}"/>
              </a:ext>
            </a:extLst>
          </p:cNvPr>
          <p:cNvSpPr/>
          <p:nvPr/>
        </p:nvSpPr>
        <p:spPr>
          <a:xfrm>
            <a:off x="9601200" y="6577012"/>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D. Thắng lợi hoàn toàn của cuộc Cách mạng tháng Tám năm 1945.</a:t>
            </a:r>
            <a:endParaRPr lang="en-US" sz="4000">
              <a:solidFill>
                <a:schemeClr val="tx1"/>
              </a:solidFill>
            </a:endParaRPr>
          </a:p>
        </p:txBody>
      </p:sp>
      <p:sp>
        <p:nvSpPr>
          <p:cNvPr id="13" name="Rectangle: Rounded Corners 12">
            <a:extLst>
              <a:ext uri="{FF2B5EF4-FFF2-40B4-BE49-F238E27FC236}">
                <a16:creationId xmlns:a16="http://schemas.microsoft.com/office/drawing/2014/main" xmlns="" id="{ED3CE169-5D95-4E33-D238-BB68B4F6E783}"/>
              </a:ext>
            </a:extLst>
          </p:cNvPr>
          <p:cNvSpPr/>
          <p:nvPr/>
        </p:nvSpPr>
        <p:spPr>
          <a:xfrm>
            <a:off x="9601200" y="6579700"/>
            <a:ext cx="8001000" cy="2971800"/>
          </a:xfrm>
          <a:prstGeom prst="roundRect">
            <a:avLst>
              <a:gd name="adj" fmla="val 11127"/>
            </a:avLst>
          </a:prstGeom>
          <a:solidFill>
            <a:srgbClr val="C2EAF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D. Thắng lợi hoàn toàn của cuộc Cách mạng tháng Tám năm 1945.</a:t>
            </a:r>
            <a:endParaRPr lang="en-US" sz="4000">
              <a:solidFill>
                <a:schemeClr val="tx1"/>
              </a:solidFill>
            </a:endParaRPr>
          </a:p>
        </p:txBody>
      </p:sp>
    </p:spTree>
    <p:extLst>
      <p:ext uri="{BB962C8B-B14F-4D97-AF65-F5344CB8AC3E}">
        <p14:creationId xmlns:p14="http://schemas.microsoft.com/office/powerpoint/2010/main" val="207835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F43031-6973-D079-B6C2-06BFC6DCF939}"/>
              </a:ext>
            </a:extLst>
          </p:cNvPr>
          <p:cNvSpPr txBox="1"/>
          <p:nvPr/>
        </p:nvSpPr>
        <p:spPr>
          <a:xfrm>
            <a:off x="1009650" y="647700"/>
            <a:ext cx="16268700" cy="1998176"/>
          </a:xfrm>
          <a:prstGeom prst="rect">
            <a:avLst/>
          </a:prstGeom>
          <a:noFill/>
        </p:spPr>
        <p:txBody>
          <a:bodyPr wrap="square">
            <a:spAutoFit/>
          </a:bodyPr>
          <a:lstStyle/>
          <a:p>
            <a:pPr algn="ctr">
              <a:lnSpc>
                <a:spcPct val="150000"/>
              </a:lnSpc>
            </a:pPr>
            <a:r>
              <a:rPr lang="vi-VN" sz="4400" b="1" i="1">
                <a:solidFill>
                  <a:srgbClr val="C00000"/>
                </a:solidFill>
                <a:latin typeface="Arial" panose="020B0604020202020204" pitchFamily="34" charset="0"/>
                <a:cs typeface="Arial" panose="020B0604020202020204" pitchFamily="34" charset="0"/>
              </a:rPr>
              <a:t>Câu </a:t>
            </a:r>
            <a:r>
              <a:rPr lang="en-US" sz="4400" b="1" i="1">
                <a:solidFill>
                  <a:srgbClr val="C00000"/>
                </a:solidFill>
                <a:latin typeface="Arial" panose="020B0604020202020204" pitchFamily="34" charset="0"/>
                <a:cs typeface="Arial" panose="020B0604020202020204" pitchFamily="34" charset="0"/>
              </a:rPr>
              <a:t>5</a:t>
            </a:r>
            <a:r>
              <a:rPr lang="vi-VN" sz="4400" b="1" i="1">
                <a:solidFill>
                  <a:srgbClr val="C00000"/>
                </a:solidFill>
                <a:latin typeface="Arial" panose="020B0604020202020204" pitchFamily="34" charset="0"/>
                <a:cs typeface="Arial" panose="020B0604020202020204" pitchFamily="34" charset="0"/>
              </a:rPr>
              <a:t>: </a:t>
            </a:r>
            <a:r>
              <a:rPr lang="vi-VN" sz="4400">
                <a:cs typeface="Arial" panose="020B0604020202020204" pitchFamily="34" charset="0"/>
              </a:rPr>
              <a:t>Kẻ thù nguy hiểm nhất của nước ta trong Cách mạng tháng Tám là:</a:t>
            </a:r>
            <a:endParaRPr lang="en-US" sz="44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5DC119B3-284D-E1DF-0CF2-54563855D373}"/>
              </a:ext>
            </a:extLst>
          </p:cNvPr>
          <p:cNvSpPr/>
          <p:nvPr/>
        </p:nvSpPr>
        <p:spPr>
          <a:xfrm>
            <a:off x="533400" y="2933700"/>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A. Anh.</a:t>
            </a:r>
            <a:endParaRPr lang="en-US" sz="4000">
              <a:solidFill>
                <a:schemeClr val="tx1"/>
              </a:solidFill>
            </a:endParaRPr>
          </a:p>
        </p:txBody>
      </p:sp>
      <p:sp>
        <p:nvSpPr>
          <p:cNvPr id="10" name="Rectangle: Rounded Corners 9">
            <a:extLst>
              <a:ext uri="{FF2B5EF4-FFF2-40B4-BE49-F238E27FC236}">
                <a16:creationId xmlns:a16="http://schemas.microsoft.com/office/drawing/2014/main" xmlns="" id="{DB59EFEA-7D1F-7D18-7CB3-0562C8957F33}"/>
              </a:ext>
            </a:extLst>
          </p:cNvPr>
          <p:cNvSpPr/>
          <p:nvPr/>
        </p:nvSpPr>
        <p:spPr>
          <a:xfrm>
            <a:off x="9601200" y="2933700"/>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B. Trung Hoa Dân Quốc.</a:t>
            </a:r>
            <a:endParaRPr lang="en-US" sz="4000">
              <a:solidFill>
                <a:schemeClr val="tx1"/>
              </a:solidFill>
            </a:endParaRPr>
          </a:p>
        </p:txBody>
      </p:sp>
      <p:sp>
        <p:nvSpPr>
          <p:cNvPr id="11" name="Rectangle: Rounded Corners 10">
            <a:extLst>
              <a:ext uri="{FF2B5EF4-FFF2-40B4-BE49-F238E27FC236}">
                <a16:creationId xmlns:a16="http://schemas.microsoft.com/office/drawing/2014/main" xmlns="" id="{E29D131B-FA13-393E-837C-8EEC83D3389B}"/>
              </a:ext>
            </a:extLst>
          </p:cNvPr>
          <p:cNvSpPr/>
          <p:nvPr/>
        </p:nvSpPr>
        <p:spPr>
          <a:xfrm>
            <a:off x="533400" y="6577012"/>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C. Pháp.</a:t>
            </a:r>
            <a:endParaRPr lang="en-US" sz="4000">
              <a:solidFill>
                <a:schemeClr val="tx1"/>
              </a:solidFill>
            </a:endParaRPr>
          </a:p>
        </p:txBody>
      </p:sp>
      <p:sp>
        <p:nvSpPr>
          <p:cNvPr id="12" name="Rectangle: Rounded Corners 11">
            <a:extLst>
              <a:ext uri="{FF2B5EF4-FFF2-40B4-BE49-F238E27FC236}">
                <a16:creationId xmlns:a16="http://schemas.microsoft.com/office/drawing/2014/main" xmlns="" id="{4B4D2C90-3D78-54A7-0A6A-174E9821051E}"/>
              </a:ext>
            </a:extLst>
          </p:cNvPr>
          <p:cNvSpPr/>
          <p:nvPr/>
        </p:nvSpPr>
        <p:spPr>
          <a:xfrm>
            <a:off x="9601200" y="6577012"/>
            <a:ext cx="8001000" cy="2971800"/>
          </a:xfrm>
          <a:prstGeom prst="roundRect">
            <a:avLst>
              <a:gd name="adj" fmla="val 11127"/>
            </a:avLst>
          </a:prstGeom>
          <a:solidFill>
            <a:srgbClr val="FAEFE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D. Mĩ.</a:t>
            </a:r>
            <a:endParaRPr lang="en-US" sz="4000">
              <a:solidFill>
                <a:schemeClr val="tx1"/>
              </a:solidFill>
            </a:endParaRPr>
          </a:p>
        </p:txBody>
      </p:sp>
      <p:sp>
        <p:nvSpPr>
          <p:cNvPr id="13" name="Rectangle: Rounded Corners 12">
            <a:extLst>
              <a:ext uri="{FF2B5EF4-FFF2-40B4-BE49-F238E27FC236}">
                <a16:creationId xmlns:a16="http://schemas.microsoft.com/office/drawing/2014/main" xmlns="" id="{ED3CE169-5D95-4E33-D238-BB68B4F6E783}"/>
              </a:ext>
            </a:extLst>
          </p:cNvPr>
          <p:cNvSpPr/>
          <p:nvPr/>
        </p:nvSpPr>
        <p:spPr>
          <a:xfrm>
            <a:off x="533400" y="6577012"/>
            <a:ext cx="8001000" cy="2971800"/>
          </a:xfrm>
          <a:prstGeom prst="roundRect">
            <a:avLst>
              <a:gd name="adj" fmla="val 11127"/>
            </a:avLst>
          </a:prstGeom>
          <a:solidFill>
            <a:srgbClr val="C2EAF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C. Pháp.</a:t>
            </a:r>
            <a:endParaRPr lang="en-US" sz="4000">
              <a:solidFill>
                <a:schemeClr val="tx1"/>
              </a:solidFill>
            </a:endParaRPr>
          </a:p>
        </p:txBody>
      </p:sp>
    </p:spTree>
    <p:extLst>
      <p:ext uri="{BB962C8B-B14F-4D97-AF65-F5344CB8AC3E}">
        <p14:creationId xmlns:p14="http://schemas.microsoft.com/office/powerpoint/2010/main" val="210407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7394">
            <a:off x="-681469" y="9721579"/>
            <a:ext cx="4143566" cy="99445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86302">
            <a:off x="13610142" y="-156614"/>
            <a:ext cx="5376186" cy="1290285"/>
          </a:xfrm>
          <a:prstGeom prst="rect">
            <a:avLst/>
          </a:prstGeom>
        </p:spPr>
      </p:pic>
      <p:sp>
        <p:nvSpPr>
          <p:cNvPr id="7" name="TextBox 7"/>
          <p:cNvSpPr txBox="1"/>
          <p:nvPr/>
        </p:nvSpPr>
        <p:spPr>
          <a:xfrm>
            <a:off x="2207109" y="1134836"/>
            <a:ext cx="13873781" cy="1127360"/>
          </a:xfrm>
          <a:prstGeom prst="rect">
            <a:avLst/>
          </a:prstGeom>
        </p:spPr>
        <p:txBody>
          <a:bodyPr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6000" b="1" i="0" u="none" strike="noStrike" kern="1200" cap="none" spc="0" normalizeH="0" baseline="0" noProof="0">
                <a:ln>
                  <a:noFill/>
                </a:ln>
                <a:solidFill>
                  <a:srgbClr val="5A3114"/>
                </a:solidFill>
                <a:effectLst/>
                <a:uLnTx/>
                <a:uFillTx/>
                <a:latin typeface="Arial" panose="020B0604020202020204" pitchFamily="34" charset="0"/>
                <a:ea typeface="+mn-ea"/>
                <a:cs typeface="Arial" panose="020B0604020202020204" pitchFamily="34" charset="0"/>
              </a:rPr>
              <a:t>HƯỚNG DẪN VỀ NHÀ </a:t>
            </a:r>
          </a:p>
        </p:txBody>
      </p:sp>
      <p:grpSp>
        <p:nvGrpSpPr>
          <p:cNvPr id="13" name="Group 12">
            <a:extLst>
              <a:ext uri="{FF2B5EF4-FFF2-40B4-BE49-F238E27FC236}">
                <a16:creationId xmlns:a16="http://schemas.microsoft.com/office/drawing/2014/main" xmlns="" id="{3E255522-3D46-4648-902F-399538E35AD6}"/>
              </a:ext>
            </a:extLst>
          </p:cNvPr>
          <p:cNvGrpSpPr/>
          <p:nvPr/>
        </p:nvGrpSpPr>
        <p:grpSpPr>
          <a:xfrm>
            <a:off x="1789353" y="2857500"/>
            <a:ext cx="14709291" cy="5660781"/>
            <a:chOff x="1789353" y="2857500"/>
            <a:chExt cx="14709291" cy="5660781"/>
          </a:xfrm>
        </p:grpSpPr>
        <p:sp>
          <p:nvSpPr>
            <p:cNvPr id="9" name="Rectangle: Rounded Corners 8">
              <a:extLst>
                <a:ext uri="{FF2B5EF4-FFF2-40B4-BE49-F238E27FC236}">
                  <a16:creationId xmlns:a16="http://schemas.microsoft.com/office/drawing/2014/main" xmlns="" id="{26257044-8899-4B63-2879-FC81FE8B7C3A}"/>
                </a:ext>
              </a:extLst>
            </p:cNvPr>
            <p:cNvSpPr/>
            <p:nvPr/>
          </p:nvSpPr>
          <p:spPr>
            <a:xfrm>
              <a:off x="1789353" y="2857500"/>
              <a:ext cx="14709291" cy="5660781"/>
            </a:xfrm>
            <a:prstGeom prst="roundRect">
              <a:avLst>
                <a:gd name="adj" fmla="val 9060"/>
              </a:avLst>
            </a:prstGeom>
            <a:solidFill>
              <a:srgbClr val="FAEF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89F94252-EF7E-2113-AB83-E82B11EF476E}"/>
                </a:ext>
              </a:extLst>
            </p:cNvPr>
            <p:cNvSpPr txBox="1"/>
            <p:nvPr/>
          </p:nvSpPr>
          <p:spPr>
            <a:xfrm>
              <a:off x="2704424" y="3221605"/>
              <a:ext cx="12879148" cy="4932569"/>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300"/>
                <a:t>Đọc lại bài học Cách mạng tháng Tám năm 1945. </a:t>
              </a:r>
            </a:p>
            <a:p>
              <a:pPr marL="571500" indent="-571500" algn="just">
                <a:lnSpc>
                  <a:spcPct val="150000"/>
                </a:lnSpc>
                <a:buFont typeface="Wingdings" panose="05000000000000000000" pitchFamily="2" charset="2"/>
                <a:buChar char="§"/>
              </a:pPr>
              <a:r>
                <a:rPr lang="vi-VN" sz="4300"/>
                <a:t>Có ý thức chăm chỉ, tìm tòi, học hỏi những phương tiện học tập môn Lịch sử và Địa lí.</a:t>
              </a:r>
            </a:p>
            <a:p>
              <a:pPr marL="571500" indent="-571500" algn="just">
                <a:lnSpc>
                  <a:spcPct val="150000"/>
                </a:lnSpc>
                <a:buFont typeface="Wingdings" panose="05000000000000000000" pitchFamily="2" charset="2"/>
                <a:buChar char="§"/>
              </a:pPr>
              <a:r>
                <a:rPr lang="vi-VN" sz="4300"/>
                <a:t>Đọc trước  Bài 14 – Chiến dịch Điện Biên Phủ năm 1954. </a:t>
              </a:r>
            </a:p>
          </p:txBody>
        </p:sp>
      </p:grpSp>
    </p:spTree>
    <p:extLst>
      <p:ext uri="{BB962C8B-B14F-4D97-AF65-F5344CB8AC3E}">
        <p14:creationId xmlns:p14="http://schemas.microsoft.com/office/powerpoint/2010/main" val="168481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8890956E-E1E7-7F53-E87E-0AD3A6403C2B}"/>
              </a:ext>
            </a:extLst>
          </p:cNvPr>
          <p:cNvGrpSpPr/>
          <p:nvPr/>
        </p:nvGrpSpPr>
        <p:grpSpPr>
          <a:xfrm>
            <a:off x="609600" y="2705100"/>
            <a:ext cx="11008076" cy="6510947"/>
            <a:chOff x="521936" y="2212576"/>
            <a:chExt cx="11008076" cy="6510947"/>
          </a:xfrm>
        </p:grpSpPr>
        <p:sp>
          <p:nvSpPr>
            <p:cNvPr id="9" name="Rectangle: Rounded Corners 8">
              <a:extLst>
                <a:ext uri="{FF2B5EF4-FFF2-40B4-BE49-F238E27FC236}">
                  <a16:creationId xmlns:a16="http://schemas.microsoft.com/office/drawing/2014/main" xmlns="" id="{75E76A65-27FE-93BF-8071-6A87D5B28273}"/>
                </a:ext>
              </a:extLst>
            </p:cNvPr>
            <p:cNvSpPr/>
            <p:nvPr/>
          </p:nvSpPr>
          <p:spPr>
            <a:xfrm>
              <a:off x="1302543" y="3160923"/>
              <a:ext cx="10227469" cy="5562600"/>
            </a:xfrm>
            <a:prstGeom prst="roundRect">
              <a:avLst>
                <a:gd name="adj" fmla="val 10230"/>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6A7AB30-6F13-F759-CB8D-0ED9E7115E50}"/>
                </a:ext>
              </a:extLst>
            </p:cNvPr>
            <p:cNvSpPr txBox="1"/>
            <p:nvPr/>
          </p:nvSpPr>
          <p:spPr>
            <a:xfrm>
              <a:off x="2064542" y="3419641"/>
              <a:ext cx="8703469" cy="504516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400">
                  <a:latin typeface="Arial" panose="020B0604020202020204" pitchFamily="34" charset="0"/>
                  <a:cs typeface="Arial" panose="020B0604020202020204" pitchFamily="34" charset="0"/>
                </a:rPr>
                <a:t>Nhóm chẵn: Kể lại câu chuyện Bác Hồ về nước. </a:t>
              </a:r>
            </a:p>
            <a:p>
              <a:pPr marL="571500" indent="-571500" algn="just">
                <a:lnSpc>
                  <a:spcPct val="150000"/>
                </a:lnSpc>
                <a:buFont typeface="Wingdings" panose="05000000000000000000" pitchFamily="2" charset="2"/>
                <a:buChar char="§"/>
              </a:pPr>
              <a:r>
                <a:rPr lang="vi-VN" sz="4400">
                  <a:latin typeface="Arial" panose="020B0604020202020204" pitchFamily="34" charset="0"/>
                  <a:cs typeface="Arial" panose="020B0604020202020204" pitchFamily="34" charset="0"/>
                </a:rPr>
                <a:t>Nhóm lẻ: Kể lại câu chuyện Việc ngày chú Văn có thể làm được không? </a:t>
              </a:r>
            </a:p>
          </p:txBody>
        </p:sp>
        <p:sp>
          <p:nvSpPr>
            <p:cNvPr id="10" name="Freeform 7">
              <a:extLst>
                <a:ext uri="{FF2B5EF4-FFF2-40B4-BE49-F238E27FC236}">
                  <a16:creationId xmlns:a16="http://schemas.microsoft.com/office/drawing/2014/main" xmlns="" id="{37FDF160-18BC-2B74-BBE7-CECC9AF75907}"/>
                </a:ext>
              </a:extLst>
            </p:cNvPr>
            <p:cNvSpPr/>
            <p:nvPr/>
          </p:nvSpPr>
          <p:spPr>
            <a:xfrm>
              <a:off x="521936" y="2212576"/>
              <a:ext cx="1923608" cy="1758884"/>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2" name="TextBox 11">
            <a:extLst>
              <a:ext uri="{FF2B5EF4-FFF2-40B4-BE49-F238E27FC236}">
                <a16:creationId xmlns:a16="http://schemas.microsoft.com/office/drawing/2014/main" xmlns="" id="{EA20C0DC-8E18-42E9-9ABD-E241D0689295}"/>
              </a:ext>
            </a:extLst>
          </p:cNvPr>
          <p:cNvSpPr txBox="1"/>
          <p:nvPr/>
        </p:nvSpPr>
        <p:spPr>
          <a:xfrm>
            <a:off x="2152206" y="468617"/>
            <a:ext cx="14820900" cy="1998176"/>
          </a:xfrm>
          <a:prstGeom prst="rect">
            <a:avLst/>
          </a:prstGeom>
          <a:noFill/>
        </p:spPr>
        <p:txBody>
          <a:bodyPr wrap="square">
            <a:spAutoFit/>
          </a:bodyPr>
          <a:lstStyle/>
          <a:p>
            <a:pPr>
              <a:lnSpc>
                <a:spcPct val="150000"/>
              </a:lnSpc>
            </a:pPr>
            <a:r>
              <a:rPr lang="en-US" sz="4400" b="1">
                <a:solidFill>
                  <a:srgbClr val="000000"/>
                </a:solidFill>
                <a:latin typeface="Arial" panose="020B0604020202020204" pitchFamily="34" charset="0"/>
                <a:ea typeface="SimSun" panose="02010600030101010101" pitchFamily="2" charset="-122"/>
                <a:cs typeface="Arial" panose="020B0604020202020204" pitchFamily="34" charset="0"/>
              </a:rPr>
              <a:t>Cả lớp chia thành 2 nhóm và </a:t>
            </a:r>
            <a:r>
              <a:rPr lang="vi-VN" sz="4400" b="1">
                <a:solidFill>
                  <a:srgbClr val="000000"/>
                </a:solidFill>
                <a:effectLst/>
                <a:latin typeface="Arial" panose="020B0604020202020204" pitchFamily="34" charset="0"/>
                <a:ea typeface="SimSun" panose="02010600030101010101" pitchFamily="2" charset="-122"/>
                <a:cs typeface="Arial" panose="020B0604020202020204" pitchFamily="34" charset="0"/>
              </a:rPr>
              <a:t>thực hiện kể chuyện theo Phiếu học tập </a:t>
            </a:r>
            <a:endParaRPr lang="en-US" sz="4400" b="1">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4709CE06-8DA2-4923-8C7C-442175E289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721" y="840976"/>
            <a:ext cx="1240972" cy="1253458"/>
          </a:xfrm>
          <a:prstGeom prst="rect">
            <a:avLst/>
          </a:prstGeom>
        </p:spPr>
      </p:pic>
      <p:pic>
        <p:nvPicPr>
          <p:cNvPr id="14" name="Picture 6">
            <a:extLst>
              <a:ext uri="{FF2B5EF4-FFF2-40B4-BE49-F238E27FC236}">
                <a16:creationId xmlns:a16="http://schemas.microsoft.com/office/drawing/2014/main" xmlns="" id="{15D85AB1-B084-416B-88C0-1233FF07CE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649200" y="2582494"/>
            <a:ext cx="4478245" cy="7704506"/>
          </a:xfrm>
          <a:prstGeom prst="rect">
            <a:avLst/>
          </a:prstGeom>
        </p:spPr>
      </p:pic>
    </p:spTree>
    <p:extLst>
      <p:ext uri="{BB962C8B-B14F-4D97-AF65-F5344CB8AC3E}">
        <p14:creationId xmlns:p14="http://schemas.microsoft.com/office/powerpoint/2010/main" val="4802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F60FC33-5C12-4696-AEC8-4BF5B387A2CC}"/>
              </a:ext>
            </a:extLst>
          </p:cNvPr>
          <p:cNvSpPr/>
          <p:nvPr/>
        </p:nvSpPr>
        <p:spPr>
          <a:xfrm>
            <a:off x="2038350" y="647700"/>
            <a:ext cx="14211300" cy="236220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chemeClr val="tx1"/>
                </a:solidFill>
                <a:latin typeface="Arial" panose="020B0604020202020204" pitchFamily="34" charset="0"/>
                <a:cs typeface="Arial" panose="020B0604020202020204" pitchFamily="34" charset="0"/>
              </a:rPr>
              <a:t>Những việc Hồ Chí Minh đã làm để chuẩn bị cho Tổng khởi nghĩa khi ở Pác Bó, Tân Trào:</a:t>
            </a:r>
          </a:p>
        </p:txBody>
      </p:sp>
      <p:sp>
        <p:nvSpPr>
          <p:cNvPr id="3" name="Rectangle: Rounded Corners 2">
            <a:extLst>
              <a:ext uri="{FF2B5EF4-FFF2-40B4-BE49-F238E27FC236}">
                <a16:creationId xmlns:a16="http://schemas.microsoft.com/office/drawing/2014/main" xmlns="" id="{214C2616-ABEF-4CA6-B9BC-4A322C10DD56}"/>
              </a:ext>
            </a:extLst>
          </p:cNvPr>
          <p:cNvSpPr/>
          <p:nvPr/>
        </p:nvSpPr>
        <p:spPr>
          <a:xfrm>
            <a:off x="609600" y="4762497"/>
            <a:ext cx="4953000" cy="486705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a:solidFill>
                  <a:srgbClr val="000000"/>
                </a:solidFill>
                <a:effectLst/>
                <a:ea typeface="SimSun" panose="02010600030101010101" pitchFamily="2" charset="-122"/>
                <a:cs typeface="Times New Roman" panose="02020603050405020304" pitchFamily="18" charset="0"/>
              </a:rPr>
              <a:t>Chỉ đạo xây dựng lực lượng, căn cứ địa cách mạng.</a:t>
            </a:r>
            <a:endParaRPr lang="en-US" sz="4000">
              <a:effectLst/>
              <a:ea typeface="SimSun" panose="02010600030101010101" pitchFamily="2" charset="-122"/>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C0EC36FA-2849-47DC-9CAD-46F7FC25A372}"/>
              </a:ext>
            </a:extLst>
          </p:cNvPr>
          <p:cNvSpPr/>
          <p:nvPr/>
        </p:nvSpPr>
        <p:spPr>
          <a:xfrm>
            <a:off x="5961321" y="4762498"/>
            <a:ext cx="5993219" cy="487680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a:solidFill>
                  <a:srgbClr val="000000"/>
                </a:solidFill>
                <a:effectLst/>
                <a:ea typeface="SimSun" panose="02010600030101010101" pitchFamily="2" charset="-122"/>
                <a:cs typeface="Times New Roman" panose="02020603050405020304" pitchFamily="18" charset="0"/>
              </a:rPr>
              <a:t>Cùng Trung ương Đảng Cộng sản Đông Dương triệu tập Hội nghị toàn quốc và chủ trì Đại hội Quốc dân.</a:t>
            </a:r>
            <a:endParaRPr lang="en-US" sz="4000">
              <a:effectLst/>
              <a:ea typeface="SimSun" panose="02010600030101010101" pitchFamily="2" charset="-122"/>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54BF4B9-FBEE-4AA2-9FC4-2485E107C09A}"/>
              </a:ext>
            </a:extLst>
          </p:cNvPr>
          <p:cNvSpPr/>
          <p:nvPr/>
        </p:nvSpPr>
        <p:spPr>
          <a:xfrm>
            <a:off x="12326680" y="4762497"/>
            <a:ext cx="5351720" cy="486705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a:solidFill>
                  <a:srgbClr val="000000"/>
                </a:solidFill>
                <a:effectLst/>
                <a:ea typeface="SimSun" panose="02010600030101010101" pitchFamily="2" charset="-122"/>
                <a:cs typeface="Times New Roman" panose="02020603050405020304" pitchFamily="18" charset="0"/>
              </a:rPr>
              <a:t>Gửi thư tới đồng bào cả nước kêu gọi tổng khởi nghĩa giành chính quyền...</a:t>
            </a:r>
            <a:endParaRPr lang="en-US" sz="4000">
              <a:effectLst/>
              <a:ea typeface="SimSun" panose="02010600030101010101" pitchFamily="2" charset="-122"/>
              <a:cs typeface="Times New Roman" panose="02020603050405020304" pitchFamily="18" charset="0"/>
            </a:endParaRPr>
          </a:p>
        </p:txBody>
      </p:sp>
      <p:cxnSp>
        <p:nvCxnSpPr>
          <p:cNvPr id="15" name="Connector: Curved 14">
            <a:extLst>
              <a:ext uri="{FF2B5EF4-FFF2-40B4-BE49-F238E27FC236}">
                <a16:creationId xmlns:a16="http://schemas.microsoft.com/office/drawing/2014/main" xmlns="" id="{FF8E9D97-1EC3-45E9-891A-7FEC0CA1900C}"/>
              </a:ext>
            </a:extLst>
          </p:cNvPr>
          <p:cNvCxnSpPr>
            <a:stCxn id="2" idx="2"/>
            <a:endCxn id="3" idx="0"/>
          </p:cNvCxnSpPr>
          <p:nvPr/>
        </p:nvCxnSpPr>
        <p:spPr>
          <a:xfrm rot="5400000">
            <a:off x="5238752" y="857248"/>
            <a:ext cx="1752597" cy="6057900"/>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 name="Connector: Curved 16">
            <a:extLst>
              <a:ext uri="{FF2B5EF4-FFF2-40B4-BE49-F238E27FC236}">
                <a16:creationId xmlns:a16="http://schemas.microsoft.com/office/drawing/2014/main" xmlns="" id="{6437900A-6603-459E-A5CD-587C5B980EC5}"/>
              </a:ext>
            </a:extLst>
          </p:cNvPr>
          <p:cNvCxnSpPr>
            <a:stCxn id="2" idx="2"/>
            <a:endCxn id="4" idx="0"/>
          </p:cNvCxnSpPr>
          <p:nvPr/>
        </p:nvCxnSpPr>
        <p:spPr>
          <a:xfrm rot="5400000">
            <a:off x="8174667" y="3793165"/>
            <a:ext cx="1752598" cy="18606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 name="Connector: Curved 20">
            <a:extLst>
              <a:ext uri="{FF2B5EF4-FFF2-40B4-BE49-F238E27FC236}">
                <a16:creationId xmlns:a16="http://schemas.microsoft.com/office/drawing/2014/main" xmlns="" id="{36A8AD39-CA12-45B3-913A-8802F2580133}"/>
              </a:ext>
            </a:extLst>
          </p:cNvPr>
          <p:cNvCxnSpPr>
            <a:stCxn id="2" idx="2"/>
            <a:endCxn id="5" idx="0"/>
          </p:cNvCxnSpPr>
          <p:nvPr/>
        </p:nvCxnSpPr>
        <p:spPr>
          <a:xfrm rot="16200000" flipH="1">
            <a:off x="11196972" y="956928"/>
            <a:ext cx="1752597" cy="5858540"/>
          </a:xfrm>
          <a:prstGeom prst="curvedConnector3">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354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0697883-882D-4383-BFAF-58D6CDC15785}"/>
              </a:ext>
            </a:extLst>
          </p:cNvPr>
          <p:cNvSpPr txBox="1"/>
          <p:nvPr/>
        </p:nvSpPr>
        <p:spPr>
          <a:xfrm>
            <a:off x="2983398" y="304581"/>
            <a:ext cx="12801600" cy="2431371"/>
          </a:xfrm>
          <a:prstGeom prst="rect">
            <a:avLst/>
          </a:prstGeom>
          <a:noFill/>
        </p:spPr>
        <p:txBody>
          <a:bodyPr wrap="square" rtlCol="0">
            <a:spAutoFit/>
          </a:bodyPr>
          <a:lstStyle/>
          <a:p>
            <a:pPr algn="ctr">
              <a:lnSpc>
                <a:spcPct val="150000"/>
              </a:lnSpc>
            </a:pPr>
            <a:r>
              <a:rPr lang="en-US" sz="5400" b="1">
                <a:solidFill>
                  <a:srgbClr val="C00000"/>
                </a:solidFill>
                <a:latin typeface="Arial" panose="020B0604020202020204" pitchFamily="34" charset="0"/>
                <a:cs typeface="Arial" panose="020B0604020202020204" pitchFamily="34" charset="0"/>
              </a:rPr>
              <a:t>MỘT SỐ HÌNH ẢNH VỀ NƠI LÀM VIỆC CỦA BÁC TẠI PÁC BÓ, TÂN TRÀO</a:t>
            </a:r>
          </a:p>
        </p:txBody>
      </p:sp>
      <p:sp>
        <p:nvSpPr>
          <p:cNvPr id="18" name="TextBox 17">
            <a:extLst>
              <a:ext uri="{FF2B5EF4-FFF2-40B4-BE49-F238E27FC236}">
                <a16:creationId xmlns:a16="http://schemas.microsoft.com/office/drawing/2014/main" xmlns="" id="{2C9E0410-E48B-4415-99DB-1C8520C7DDAF}"/>
              </a:ext>
            </a:extLst>
          </p:cNvPr>
          <p:cNvSpPr txBox="1"/>
          <p:nvPr/>
        </p:nvSpPr>
        <p:spPr>
          <a:xfrm>
            <a:off x="1782642" y="7623601"/>
            <a:ext cx="6367403" cy="2482667"/>
          </a:xfrm>
          <a:prstGeom prst="rect">
            <a:avLst/>
          </a:prstGeom>
          <a:noFill/>
        </p:spPr>
        <p:txBody>
          <a:bodyPr wrap="square">
            <a:spAutoFit/>
          </a:bodyPr>
          <a:lstStyle/>
          <a:p>
            <a:pPr algn="ctr">
              <a:lnSpc>
                <a:spcPct val="150000"/>
              </a:lnSpc>
            </a:pPr>
            <a:r>
              <a:rPr lang="vi-VN" sz="3600" i="1">
                <a:solidFill>
                  <a:srgbClr val="000000"/>
                </a:solidFill>
                <a:effectLst/>
                <a:latin typeface="Arial" panose="020B0604020202020204" pitchFamily="34" charset="0"/>
                <a:ea typeface="SimSun" panose="02010600030101010101" pitchFamily="2" charset="-122"/>
                <a:cs typeface="Arial" panose="020B0604020202020204" pitchFamily="34" charset="0"/>
              </a:rPr>
              <a:t>Tranh sơn dầu Chủ tịch Hồ Chí Minh tại Quốc dân Đại hội (Tân Trào)</a:t>
            </a:r>
            <a:endParaRPr lang="en-US" sz="36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29C6BA71-9B5D-4E2B-B8B1-79BF0C1FA47C}"/>
              </a:ext>
            </a:extLst>
          </p:cNvPr>
          <p:cNvSpPr txBox="1"/>
          <p:nvPr/>
        </p:nvSpPr>
        <p:spPr>
          <a:xfrm>
            <a:off x="9384198" y="7520408"/>
            <a:ext cx="7949706" cy="2482667"/>
          </a:xfrm>
          <a:prstGeom prst="rect">
            <a:avLst/>
          </a:prstGeom>
          <a:noFill/>
        </p:spPr>
        <p:txBody>
          <a:bodyPr wrap="square">
            <a:spAutoFit/>
          </a:bodyPr>
          <a:lstStyle/>
          <a:p>
            <a:pPr algn="ctr">
              <a:lnSpc>
                <a:spcPct val="150000"/>
              </a:lnSpc>
            </a:pPr>
            <a:r>
              <a:rPr lang="vi-VN" sz="3600" i="1">
                <a:solidFill>
                  <a:srgbClr val="000000"/>
                </a:solidFill>
                <a:effectLst/>
                <a:latin typeface="Arial" panose="020B0604020202020204" pitchFamily="34" charset="0"/>
                <a:ea typeface="SimSun" panose="02010600030101010101" pitchFamily="2" charset="-122"/>
                <a:cs typeface="Arial" panose="020B0604020202020204" pitchFamily="34" charset="0"/>
              </a:rPr>
              <a:t>Bữa cơm của Bác Hồ và các chiến sỹ ở Tân Trào trong những ngày kháng chiến chống thực dân Pháp</a:t>
            </a:r>
            <a:endParaRPr lang="en-US" sz="36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5B6DD88E-5453-4B5B-B29E-C29321E9B4D9}"/>
              </a:ext>
            </a:extLst>
          </p:cNvPr>
          <p:cNvPicPr/>
          <p:nvPr/>
        </p:nvPicPr>
        <p:blipFill>
          <a:blip r:embed="rId2"/>
          <a:stretch>
            <a:fillRect/>
          </a:stretch>
        </p:blipFill>
        <p:spPr>
          <a:xfrm>
            <a:off x="1687998" y="3049488"/>
            <a:ext cx="6556693" cy="4523712"/>
          </a:xfrm>
          <a:prstGeom prst="rect">
            <a:avLst/>
          </a:prstGeom>
        </p:spPr>
      </p:pic>
      <p:pic>
        <p:nvPicPr>
          <p:cNvPr id="10" name="Picture 9">
            <a:extLst>
              <a:ext uri="{FF2B5EF4-FFF2-40B4-BE49-F238E27FC236}">
                <a16:creationId xmlns:a16="http://schemas.microsoft.com/office/drawing/2014/main" xmlns="" id="{FB273882-0D88-4DD4-A835-48B97A48119A}"/>
              </a:ext>
            </a:extLst>
          </p:cNvPr>
          <p:cNvPicPr/>
          <p:nvPr/>
        </p:nvPicPr>
        <p:blipFill>
          <a:blip r:embed="rId3"/>
          <a:stretch>
            <a:fillRect/>
          </a:stretch>
        </p:blipFill>
        <p:spPr>
          <a:xfrm>
            <a:off x="9829799" y="3049489"/>
            <a:ext cx="6770202" cy="4523711"/>
          </a:xfrm>
          <a:prstGeom prst="rect">
            <a:avLst/>
          </a:prstGeom>
        </p:spPr>
      </p:pic>
      <p:pic>
        <p:nvPicPr>
          <p:cNvPr id="7" name="Google Shape;184;p2">
            <a:extLst>
              <a:ext uri="{FF2B5EF4-FFF2-40B4-BE49-F238E27FC236}">
                <a16:creationId xmlns:a16="http://schemas.microsoft.com/office/drawing/2014/main" xmlns="" id="{775859CA-B945-4EA6-AAF8-F38784CF7358}"/>
              </a:ext>
            </a:extLst>
          </p:cNvPr>
          <p:cNvPicPr preferRelativeResize="0"/>
          <p:nvPr/>
        </p:nvPicPr>
        <p:blipFill rotWithShape="1">
          <a:blip r:embed="rId4">
            <a:alphaModFix/>
          </a:blip>
          <a:srcRect/>
          <a:stretch/>
        </p:blipFill>
        <p:spPr>
          <a:xfrm>
            <a:off x="0" y="10028755"/>
            <a:ext cx="1013133" cy="262675"/>
          </a:xfrm>
          <a:prstGeom prst="rect">
            <a:avLst/>
          </a:prstGeom>
          <a:noFill/>
          <a:ln>
            <a:noFill/>
          </a:ln>
        </p:spPr>
      </p:pic>
    </p:spTree>
    <p:extLst>
      <p:ext uri="{BB962C8B-B14F-4D97-AF65-F5344CB8AC3E}">
        <p14:creationId xmlns:p14="http://schemas.microsoft.com/office/powerpoint/2010/main" val="90697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954DAB7-2268-CF2C-8121-D5C4DBD94124}"/>
              </a:ext>
            </a:extLst>
          </p:cNvPr>
          <p:cNvGrpSpPr/>
          <p:nvPr/>
        </p:nvGrpSpPr>
        <p:grpSpPr>
          <a:xfrm>
            <a:off x="304800" y="160372"/>
            <a:ext cx="17068800" cy="2041456"/>
            <a:chOff x="2971800" y="869820"/>
            <a:chExt cx="17068800" cy="2041456"/>
          </a:xfrm>
        </p:grpSpPr>
        <p:sp>
          <p:nvSpPr>
            <p:cNvPr id="7" name="Freeform 2">
              <a:extLst>
                <a:ext uri="{FF2B5EF4-FFF2-40B4-BE49-F238E27FC236}">
                  <a16:creationId xmlns:a16="http://schemas.microsoft.com/office/drawing/2014/main" xmlns="" id="{5FB35B29-C9A2-30DB-19F1-98FA8B73013A}"/>
                </a:ext>
              </a:extLst>
            </p:cNvPr>
            <p:cNvSpPr/>
            <p:nvPr/>
          </p:nvSpPr>
          <p:spPr>
            <a:xfrm>
              <a:off x="2971800" y="1052348"/>
              <a:ext cx="1947862" cy="1676400"/>
            </a:xfrm>
            <a:custGeom>
              <a:avLst/>
              <a:gdLst/>
              <a:ahLst/>
              <a:cxnLst/>
              <a:rect l="l" t="t" r="r" b="b"/>
              <a:pathLst>
                <a:path w="7643241" h="8229600">
                  <a:moveTo>
                    <a:pt x="0" y="0"/>
                  </a:moveTo>
                  <a:lnTo>
                    <a:pt x="7643241" y="0"/>
                  </a:lnTo>
                  <a:lnTo>
                    <a:pt x="7643241" y="8229600"/>
                  </a:lnTo>
                  <a:lnTo>
                    <a:pt x="0" y="8229600"/>
                  </a:lnTo>
                  <a:lnTo>
                    <a:pt x="0" y="0"/>
                  </a:lnTo>
                  <a:close/>
                </a:path>
              </a:pathLst>
            </a:custGeom>
            <a:blipFill>
              <a:blip r:embed="rId2"/>
              <a:stretch>
                <a:fillRect/>
              </a:stretch>
            </a:blipFill>
          </p:spPr>
          <p:txBody>
            <a:bodyPr/>
            <a:lstStyle/>
            <a:p>
              <a:endParaRPr lang="en-US"/>
            </a:p>
          </p:txBody>
        </p:sp>
        <p:sp>
          <p:nvSpPr>
            <p:cNvPr id="10" name="TextBox 9">
              <a:extLst>
                <a:ext uri="{FF2B5EF4-FFF2-40B4-BE49-F238E27FC236}">
                  <a16:creationId xmlns:a16="http://schemas.microsoft.com/office/drawing/2014/main" xmlns="" id="{E8E1297B-B497-6F94-6F21-DB3C3ABFC713}"/>
                </a:ext>
              </a:extLst>
            </p:cNvPr>
            <p:cNvSpPr txBox="1"/>
            <p:nvPr/>
          </p:nvSpPr>
          <p:spPr>
            <a:xfrm>
              <a:off x="3352800" y="1333500"/>
              <a:ext cx="914400" cy="861774"/>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2</a:t>
              </a:r>
            </a:p>
          </p:txBody>
        </p:sp>
        <p:sp>
          <p:nvSpPr>
            <p:cNvPr id="11" name="TextBox 10">
              <a:extLst>
                <a:ext uri="{FF2B5EF4-FFF2-40B4-BE49-F238E27FC236}">
                  <a16:creationId xmlns:a16="http://schemas.microsoft.com/office/drawing/2014/main" xmlns="" id="{D729522E-4206-D8D0-1CF4-6B423A4B9650}"/>
                </a:ext>
              </a:extLst>
            </p:cNvPr>
            <p:cNvSpPr txBox="1"/>
            <p:nvPr/>
          </p:nvSpPr>
          <p:spPr>
            <a:xfrm>
              <a:off x="4919662" y="869820"/>
              <a:ext cx="15120938" cy="2041456"/>
            </a:xfrm>
            <a:prstGeom prst="rect">
              <a:avLst/>
            </a:prstGeom>
            <a:noFill/>
          </p:spPr>
          <p:txBody>
            <a:bodyPr wrap="square">
              <a:spAutoFit/>
            </a:bodyPr>
            <a:lstStyle/>
            <a:p>
              <a:pPr>
                <a:lnSpc>
                  <a:spcPct val="150000"/>
                </a:lnSpc>
              </a:pPr>
              <a:r>
                <a:rPr lang="en-US" sz="4500" b="1">
                  <a:solidFill>
                    <a:srgbClr val="C00000"/>
                  </a:solidFill>
                  <a:latin typeface="Arial" panose="020B0604020202020204" pitchFamily="34" charset="0"/>
                  <a:cs typeface="Arial" panose="020B0604020202020204" pitchFamily="34" charset="0"/>
                </a:rPr>
                <a:t>Kể câu chuyện về nhân vật liên quan đến Cách mạng tháng 8 năm 1945. </a:t>
              </a:r>
            </a:p>
          </p:txBody>
        </p:sp>
      </p:grpSp>
      <p:sp>
        <p:nvSpPr>
          <p:cNvPr id="12" name="Freeform 7">
            <a:extLst>
              <a:ext uri="{FF2B5EF4-FFF2-40B4-BE49-F238E27FC236}">
                <a16:creationId xmlns:a16="http://schemas.microsoft.com/office/drawing/2014/main" xmlns="" id="{6394D9F5-3628-B3B4-553D-E0496B8E6B6D}"/>
              </a:ext>
            </a:extLst>
          </p:cNvPr>
          <p:cNvSpPr/>
          <p:nvPr/>
        </p:nvSpPr>
        <p:spPr>
          <a:xfrm flipH="1">
            <a:off x="13021671" y="2019300"/>
            <a:ext cx="3285129" cy="6959626"/>
          </a:xfrm>
          <a:custGeom>
            <a:avLst/>
            <a:gdLst/>
            <a:ahLst/>
            <a:cxnLst/>
            <a:rect l="l" t="t" r="r" b="b"/>
            <a:pathLst>
              <a:path w="3226689" h="8229600">
                <a:moveTo>
                  <a:pt x="0" y="0"/>
                </a:moveTo>
                <a:lnTo>
                  <a:pt x="3226689" y="0"/>
                </a:lnTo>
                <a:lnTo>
                  <a:pt x="3226689" y="8229600"/>
                </a:lnTo>
                <a:lnTo>
                  <a:pt x="0" y="8229600"/>
                </a:lnTo>
                <a:lnTo>
                  <a:pt x="0" y="0"/>
                </a:lnTo>
                <a:close/>
              </a:path>
            </a:pathLst>
          </a:custGeom>
          <a:blipFill>
            <a:blip r:embed="rId3"/>
            <a:stretch>
              <a:fillRect/>
            </a:stretch>
          </a:blipFill>
        </p:spPr>
        <p:txBody>
          <a:bodyPr/>
          <a:lstStyle/>
          <a:p>
            <a:endParaRPr lang="en-US"/>
          </a:p>
        </p:txBody>
      </p:sp>
      <p:grpSp>
        <p:nvGrpSpPr>
          <p:cNvPr id="25" name="Group 24">
            <a:extLst>
              <a:ext uri="{FF2B5EF4-FFF2-40B4-BE49-F238E27FC236}">
                <a16:creationId xmlns:a16="http://schemas.microsoft.com/office/drawing/2014/main" xmlns="" id="{79F0BF2C-05DD-8BA8-69E5-F233DAC7982B}"/>
              </a:ext>
            </a:extLst>
          </p:cNvPr>
          <p:cNvGrpSpPr/>
          <p:nvPr/>
        </p:nvGrpSpPr>
        <p:grpSpPr>
          <a:xfrm>
            <a:off x="1981200" y="2658119"/>
            <a:ext cx="9829800" cy="5726907"/>
            <a:chOff x="1981200" y="2814325"/>
            <a:chExt cx="9829800" cy="5726907"/>
          </a:xfrm>
        </p:grpSpPr>
        <p:sp>
          <p:nvSpPr>
            <p:cNvPr id="15" name="Rectangle: Rounded Corners 14">
              <a:extLst>
                <a:ext uri="{FF2B5EF4-FFF2-40B4-BE49-F238E27FC236}">
                  <a16:creationId xmlns:a16="http://schemas.microsoft.com/office/drawing/2014/main" xmlns="" id="{B686D65B-D725-BA52-AC97-2636950FB31A}"/>
                </a:ext>
              </a:extLst>
            </p:cNvPr>
            <p:cNvSpPr/>
            <p:nvPr/>
          </p:nvSpPr>
          <p:spPr>
            <a:xfrm>
              <a:off x="1981200" y="3514690"/>
              <a:ext cx="9829800" cy="5026542"/>
            </a:xfrm>
            <a:prstGeom prst="roundRect">
              <a:avLst>
                <a:gd name="adj" fmla="val 8712"/>
              </a:avLst>
            </a:prstGeom>
            <a:solidFill>
              <a:srgbClr val="F3F0A3"/>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400">
                  <a:solidFill>
                    <a:schemeClr val="tx1"/>
                  </a:solidFill>
                </a:rPr>
                <a:t>Câu chuyện xảy ra khi nào? </a:t>
              </a:r>
            </a:p>
            <a:p>
              <a:pPr marL="571500" indent="-571500" algn="just">
                <a:lnSpc>
                  <a:spcPct val="150000"/>
                </a:lnSpc>
                <a:buFont typeface="Arial" panose="020B0604020202020204" pitchFamily="34" charset="0"/>
                <a:buChar char="•"/>
              </a:pPr>
              <a:r>
                <a:rPr lang="vi-VN" sz="4400">
                  <a:solidFill>
                    <a:schemeClr val="tx1"/>
                  </a:solidFill>
                </a:rPr>
                <a:t>Nhân vật, sự kiện chính là ai, là gì?</a:t>
              </a:r>
            </a:p>
            <a:p>
              <a:pPr marL="571500" indent="-571500" algn="just">
                <a:lnSpc>
                  <a:spcPct val="150000"/>
                </a:lnSpc>
                <a:buFont typeface="Arial" panose="020B0604020202020204" pitchFamily="34" charset="0"/>
                <a:buChar char="•"/>
              </a:pPr>
              <a:r>
                <a:rPr lang="vi-VN" sz="4400">
                  <a:solidFill>
                    <a:schemeClr val="tx1"/>
                  </a:solidFill>
                </a:rPr>
                <a:t>Sự kiện xảy ra như thế nào? </a:t>
              </a:r>
            </a:p>
            <a:p>
              <a:pPr marL="571500" indent="-571500" algn="just">
                <a:lnSpc>
                  <a:spcPct val="150000"/>
                </a:lnSpc>
                <a:buFont typeface="Arial" panose="020B0604020202020204" pitchFamily="34" charset="0"/>
                <a:buChar char="•"/>
              </a:pPr>
              <a:r>
                <a:rPr lang="vi-VN" sz="4400">
                  <a:solidFill>
                    <a:schemeClr val="tx1"/>
                  </a:solidFill>
                </a:rPr>
                <a:t>Kết quả, ý nghĩa của sự kiện là gì? </a:t>
              </a:r>
            </a:p>
          </p:txBody>
        </p:sp>
        <p:sp>
          <p:nvSpPr>
            <p:cNvPr id="22" name="Freeform 7">
              <a:extLst>
                <a:ext uri="{FF2B5EF4-FFF2-40B4-BE49-F238E27FC236}">
                  <a16:creationId xmlns:a16="http://schemas.microsoft.com/office/drawing/2014/main" xmlns="" id="{DA309FD6-B0E0-85A7-D0AA-A328957C4984}"/>
                </a:ext>
              </a:extLst>
            </p:cNvPr>
            <p:cNvSpPr/>
            <p:nvPr/>
          </p:nvSpPr>
          <p:spPr>
            <a:xfrm>
              <a:off x="6096000" y="2814325"/>
              <a:ext cx="1905000" cy="1395413"/>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Tree>
    <p:extLst>
      <p:ext uri="{BB962C8B-B14F-4D97-AF65-F5344CB8AC3E}">
        <p14:creationId xmlns:p14="http://schemas.microsoft.com/office/powerpoint/2010/main" val="295147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par>
                                <p:cTn id="14" presetID="22"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E6D71B7-B84E-E72A-2B70-70C8F67FC15E}"/>
              </a:ext>
            </a:extLst>
          </p:cNvPr>
          <p:cNvSpPr/>
          <p:nvPr/>
        </p:nvSpPr>
        <p:spPr>
          <a:xfrm>
            <a:off x="-228600" y="5143500"/>
            <a:ext cx="18745200" cy="44803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6E9EF7F3-69C8-3533-7BBF-3E234FC72899}"/>
              </a:ext>
            </a:extLst>
          </p:cNvPr>
          <p:cNvGrpSpPr/>
          <p:nvPr/>
        </p:nvGrpSpPr>
        <p:grpSpPr>
          <a:xfrm>
            <a:off x="-381000" y="7048500"/>
            <a:ext cx="20027596" cy="2575393"/>
            <a:chOff x="-3412" y="7742314"/>
            <a:chExt cx="20027596" cy="2575393"/>
          </a:xfrm>
        </p:grpSpPr>
        <p:pic>
          <p:nvPicPr>
            <p:cNvPr id="14" name="Picture 13">
              <a:extLst>
                <a:ext uri="{FF2B5EF4-FFF2-40B4-BE49-F238E27FC236}">
                  <a16:creationId xmlns:a16="http://schemas.microsoft.com/office/drawing/2014/main" xmlns="" id="{1EA57B99-79F6-BB3E-82BB-145799C7CD7C}"/>
                </a:ext>
              </a:extLst>
            </p:cNvPr>
            <p:cNvPicPr>
              <a:picLocks noChangeAspect="1"/>
            </p:cNvPicPr>
            <p:nvPr/>
          </p:nvPicPr>
          <p:blipFill>
            <a:blip r:embed="rId2">
              <a:alphaModFix amt="20000"/>
            </a:blip>
            <a:stretch>
              <a:fillRect/>
            </a:stretch>
          </p:blipFill>
          <p:spPr>
            <a:xfrm>
              <a:off x="-3412" y="7768472"/>
              <a:ext cx="2822693" cy="2536156"/>
            </a:xfrm>
            <a:prstGeom prst="rect">
              <a:avLst/>
            </a:prstGeom>
          </p:spPr>
        </p:pic>
        <p:pic>
          <p:nvPicPr>
            <p:cNvPr id="15" name="Picture 14">
              <a:extLst>
                <a:ext uri="{FF2B5EF4-FFF2-40B4-BE49-F238E27FC236}">
                  <a16:creationId xmlns:a16="http://schemas.microsoft.com/office/drawing/2014/main" xmlns="" id="{9B93E232-7F04-035D-F4CE-0F9B10F1731A}"/>
                </a:ext>
              </a:extLst>
            </p:cNvPr>
            <p:cNvPicPr>
              <a:picLocks noChangeAspect="1"/>
            </p:cNvPicPr>
            <p:nvPr/>
          </p:nvPicPr>
          <p:blipFill>
            <a:blip r:embed="rId2">
              <a:alphaModFix amt="20000"/>
            </a:blip>
            <a:stretch>
              <a:fillRect/>
            </a:stretch>
          </p:blipFill>
          <p:spPr>
            <a:xfrm>
              <a:off x="2925671" y="7768472"/>
              <a:ext cx="2822693" cy="2536156"/>
            </a:xfrm>
            <a:prstGeom prst="rect">
              <a:avLst/>
            </a:prstGeom>
          </p:spPr>
        </p:pic>
        <p:pic>
          <p:nvPicPr>
            <p:cNvPr id="16" name="Picture 15">
              <a:extLst>
                <a:ext uri="{FF2B5EF4-FFF2-40B4-BE49-F238E27FC236}">
                  <a16:creationId xmlns:a16="http://schemas.microsoft.com/office/drawing/2014/main" xmlns="" id="{DEE70C67-63F0-2FDE-CFCB-D3551DE6A8C5}"/>
                </a:ext>
              </a:extLst>
            </p:cNvPr>
            <p:cNvPicPr>
              <a:picLocks noChangeAspect="1"/>
            </p:cNvPicPr>
            <p:nvPr/>
          </p:nvPicPr>
          <p:blipFill>
            <a:blip r:embed="rId2">
              <a:alphaModFix amt="20000"/>
            </a:blip>
            <a:stretch>
              <a:fillRect/>
            </a:stretch>
          </p:blipFill>
          <p:spPr>
            <a:xfrm>
              <a:off x="5910117" y="7781551"/>
              <a:ext cx="2822693" cy="2536156"/>
            </a:xfrm>
            <a:prstGeom prst="rect">
              <a:avLst/>
            </a:prstGeom>
          </p:spPr>
        </p:pic>
        <p:pic>
          <p:nvPicPr>
            <p:cNvPr id="17" name="Picture 16">
              <a:extLst>
                <a:ext uri="{FF2B5EF4-FFF2-40B4-BE49-F238E27FC236}">
                  <a16:creationId xmlns:a16="http://schemas.microsoft.com/office/drawing/2014/main" xmlns="" id="{3FF6CECC-4037-F5D6-ACE2-04D96D42B9C6}"/>
                </a:ext>
              </a:extLst>
            </p:cNvPr>
            <p:cNvPicPr>
              <a:picLocks noChangeAspect="1"/>
            </p:cNvPicPr>
            <p:nvPr/>
          </p:nvPicPr>
          <p:blipFill>
            <a:blip r:embed="rId2">
              <a:alphaModFix amt="20000"/>
            </a:blip>
            <a:stretch>
              <a:fillRect/>
            </a:stretch>
          </p:blipFill>
          <p:spPr>
            <a:xfrm>
              <a:off x="8839200" y="7781551"/>
              <a:ext cx="2822693" cy="2536156"/>
            </a:xfrm>
            <a:prstGeom prst="rect">
              <a:avLst/>
            </a:prstGeom>
          </p:spPr>
        </p:pic>
        <p:pic>
          <p:nvPicPr>
            <p:cNvPr id="18" name="Picture 17">
              <a:extLst>
                <a:ext uri="{FF2B5EF4-FFF2-40B4-BE49-F238E27FC236}">
                  <a16:creationId xmlns:a16="http://schemas.microsoft.com/office/drawing/2014/main" xmlns="" id="{839341F0-1A3F-5BE1-B975-B129795F7816}"/>
                </a:ext>
              </a:extLst>
            </p:cNvPr>
            <p:cNvPicPr>
              <a:picLocks noChangeAspect="1"/>
            </p:cNvPicPr>
            <p:nvPr/>
          </p:nvPicPr>
          <p:blipFill>
            <a:blip r:embed="rId2">
              <a:alphaModFix amt="20000"/>
            </a:blip>
            <a:stretch>
              <a:fillRect/>
            </a:stretch>
          </p:blipFill>
          <p:spPr>
            <a:xfrm>
              <a:off x="11640284" y="7742314"/>
              <a:ext cx="2822693" cy="2536156"/>
            </a:xfrm>
            <a:prstGeom prst="rect">
              <a:avLst/>
            </a:prstGeom>
          </p:spPr>
        </p:pic>
        <p:pic>
          <p:nvPicPr>
            <p:cNvPr id="19" name="Picture 18">
              <a:extLst>
                <a:ext uri="{FF2B5EF4-FFF2-40B4-BE49-F238E27FC236}">
                  <a16:creationId xmlns:a16="http://schemas.microsoft.com/office/drawing/2014/main" xmlns="" id="{C58E814C-E2B1-E2FB-FE8A-F7EE6221A89D}"/>
                </a:ext>
              </a:extLst>
            </p:cNvPr>
            <p:cNvPicPr>
              <a:picLocks noChangeAspect="1"/>
            </p:cNvPicPr>
            <p:nvPr/>
          </p:nvPicPr>
          <p:blipFill>
            <a:blip r:embed="rId2">
              <a:alphaModFix amt="20000"/>
            </a:blip>
            <a:stretch>
              <a:fillRect/>
            </a:stretch>
          </p:blipFill>
          <p:spPr>
            <a:xfrm>
              <a:off x="14569367" y="7742314"/>
              <a:ext cx="2822693" cy="2536156"/>
            </a:xfrm>
            <a:prstGeom prst="rect">
              <a:avLst/>
            </a:prstGeom>
          </p:spPr>
        </p:pic>
        <p:pic>
          <p:nvPicPr>
            <p:cNvPr id="20" name="Picture 19">
              <a:extLst>
                <a:ext uri="{FF2B5EF4-FFF2-40B4-BE49-F238E27FC236}">
                  <a16:creationId xmlns:a16="http://schemas.microsoft.com/office/drawing/2014/main" xmlns="" id="{E1CB6966-1160-092B-A85F-5FD3DDA09534}"/>
                </a:ext>
              </a:extLst>
            </p:cNvPr>
            <p:cNvPicPr>
              <a:picLocks noChangeAspect="1"/>
            </p:cNvPicPr>
            <p:nvPr/>
          </p:nvPicPr>
          <p:blipFill>
            <a:blip r:embed="rId2">
              <a:alphaModFix amt="20000"/>
            </a:blip>
            <a:stretch>
              <a:fillRect/>
            </a:stretch>
          </p:blipFill>
          <p:spPr>
            <a:xfrm>
              <a:off x="17201491" y="7744020"/>
              <a:ext cx="2822693" cy="2536156"/>
            </a:xfrm>
            <a:prstGeom prst="rect">
              <a:avLst/>
            </a:prstGeom>
          </p:spPr>
        </p:pic>
      </p:grpSp>
      <p:grpSp>
        <p:nvGrpSpPr>
          <p:cNvPr id="2049" name="Group 2048">
            <a:extLst>
              <a:ext uri="{FF2B5EF4-FFF2-40B4-BE49-F238E27FC236}">
                <a16:creationId xmlns:a16="http://schemas.microsoft.com/office/drawing/2014/main" xmlns="" id="{125AD04B-9D01-A30E-FF2E-1856C134A7F2}"/>
              </a:ext>
            </a:extLst>
          </p:cNvPr>
          <p:cNvGrpSpPr/>
          <p:nvPr/>
        </p:nvGrpSpPr>
        <p:grpSpPr>
          <a:xfrm>
            <a:off x="538857" y="5320832"/>
            <a:ext cx="17928266" cy="317674"/>
            <a:chOff x="538857" y="6235232"/>
            <a:chExt cx="17928266" cy="317674"/>
          </a:xfrm>
        </p:grpSpPr>
        <p:grpSp>
          <p:nvGrpSpPr>
            <p:cNvPr id="29" name="Group 28">
              <a:extLst>
                <a:ext uri="{FF2B5EF4-FFF2-40B4-BE49-F238E27FC236}">
                  <a16:creationId xmlns:a16="http://schemas.microsoft.com/office/drawing/2014/main" xmlns="" id="{74CB4056-14DD-3738-BF6E-2EDA9BDB4682}"/>
                </a:ext>
              </a:extLst>
            </p:cNvPr>
            <p:cNvGrpSpPr/>
            <p:nvPr/>
          </p:nvGrpSpPr>
          <p:grpSpPr>
            <a:xfrm>
              <a:off x="538857" y="6235232"/>
              <a:ext cx="6565018" cy="292947"/>
              <a:chOff x="538857" y="6235232"/>
              <a:chExt cx="6565018" cy="292947"/>
            </a:xfrm>
          </p:grpSpPr>
          <p:grpSp>
            <p:nvGrpSpPr>
              <p:cNvPr id="8" name="Group 7">
                <a:extLst>
                  <a:ext uri="{FF2B5EF4-FFF2-40B4-BE49-F238E27FC236}">
                    <a16:creationId xmlns:a16="http://schemas.microsoft.com/office/drawing/2014/main" xmlns="" id="{70FC4BF1-B5D2-79ED-D3FE-86BFE4B8726A}"/>
                  </a:ext>
                </a:extLst>
              </p:cNvPr>
              <p:cNvGrpSpPr/>
              <p:nvPr/>
            </p:nvGrpSpPr>
            <p:grpSpPr>
              <a:xfrm>
                <a:off x="538857" y="6235232"/>
                <a:ext cx="1429337" cy="279868"/>
                <a:chOff x="538857" y="6235232"/>
                <a:chExt cx="1429337" cy="279868"/>
              </a:xfrm>
            </p:grpSpPr>
            <p:sp>
              <p:nvSpPr>
                <p:cNvPr id="5" name="Rectangle 4">
                  <a:extLst>
                    <a:ext uri="{FF2B5EF4-FFF2-40B4-BE49-F238E27FC236}">
                      <a16:creationId xmlns:a16="http://schemas.microsoft.com/office/drawing/2014/main" xmlns="" id="{81CD72A9-59CF-000F-E6B3-1EB745DD9AF9}"/>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C90679C-192F-1044-2D5E-2D4A9AFB6B0E}"/>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6574815B-AE40-DE06-BBFF-1826CCC638ED}"/>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83BF4590-A132-ABCD-7619-14A0F46266A5}"/>
                  </a:ext>
                </a:extLst>
              </p:cNvPr>
              <p:cNvGrpSpPr/>
              <p:nvPr/>
            </p:nvGrpSpPr>
            <p:grpSpPr>
              <a:xfrm>
                <a:off x="2233848" y="6248311"/>
                <a:ext cx="1429337" cy="279868"/>
                <a:chOff x="538857" y="6235232"/>
                <a:chExt cx="1429337" cy="279868"/>
              </a:xfrm>
            </p:grpSpPr>
            <p:sp>
              <p:nvSpPr>
                <p:cNvPr id="10" name="Rectangle 9">
                  <a:extLst>
                    <a:ext uri="{FF2B5EF4-FFF2-40B4-BE49-F238E27FC236}">
                      <a16:creationId xmlns:a16="http://schemas.microsoft.com/office/drawing/2014/main" xmlns="" id="{63249278-8B82-6C35-B4C9-544B83473513}"/>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AD281CDA-6B1B-E166-1417-4EECB3DF202F}"/>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D7352E89-031D-4A53-AEBC-70C18E43D31C}"/>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41F43D2E-61DF-94BB-205A-C86F81C98643}"/>
                  </a:ext>
                </a:extLst>
              </p:cNvPr>
              <p:cNvGrpSpPr/>
              <p:nvPr/>
            </p:nvGrpSpPr>
            <p:grpSpPr>
              <a:xfrm>
                <a:off x="3941439" y="6248311"/>
                <a:ext cx="1429337" cy="279868"/>
                <a:chOff x="538857" y="6235232"/>
                <a:chExt cx="1429337" cy="279868"/>
              </a:xfrm>
            </p:grpSpPr>
            <p:sp>
              <p:nvSpPr>
                <p:cNvPr id="21" name="Rectangle 20">
                  <a:extLst>
                    <a:ext uri="{FF2B5EF4-FFF2-40B4-BE49-F238E27FC236}">
                      <a16:creationId xmlns:a16="http://schemas.microsoft.com/office/drawing/2014/main" xmlns="" id="{77912FC5-774E-6087-9760-ED720E84618A}"/>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4B8617C3-E841-56E1-B9EE-CFEDE0BEDC34}"/>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15BE681C-E677-5119-6BA5-D53641BA9C47}"/>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xmlns="" id="{AA3675A8-BEC5-92EF-7257-06BE46C31C07}"/>
                  </a:ext>
                </a:extLst>
              </p:cNvPr>
              <p:cNvGrpSpPr/>
              <p:nvPr/>
            </p:nvGrpSpPr>
            <p:grpSpPr>
              <a:xfrm>
                <a:off x="5674538" y="6235232"/>
                <a:ext cx="1429337" cy="279868"/>
                <a:chOff x="538857" y="6235232"/>
                <a:chExt cx="1429337" cy="279868"/>
              </a:xfrm>
            </p:grpSpPr>
            <p:sp>
              <p:nvSpPr>
                <p:cNvPr id="26" name="Rectangle 25">
                  <a:extLst>
                    <a:ext uri="{FF2B5EF4-FFF2-40B4-BE49-F238E27FC236}">
                      <a16:creationId xmlns:a16="http://schemas.microsoft.com/office/drawing/2014/main" xmlns="" id="{1F9FAB85-BFD3-003E-46D3-1065A32C0452}"/>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B4FEA457-B868-C716-A6E2-CCA6590B32E6}"/>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646B84B5-3B31-42E3-0B39-8941DC807E84}"/>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xmlns="" id="{2E1E903D-259B-9896-F1D6-7C802EFA1406}"/>
                </a:ext>
              </a:extLst>
            </p:cNvPr>
            <p:cNvGrpSpPr/>
            <p:nvPr/>
          </p:nvGrpSpPr>
          <p:grpSpPr>
            <a:xfrm>
              <a:off x="7369529" y="6252247"/>
              <a:ext cx="6565018" cy="292947"/>
              <a:chOff x="538857" y="6235232"/>
              <a:chExt cx="6565018" cy="292947"/>
            </a:xfrm>
          </p:grpSpPr>
          <p:grpSp>
            <p:nvGrpSpPr>
              <p:cNvPr id="32" name="Group 31">
                <a:extLst>
                  <a:ext uri="{FF2B5EF4-FFF2-40B4-BE49-F238E27FC236}">
                    <a16:creationId xmlns:a16="http://schemas.microsoft.com/office/drawing/2014/main" xmlns="" id="{22C02B1B-86AE-B540-A48E-5B504C0C525D}"/>
                  </a:ext>
                </a:extLst>
              </p:cNvPr>
              <p:cNvGrpSpPr/>
              <p:nvPr/>
            </p:nvGrpSpPr>
            <p:grpSpPr>
              <a:xfrm>
                <a:off x="538857" y="6235232"/>
                <a:ext cx="1429337" cy="279868"/>
                <a:chOff x="538857" y="6235232"/>
                <a:chExt cx="1429337" cy="279868"/>
              </a:xfrm>
            </p:grpSpPr>
            <p:sp>
              <p:nvSpPr>
                <p:cNvPr id="45" name="Rectangle 44">
                  <a:extLst>
                    <a:ext uri="{FF2B5EF4-FFF2-40B4-BE49-F238E27FC236}">
                      <a16:creationId xmlns:a16="http://schemas.microsoft.com/office/drawing/2014/main" xmlns="" id="{AF317980-C1A1-7C84-A5A0-6C7FA63FFE32}"/>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6FBE031B-2089-5EDF-07FE-1773939D200A}"/>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E7012EA8-5B3B-2EB0-8B0A-0EA3BE2F1923}"/>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xmlns="" id="{6F784BDB-1A80-5021-571B-9DDDD63B5064}"/>
                  </a:ext>
                </a:extLst>
              </p:cNvPr>
              <p:cNvGrpSpPr/>
              <p:nvPr/>
            </p:nvGrpSpPr>
            <p:grpSpPr>
              <a:xfrm>
                <a:off x="2233848" y="6248311"/>
                <a:ext cx="1429337" cy="279868"/>
                <a:chOff x="538857" y="6235232"/>
                <a:chExt cx="1429337" cy="279868"/>
              </a:xfrm>
            </p:grpSpPr>
            <p:sp>
              <p:nvSpPr>
                <p:cNvPr id="42" name="Rectangle 41">
                  <a:extLst>
                    <a:ext uri="{FF2B5EF4-FFF2-40B4-BE49-F238E27FC236}">
                      <a16:creationId xmlns:a16="http://schemas.microsoft.com/office/drawing/2014/main" xmlns="" id="{BACD6F66-ECFE-CD35-A66E-37D61A34D80F}"/>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2C3BBDA0-7477-7C29-D971-41B471482388}"/>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964E2F99-23A3-39D9-E4B4-0E01E8F861A3}"/>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xmlns="" id="{753A5B99-FF1E-172A-F78C-B6F53B1195E2}"/>
                  </a:ext>
                </a:extLst>
              </p:cNvPr>
              <p:cNvGrpSpPr/>
              <p:nvPr/>
            </p:nvGrpSpPr>
            <p:grpSpPr>
              <a:xfrm>
                <a:off x="3941439" y="6248311"/>
                <a:ext cx="1429337" cy="279868"/>
                <a:chOff x="538857" y="6235232"/>
                <a:chExt cx="1429337" cy="279868"/>
              </a:xfrm>
            </p:grpSpPr>
            <p:sp>
              <p:nvSpPr>
                <p:cNvPr id="39" name="Rectangle 38">
                  <a:extLst>
                    <a:ext uri="{FF2B5EF4-FFF2-40B4-BE49-F238E27FC236}">
                      <a16:creationId xmlns:a16="http://schemas.microsoft.com/office/drawing/2014/main" xmlns="" id="{1A706136-350E-4A9E-E256-05B8AF9E08D9}"/>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E67556A3-35C6-E595-EDC1-7F3FAC53D8F9}"/>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3ABA0B16-47F7-1BF9-D069-6A0B8FB0911F}"/>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xmlns="" id="{33E9A5EB-7AF2-FD40-0633-AA78986714D0}"/>
                  </a:ext>
                </a:extLst>
              </p:cNvPr>
              <p:cNvGrpSpPr/>
              <p:nvPr/>
            </p:nvGrpSpPr>
            <p:grpSpPr>
              <a:xfrm>
                <a:off x="5674538" y="6235232"/>
                <a:ext cx="1429337" cy="279868"/>
                <a:chOff x="538857" y="6235232"/>
                <a:chExt cx="1429337" cy="279868"/>
              </a:xfrm>
            </p:grpSpPr>
            <p:sp>
              <p:nvSpPr>
                <p:cNvPr id="36" name="Rectangle 35">
                  <a:extLst>
                    <a:ext uri="{FF2B5EF4-FFF2-40B4-BE49-F238E27FC236}">
                      <a16:creationId xmlns:a16="http://schemas.microsoft.com/office/drawing/2014/main" xmlns="" id="{0CAF63A1-435A-CFD6-55D1-4B6FE5F78374}"/>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3E06AFAD-44CF-9079-302A-A92CB664B9B9}"/>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6094F005-30C7-B34E-D100-6C76C8F13DD1}"/>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47">
              <a:extLst>
                <a:ext uri="{FF2B5EF4-FFF2-40B4-BE49-F238E27FC236}">
                  <a16:creationId xmlns:a16="http://schemas.microsoft.com/office/drawing/2014/main" xmlns="" id="{CE104E1D-1BE7-FDEB-5F34-5A7CE8EB101C}"/>
                </a:ext>
              </a:extLst>
            </p:cNvPr>
            <p:cNvGrpSpPr/>
            <p:nvPr/>
          </p:nvGrpSpPr>
          <p:grpSpPr>
            <a:xfrm>
              <a:off x="14200201" y="6259959"/>
              <a:ext cx="4266922" cy="292947"/>
              <a:chOff x="538857" y="6235232"/>
              <a:chExt cx="4266922" cy="292947"/>
            </a:xfrm>
          </p:grpSpPr>
          <p:grpSp>
            <p:nvGrpSpPr>
              <p:cNvPr id="49" name="Group 48">
                <a:extLst>
                  <a:ext uri="{FF2B5EF4-FFF2-40B4-BE49-F238E27FC236}">
                    <a16:creationId xmlns:a16="http://schemas.microsoft.com/office/drawing/2014/main" xmlns="" id="{C27A5C96-0AFC-FC41-A797-69E41601C6C0}"/>
                  </a:ext>
                </a:extLst>
              </p:cNvPr>
              <p:cNvGrpSpPr/>
              <p:nvPr/>
            </p:nvGrpSpPr>
            <p:grpSpPr>
              <a:xfrm>
                <a:off x="538857" y="6235232"/>
                <a:ext cx="1429337" cy="279868"/>
                <a:chOff x="538857" y="6235232"/>
                <a:chExt cx="1429337" cy="279868"/>
              </a:xfrm>
            </p:grpSpPr>
            <p:sp>
              <p:nvSpPr>
                <p:cNvPr id="62" name="Rectangle 61">
                  <a:extLst>
                    <a:ext uri="{FF2B5EF4-FFF2-40B4-BE49-F238E27FC236}">
                      <a16:creationId xmlns:a16="http://schemas.microsoft.com/office/drawing/2014/main" xmlns="" id="{DD245A09-4347-E241-49B2-2314FB54C37E}"/>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200B6C77-6565-C315-F936-B7FCDFAE450A}"/>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Rectangle 2047">
                  <a:extLst>
                    <a:ext uri="{FF2B5EF4-FFF2-40B4-BE49-F238E27FC236}">
                      <a16:creationId xmlns:a16="http://schemas.microsoft.com/office/drawing/2014/main" xmlns="" id="{4E0C8E72-51C7-FA67-3FD7-AFFBF895B4DA}"/>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xmlns="" id="{793BAD1D-AEBB-F9C2-00C3-E09BDEAE64B3}"/>
                  </a:ext>
                </a:extLst>
              </p:cNvPr>
              <p:cNvGrpSpPr/>
              <p:nvPr/>
            </p:nvGrpSpPr>
            <p:grpSpPr>
              <a:xfrm>
                <a:off x="2233848" y="6248311"/>
                <a:ext cx="1429337" cy="279868"/>
                <a:chOff x="538857" y="6235232"/>
                <a:chExt cx="1429337" cy="279868"/>
              </a:xfrm>
            </p:grpSpPr>
            <p:sp>
              <p:nvSpPr>
                <p:cNvPr id="59" name="Rectangle 58">
                  <a:extLst>
                    <a:ext uri="{FF2B5EF4-FFF2-40B4-BE49-F238E27FC236}">
                      <a16:creationId xmlns:a16="http://schemas.microsoft.com/office/drawing/2014/main" xmlns="" id="{81EB6251-DB5E-13ED-524A-FB088FB95E98}"/>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17B03119-099C-56BC-57A8-C610CBD1D554}"/>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xmlns="" id="{4CF54017-4C73-65DE-389F-9FD99A03D00B}"/>
                    </a:ext>
                  </a:extLst>
                </p:cNvPr>
                <p:cNvSpPr/>
                <p:nvPr/>
              </p:nvSpPr>
              <p:spPr>
                <a:xfrm>
                  <a:off x="1668851"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xmlns="" id="{C6F290B2-6281-05C8-B2A2-47382A473CDA}"/>
                  </a:ext>
                </a:extLst>
              </p:cNvPr>
              <p:cNvGrpSpPr/>
              <p:nvPr/>
            </p:nvGrpSpPr>
            <p:grpSpPr>
              <a:xfrm>
                <a:off x="3941439" y="6248311"/>
                <a:ext cx="864340" cy="279868"/>
                <a:chOff x="538857" y="6235232"/>
                <a:chExt cx="864340" cy="279868"/>
              </a:xfrm>
            </p:grpSpPr>
            <p:sp>
              <p:nvSpPr>
                <p:cNvPr id="56" name="Rectangle 55">
                  <a:extLst>
                    <a:ext uri="{FF2B5EF4-FFF2-40B4-BE49-F238E27FC236}">
                      <a16:creationId xmlns:a16="http://schemas.microsoft.com/office/drawing/2014/main" xmlns="" id="{826B97E8-70C4-6532-B445-13E9FC80BB92}"/>
                    </a:ext>
                  </a:extLst>
                </p:cNvPr>
                <p:cNvSpPr/>
                <p:nvPr/>
              </p:nvSpPr>
              <p:spPr>
                <a:xfrm>
                  <a:off x="538857"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8613E308-54D5-62E0-C18C-1127B56E09B1}"/>
                    </a:ext>
                  </a:extLst>
                </p:cNvPr>
                <p:cNvSpPr/>
                <p:nvPr/>
              </p:nvSpPr>
              <p:spPr>
                <a:xfrm>
                  <a:off x="1103854" y="6235232"/>
                  <a:ext cx="299343" cy="279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3" name="Picture 2" descr="undefined">
            <a:extLst>
              <a:ext uri="{FF2B5EF4-FFF2-40B4-BE49-F238E27FC236}">
                <a16:creationId xmlns:a16="http://schemas.microsoft.com/office/drawing/2014/main" xmlns="" id="{4738E2AB-30B2-E72C-4206-6EE23A225A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175"/>
          <a:stretch/>
        </p:blipFill>
        <p:spPr bwMode="auto">
          <a:xfrm>
            <a:off x="785778" y="5791111"/>
            <a:ext cx="5753100" cy="34290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ndefined">
            <a:extLst>
              <a:ext uri="{FF2B5EF4-FFF2-40B4-BE49-F238E27FC236}">
                <a16:creationId xmlns:a16="http://schemas.microsoft.com/office/drawing/2014/main" xmlns="" id="{6F5F39E3-CD4E-8E03-DF31-3EC027E06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8886" y="5838221"/>
            <a:ext cx="5086691" cy="3377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hình ảnh lịch sử về Cách mạng Tháng Tám 1945 ở Hà Nội">
            <a:extLst>
              <a:ext uri="{FF2B5EF4-FFF2-40B4-BE49-F238E27FC236}">
                <a16:creationId xmlns:a16="http://schemas.microsoft.com/office/drawing/2014/main" xmlns="" id="{8EE16777-ACAE-CCDD-70AD-A049D672E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5585" y="5853644"/>
            <a:ext cx="5091239" cy="336213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CEAE68CE-6BB5-09D4-4D79-864EB02813DA}"/>
              </a:ext>
            </a:extLst>
          </p:cNvPr>
          <p:cNvSpPr txBox="1"/>
          <p:nvPr/>
        </p:nvSpPr>
        <p:spPr>
          <a:xfrm>
            <a:off x="688528" y="1131086"/>
            <a:ext cx="17226597" cy="3124381"/>
          </a:xfrm>
          <a:prstGeom prst="rect">
            <a:avLst/>
          </a:prstGeom>
          <a:noFill/>
        </p:spPr>
        <p:txBody>
          <a:bodyPr wrap="square" rtlCol="0">
            <a:spAutoFit/>
          </a:bodyPr>
          <a:lstStyle/>
          <a:p>
            <a:pPr algn="ctr">
              <a:lnSpc>
                <a:spcPct val="150000"/>
              </a:lnSpc>
            </a:pPr>
            <a:r>
              <a:rPr lang="en-US" sz="7000" b="1">
                <a:solidFill>
                  <a:srgbClr val="C00000"/>
                </a:solidFill>
                <a:latin typeface="Arial" panose="020B0604020202020204" pitchFamily="34" charset="0"/>
                <a:cs typeface="Arial" panose="020B0604020202020204" pitchFamily="34" charset="0"/>
              </a:rPr>
              <a:t>PHẦN 2. THẮNG LỢI Ở HÀ NỘI, HUẾ, SÀI GÒN TRONG TỔNG KHỞI NGHĨA</a:t>
            </a:r>
            <a:endParaRPr lang="en-US" sz="7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9496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FA1FC2D4-2CA6-4164-BA34-6B228D77C577}"/>
              </a:ext>
            </a:extLst>
          </p:cNvPr>
          <p:cNvSpPr txBox="1"/>
          <p:nvPr/>
        </p:nvSpPr>
        <p:spPr>
          <a:xfrm>
            <a:off x="805901" y="1429576"/>
            <a:ext cx="10532382" cy="954107"/>
          </a:xfrm>
          <a:prstGeom prst="rect">
            <a:avLst/>
          </a:prstGeom>
          <a:noFill/>
        </p:spPr>
        <p:txBody>
          <a:bodyPr wrap="square" rtlCol="0">
            <a:spAutoFit/>
          </a:bodyPr>
          <a:lstStyle/>
          <a:p>
            <a:pPr algn="ctr" defTabSz="1828800">
              <a:defRPr/>
            </a:pPr>
            <a:r>
              <a:rPr lang="en-US" sz="5400" b="1" kern="0">
                <a:solidFill>
                  <a:srgbClr val="C00000"/>
                </a:solidFill>
                <a:latin typeface="Arial"/>
                <a:cs typeface="Arial"/>
                <a:sym typeface="Arial"/>
              </a:rPr>
              <a:t>HOẠT ĐỘNG NHÓM</a:t>
            </a:r>
            <a:endParaRPr lang="vi-VN" sz="5400" b="1" i="1" kern="0">
              <a:solidFill>
                <a:srgbClr val="C00000"/>
              </a:solidFill>
              <a:cs typeface="Arial"/>
              <a:sym typeface="Arial"/>
            </a:endParaRPr>
          </a:p>
        </p:txBody>
      </p:sp>
      <p:grpSp>
        <p:nvGrpSpPr>
          <p:cNvPr id="10" name="Group 9">
            <a:extLst>
              <a:ext uri="{FF2B5EF4-FFF2-40B4-BE49-F238E27FC236}">
                <a16:creationId xmlns:a16="http://schemas.microsoft.com/office/drawing/2014/main" xmlns="" id="{94D50E00-C477-4846-972E-FCB217F21948}"/>
              </a:ext>
            </a:extLst>
          </p:cNvPr>
          <p:cNvGrpSpPr/>
          <p:nvPr/>
        </p:nvGrpSpPr>
        <p:grpSpPr>
          <a:xfrm>
            <a:off x="1506324" y="2845992"/>
            <a:ext cx="8771084" cy="5869155"/>
            <a:chOff x="1186635" y="1560873"/>
            <a:chExt cx="3965744" cy="2777685"/>
          </a:xfrm>
        </p:grpSpPr>
        <p:sp>
          <p:nvSpPr>
            <p:cNvPr id="11" name="Rectangle: Diagonal Corners Rounded 11">
              <a:extLst>
                <a:ext uri="{FF2B5EF4-FFF2-40B4-BE49-F238E27FC236}">
                  <a16:creationId xmlns:a16="http://schemas.microsoft.com/office/drawing/2014/main" xmlns="" id="{8B4A9B0C-2D3D-48D6-90FA-0FBF7C8EDAD7}"/>
                </a:ext>
              </a:extLst>
            </p:cNvPr>
            <p:cNvSpPr/>
            <p:nvPr/>
          </p:nvSpPr>
          <p:spPr>
            <a:xfrm>
              <a:off x="1186635" y="1855775"/>
              <a:ext cx="3853262" cy="2248857"/>
            </a:xfrm>
            <a:prstGeom prst="round2DiagRect">
              <a:avLst/>
            </a:prstGeom>
            <a:noFill/>
            <a:ln w="25400" cap="flat" cmpd="sng" algn="ctr">
              <a:solidFill>
                <a:srgbClr val="E96578">
                  <a:lumMod val="50000"/>
                </a:srgbClr>
              </a:solidFill>
              <a:prstDash val="dash"/>
            </a:ln>
            <a:effectLst/>
          </p:spPr>
          <p:txBody>
            <a:bodyPr rtlCol="0" anchor="ctr"/>
            <a:lstStyle/>
            <a:p>
              <a:pPr algn="ctr" defTabSz="1828800">
                <a:defRPr/>
              </a:pPr>
              <a:endParaRPr lang="en-US" sz="3600" kern="0">
                <a:solidFill>
                  <a:srgbClr val="E9E1D4"/>
                </a:solidFill>
                <a:latin typeface="Arial"/>
                <a:cs typeface="Arial"/>
                <a:sym typeface="Arial"/>
              </a:endParaRPr>
            </a:p>
          </p:txBody>
        </p:sp>
        <p:sp>
          <p:nvSpPr>
            <p:cNvPr id="12" name="Rectangle: Diagonal Corners Rounded 9">
              <a:extLst>
                <a:ext uri="{FF2B5EF4-FFF2-40B4-BE49-F238E27FC236}">
                  <a16:creationId xmlns:a16="http://schemas.microsoft.com/office/drawing/2014/main" xmlns="" id="{9494431E-094A-4219-9A64-BD40FB9A51A7}"/>
                </a:ext>
              </a:extLst>
            </p:cNvPr>
            <p:cNvSpPr/>
            <p:nvPr/>
          </p:nvSpPr>
          <p:spPr>
            <a:xfrm>
              <a:off x="1299117" y="1950263"/>
              <a:ext cx="3853262" cy="2388295"/>
            </a:xfrm>
            <a:prstGeom prst="round2DiagRect">
              <a:avLst/>
            </a:prstGeom>
            <a:solidFill>
              <a:schemeClr val="accent6">
                <a:lumMod val="20000"/>
                <a:lumOff val="80000"/>
              </a:schemeClr>
            </a:solidFill>
            <a:ln w="25400" cap="flat" cmpd="sng" algn="ctr">
              <a:noFill/>
              <a:prstDash val="solid"/>
            </a:ln>
            <a:effectLst/>
          </p:spPr>
          <p:txBody>
            <a:bodyPr rtlCol="0" anchor="ctr"/>
            <a:lstStyle/>
            <a:p>
              <a:pPr algn="ctr" defTabSz="1828800">
                <a:defRPr/>
              </a:pPr>
              <a:endParaRPr lang="en-US" sz="3600" kern="0">
                <a:solidFill>
                  <a:srgbClr val="E9E1D4"/>
                </a:solidFill>
                <a:latin typeface="Arial"/>
                <a:cs typeface="Arial"/>
                <a:sym typeface="Arial"/>
              </a:endParaRPr>
            </a:p>
          </p:txBody>
        </p:sp>
        <p:sp>
          <p:nvSpPr>
            <p:cNvPr id="13" name="TextBox 12">
              <a:extLst>
                <a:ext uri="{FF2B5EF4-FFF2-40B4-BE49-F238E27FC236}">
                  <a16:creationId xmlns:a16="http://schemas.microsoft.com/office/drawing/2014/main" xmlns="" id="{B6D63450-7DF3-4629-B8F3-744F4FBBE8B0}"/>
                </a:ext>
              </a:extLst>
            </p:cNvPr>
            <p:cNvSpPr txBox="1"/>
            <p:nvPr/>
          </p:nvSpPr>
          <p:spPr>
            <a:xfrm>
              <a:off x="1362104" y="2190892"/>
              <a:ext cx="3677793" cy="1907035"/>
            </a:xfrm>
            <a:prstGeom prst="rect">
              <a:avLst/>
            </a:prstGeom>
            <a:noFill/>
          </p:spPr>
          <p:txBody>
            <a:bodyPr wrap="square">
              <a:spAutoFit/>
            </a:bodyPr>
            <a:lstStyle/>
            <a:p>
              <a:pPr algn="ctr" defTabSz="1828800">
                <a:lnSpc>
                  <a:spcPct val="150000"/>
                </a:lnSpc>
                <a:defRPr/>
              </a:pPr>
              <a:r>
                <a:rPr lang="en-US" sz="4400" kern="0">
                  <a:solidFill>
                    <a:sysClr val="windowText" lastClr="000000"/>
                  </a:solidFill>
                  <a:latin typeface="Arial" panose="020B0604020202020204" pitchFamily="34" charset="0"/>
                  <a:cs typeface="Arial" panose="020B0604020202020204" pitchFamily="34" charset="0"/>
                  <a:sym typeface="Arial"/>
                </a:rPr>
                <a:t>Các em hãy </a:t>
              </a:r>
              <a:r>
                <a:rPr lang="vi-VN" sz="4400" kern="0">
                  <a:solidFill>
                    <a:sysClr val="windowText" lastClr="000000"/>
                  </a:solidFill>
                  <a:cs typeface="Arial" panose="020B0604020202020204" pitchFamily="34" charset="0"/>
                  <a:sym typeface="Arial"/>
                </a:rPr>
                <a:t>quan sát </a:t>
              </a:r>
              <a:r>
                <a:rPr lang="en-US" sz="4400" kern="0">
                  <a:solidFill>
                    <a:sysClr val="windowText" lastClr="000000"/>
                  </a:solidFill>
                  <a:latin typeface="Arial" panose="020B0604020202020204" pitchFamily="34" charset="0"/>
                  <a:cs typeface="Arial" panose="020B0604020202020204" pitchFamily="34" charset="0"/>
                  <a:sym typeface="Arial"/>
                </a:rPr>
                <a:t>và hoàn thành </a:t>
              </a:r>
              <a:r>
                <a:rPr lang="vi-VN" sz="4400" kern="0">
                  <a:solidFill>
                    <a:sysClr val="windowText" lastClr="000000"/>
                  </a:solidFill>
                  <a:cs typeface="Arial" panose="020B0604020202020204" pitchFamily="34" charset="0"/>
                  <a:sym typeface="Arial"/>
                </a:rPr>
                <a:t>phiếu bài tập đường trục thời gian Tổng khởi nghĩa Cách mạng tháng Tám năm 1945. </a:t>
              </a:r>
            </a:p>
          </p:txBody>
        </p:sp>
        <p:sp>
          <p:nvSpPr>
            <p:cNvPr id="14" name="Freeform 9">
              <a:extLst>
                <a:ext uri="{FF2B5EF4-FFF2-40B4-BE49-F238E27FC236}">
                  <a16:creationId xmlns:a16="http://schemas.microsoft.com/office/drawing/2014/main" xmlns="" id="{A2541F66-D791-4990-8ACC-1EA90DA181F6}"/>
                </a:ext>
              </a:extLst>
            </p:cNvPr>
            <p:cNvSpPr/>
            <p:nvPr/>
          </p:nvSpPr>
          <p:spPr>
            <a:xfrm>
              <a:off x="2812860" y="1560873"/>
              <a:ext cx="682229" cy="713441"/>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828800">
                <a:defRPr/>
              </a:pPr>
              <a:endParaRPr lang="en-US" sz="3600" kern="0">
                <a:solidFill>
                  <a:sysClr val="windowText" lastClr="000000"/>
                </a:solidFill>
                <a:latin typeface="Arial"/>
                <a:cs typeface="Arial"/>
                <a:sym typeface="Arial"/>
              </a:endParaRPr>
            </a:p>
          </p:txBody>
        </p:sp>
      </p:grpSp>
      <p:pic>
        <p:nvPicPr>
          <p:cNvPr id="15" name="Picture 14">
            <a:extLst>
              <a:ext uri="{FF2B5EF4-FFF2-40B4-BE49-F238E27FC236}">
                <a16:creationId xmlns:a16="http://schemas.microsoft.com/office/drawing/2014/main" xmlns="" id="{533ABAE9-594B-47FB-A545-919171F1F8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977830" y="1762299"/>
            <a:ext cx="6823108" cy="7431106"/>
          </a:xfrm>
          <a:prstGeom prst="rect">
            <a:avLst/>
          </a:prstGeom>
        </p:spPr>
      </p:pic>
      <p:pic>
        <p:nvPicPr>
          <p:cNvPr id="16" name="Google Shape;184;p2">
            <a:extLst>
              <a:ext uri="{FF2B5EF4-FFF2-40B4-BE49-F238E27FC236}">
                <a16:creationId xmlns:a16="http://schemas.microsoft.com/office/drawing/2014/main" xmlns="" id="{DE458A55-8A71-4136-AE2D-84E6D1DCFB86}"/>
              </a:ext>
            </a:extLst>
          </p:cNvPr>
          <p:cNvPicPr preferRelativeResize="0"/>
          <p:nvPr/>
        </p:nvPicPr>
        <p:blipFill rotWithShape="1">
          <a:blip r:embed="rId6">
            <a:alphaModFix/>
          </a:blip>
          <a:srcRect/>
          <a:stretch/>
        </p:blipFill>
        <p:spPr>
          <a:xfrm>
            <a:off x="0" y="10028755"/>
            <a:ext cx="1013133" cy="262675"/>
          </a:xfrm>
          <a:prstGeom prst="rect">
            <a:avLst/>
          </a:prstGeom>
          <a:noFill/>
          <a:ln>
            <a:noFill/>
          </a:ln>
        </p:spPr>
      </p:pic>
    </p:spTree>
    <p:extLst>
      <p:ext uri="{BB962C8B-B14F-4D97-AF65-F5344CB8AC3E}">
        <p14:creationId xmlns:p14="http://schemas.microsoft.com/office/powerpoint/2010/main" val="221756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1763</Words>
  <Application>Microsoft Office PowerPoint</Application>
  <PresentationFormat>Custom</PresentationFormat>
  <Paragraphs>130</Paragraphs>
  <Slides>32</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Times New Roman</vt:lpstr>
      <vt:lpstr>Calibri</vt:lpstr>
      <vt:lpstr>SimSun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Playful Illustrative Sunday Sermon Church Presentation</dc:title>
  <cp:lastModifiedBy>CPN</cp:lastModifiedBy>
  <cp:revision>45</cp:revision>
  <dcterms:created xsi:type="dcterms:W3CDTF">2006-08-16T00:00:00Z</dcterms:created>
  <dcterms:modified xsi:type="dcterms:W3CDTF">2025-04-16T08:07:16Z</dcterms:modified>
  <dc:identifier>DAFbwcQO09w</dc:identifier>
</cp:coreProperties>
</file>