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6" r:id="rId2"/>
    <p:sldId id="256" r:id="rId3"/>
    <p:sldId id="262" r:id="rId4"/>
    <p:sldId id="263" r:id="rId5"/>
    <p:sldId id="264" r:id="rId6"/>
    <p:sldId id="265" r:id="rId7"/>
    <p:sldId id="266" r:id="rId8"/>
    <p:sldId id="267" r:id="rId9"/>
    <p:sldId id="268" r:id="rId10"/>
    <p:sldId id="271" r:id="rId11"/>
    <p:sldId id="269" r:id="rId12"/>
    <p:sldId id="275" r:id="rId13"/>
    <p:sldId id="272" r:id="rId14"/>
    <p:sldId id="273"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4/16/25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6239EC-9DC5-2C73-EF2C-33F4DA2429AB}"/>
              </a:ext>
            </a:extLst>
          </p:cNvPr>
          <p:cNvSpPr>
            <a:spLocks noGrp="1"/>
          </p:cNvSpPr>
          <p:nvPr>
            <p:ph type="title"/>
          </p:nvPr>
        </p:nvSpPr>
        <p:spPr/>
        <p:txBody>
          <a:bodyPr/>
          <a:lstStyle/>
          <a:p>
            <a:endParaRPr lang="vi-VN"/>
          </a:p>
        </p:txBody>
      </p:sp>
      <p:pic>
        <p:nvPicPr>
          <p:cNvPr id="4" name="Chỗ dành sẵn cho Nội dung 3">
            <a:extLst>
              <a:ext uri="{FF2B5EF4-FFF2-40B4-BE49-F238E27FC236}">
                <a16:creationId xmlns:a16="http://schemas.microsoft.com/office/drawing/2014/main" id="{FBEF4A89-1F0C-4C44-09AB-2FD6BF999E0B}"/>
              </a:ext>
            </a:extLst>
          </p:cNvPr>
          <p:cNvPicPr>
            <a:picLocks noGrp="1" noChangeAspect="1"/>
          </p:cNvPicPr>
          <p:nvPr>
            <p:ph idx="1"/>
          </p:nvPr>
        </p:nvPicPr>
        <p:blipFill>
          <a:blip r:embed="rId2"/>
          <a:stretch>
            <a:fillRect/>
          </a:stretch>
        </p:blipFill>
        <p:spPr>
          <a:xfrm>
            <a:off x="0" y="0"/>
            <a:ext cx="12192000" cy="6858000"/>
          </a:xfrm>
        </p:spPr>
      </p:pic>
      <p:sp>
        <p:nvSpPr>
          <p:cNvPr id="5" name="Hộp Văn bản 4">
            <a:extLst>
              <a:ext uri="{FF2B5EF4-FFF2-40B4-BE49-F238E27FC236}">
                <a16:creationId xmlns:a16="http://schemas.microsoft.com/office/drawing/2014/main" id="{1297E0BC-C6A7-AC81-DF6C-BD8775344CBE}"/>
              </a:ext>
            </a:extLst>
          </p:cNvPr>
          <p:cNvSpPr txBox="1"/>
          <p:nvPr/>
        </p:nvSpPr>
        <p:spPr>
          <a:xfrm>
            <a:off x="1953122" y="2748266"/>
            <a:ext cx="8285755" cy="116955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vi-VN" sz="3500" b="1" i="1" dirty="0"/>
              <a:t>CHÀO MỪNG THẦY CÔ VÀ CÁC EM HỌC SINH ĐẾN BUỔI HỌC HÔM NAY</a:t>
            </a:r>
          </a:p>
        </p:txBody>
      </p:sp>
      <p:sp>
        <p:nvSpPr>
          <p:cNvPr id="6" name="Hộp Văn bản 5">
            <a:extLst>
              <a:ext uri="{FF2B5EF4-FFF2-40B4-BE49-F238E27FC236}">
                <a16:creationId xmlns:a16="http://schemas.microsoft.com/office/drawing/2014/main" id="{D9AED742-C2D3-3E7D-6721-CB27411BF5E2}"/>
              </a:ext>
            </a:extLst>
          </p:cNvPr>
          <p:cNvSpPr txBox="1"/>
          <p:nvPr/>
        </p:nvSpPr>
        <p:spPr>
          <a:xfrm>
            <a:off x="5209954" y="4629833"/>
            <a:ext cx="4975447" cy="646331"/>
          </a:xfrm>
          <a:prstGeom prst="rect">
            <a:avLst/>
          </a:prstGeom>
          <a:noFill/>
        </p:spPr>
        <p:txBody>
          <a:bodyPr wrap="square" rtlCol="0">
            <a:spAutoFit/>
          </a:bodyPr>
          <a:lstStyle/>
          <a:p>
            <a:pPr algn="l"/>
            <a:r>
              <a:rPr lang="vi-VN" dirty="0"/>
              <a:t>Giáo viên thực hiện: Đinh Thị Thu Thuỷ </a:t>
            </a:r>
          </a:p>
          <a:p>
            <a:pPr algn="l"/>
            <a:r>
              <a:rPr lang="vi-VN" dirty="0"/>
              <a:t>Trường Tiểu học và THCS Phù Long </a:t>
            </a:r>
          </a:p>
        </p:txBody>
      </p:sp>
    </p:spTree>
    <p:extLst>
      <p:ext uri="{BB962C8B-B14F-4D97-AF65-F5344CB8AC3E}">
        <p14:creationId xmlns:p14="http://schemas.microsoft.com/office/powerpoint/2010/main" val="405810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03387" y="1337122"/>
            <a:ext cx="8965801" cy="1030520"/>
          </a:xfrm>
          <a:prstGeom prst="rect">
            <a:avLst/>
          </a:prstGeom>
          <a:solidFill>
            <a:schemeClr val="accent1">
              <a:lumMod val="20000"/>
              <a:lumOff val="8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Dựa</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vào</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nội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dung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sách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giáo</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khoa</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em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hãy</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nêu</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nét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nổi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bật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về</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đời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sống</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vật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chất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của</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người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nguyên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thủy</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ở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Việt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Nam?</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503387" y="2532670"/>
            <a:ext cx="3023585" cy="548099"/>
          </a:xfrm>
          <a:prstGeom prst="rect">
            <a:avLst/>
          </a:prstGeom>
        </p:spPr>
        <p:txBody>
          <a:bodyPr wrap="none">
            <a:spAutoFit/>
          </a:bodyPr>
          <a:lstStyle/>
          <a:p>
            <a:pPr algn="just">
              <a:lnSpc>
                <a:spcPct val="115000"/>
              </a:lnSpc>
              <a:tabLst>
                <a:tab pos="436245"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386148" y="3080769"/>
            <a:ext cx="8813725" cy="1578894"/>
          </a:xfrm>
          <a:prstGeom prst="rect">
            <a:avLst/>
          </a:prstGeom>
        </p:spPr>
        <p:txBody>
          <a:bodyPr wrap="square">
            <a:spAutoFit/>
          </a:bodyPr>
          <a:lstStyle/>
          <a:p>
            <a:pPr algn="just">
              <a:lnSpc>
                <a:spcPct val="115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thuỷ</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rìu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cuốc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gỗ</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mũi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mũi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lao</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386148" y="4639669"/>
            <a:ext cx="8734697" cy="1083374"/>
          </a:xfrm>
          <a:prstGeom prst="rect">
            <a:avLst/>
          </a:prstGeom>
        </p:spPr>
        <p:txBody>
          <a:bodyPr wrap="square">
            <a:spAutoFit/>
          </a:bodyPr>
          <a:lstStyle/>
          <a:p>
            <a:pPr algn="just">
              <a:lnSpc>
                <a:spcPct val="115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trọt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nuôi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đậu</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2386148" y="5647517"/>
            <a:ext cx="8647612" cy="1083374"/>
          </a:xfrm>
          <a:prstGeom prst="rect">
            <a:avLst/>
          </a:prstGeom>
        </p:spPr>
        <p:txBody>
          <a:bodyPr wrap="square">
            <a:spAutoFit/>
          </a:bodyPr>
          <a:lstStyle/>
          <a:p>
            <a:pPr algn="just">
              <a:lnSpc>
                <a:spcPct val="115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gốm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phú</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Title 1"/>
          <p:cNvSpPr txBox="1">
            <a:spLocks/>
          </p:cNvSpPr>
          <p:nvPr/>
        </p:nvSpPr>
        <p:spPr>
          <a:xfrm>
            <a:off x="2346633" y="-45407"/>
            <a:ext cx="9387840" cy="1019178"/>
          </a:xfrm>
          <a:prstGeom prst="rect">
            <a:avLst/>
          </a:prstGeom>
          <a:solidFill>
            <a:schemeClr val="accent1"/>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bg1">
                    <a:lumMod val="95000"/>
                  </a:schemeClr>
                </a:solidFill>
                <a:latin typeface="Times New Roman" panose="02020603050405020304" pitchFamily="18" charset="0"/>
                <a:cs typeface="Times New Roman" panose="02020603050405020304" pitchFamily="18" charset="0"/>
              </a:rPr>
              <a:t>2.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Đời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sống</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vật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chất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và</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tinh</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thần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của</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người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nguyên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thủy</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trên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đất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nước</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Việt</a:t>
            </a:r>
            <a:r>
              <a:rPr lang="en-US" sz="2800" b="1" dirty="0">
                <a:solidFill>
                  <a:schemeClr val="bg1">
                    <a:lumMod val="95000"/>
                  </a:schemeClr>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115118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465" y="1452154"/>
            <a:ext cx="7019535" cy="3625276"/>
          </a:xfrm>
          <a:prstGeom prst="rect">
            <a:avLst/>
          </a:prstGeom>
        </p:spPr>
      </p:pic>
      <p:sp>
        <p:nvSpPr>
          <p:cNvPr id="5" name="Title 1"/>
          <p:cNvSpPr txBox="1">
            <a:spLocks/>
          </p:cNvSpPr>
          <p:nvPr/>
        </p:nvSpPr>
        <p:spPr>
          <a:xfrm>
            <a:off x="853439" y="5527764"/>
            <a:ext cx="10781213" cy="1038499"/>
          </a:xfrm>
          <a:prstGeom prst="rect">
            <a:avLst/>
          </a:prstGeom>
          <a:solidFill>
            <a:schemeClr val="accent1">
              <a:lumMod val="20000"/>
              <a:lumOff val="8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Quan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sát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hai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trên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em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hãy</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cho</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biết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kĩ</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thuật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chế</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tác</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công</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cụ</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thời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Bắc</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Sơn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có</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điểm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gì</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tiến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bộ</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hơn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Núi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Đọ</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1" y="1452154"/>
            <a:ext cx="5149734" cy="3625276"/>
          </a:xfrm>
          <a:prstGeom prst="rect">
            <a:avLst/>
          </a:prstGeom>
        </p:spPr>
      </p:pic>
      <p:sp>
        <p:nvSpPr>
          <p:cNvPr id="7" name="Title 1"/>
          <p:cNvSpPr txBox="1">
            <a:spLocks/>
          </p:cNvSpPr>
          <p:nvPr/>
        </p:nvSpPr>
        <p:spPr>
          <a:xfrm>
            <a:off x="2290352" y="-3942"/>
            <a:ext cx="9152707" cy="1019178"/>
          </a:xfrm>
          <a:prstGeom prst="rect">
            <a:avLst/>
          </a:prstGeom>
          <a:solidFill>
            <a:schemeClr val="accent1"/>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bg1">
                    <a:lumMod val="95000"/>
                  </a:schemeClr>
                </a:solidFill>
                <a:latin typeface="Times New Roman" panose="02020603050405020304" pitchFamily="18" charset="0"/>
                <a:cs typeface="Times New Roman" panose="02020603050405020304" pitchFamily="18" charset="0"/>
              </a:rPr>
              <a:t>2.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Đời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sống</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vật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chất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và</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tinh</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thần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của</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người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nguyên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thủy</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trên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đất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nước</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Việt</a:t>
            </a:r>
            <a:r>
              <a:rPr lang="en-US" sz="2800" b="1" dirty="0">
                <a:solidFill>
                  <a:schemeClr val="bg1">
                    <a:lumMod val="95000"/>
                  </a:schemeClr>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2094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90352" y="-3942"/>
            <a:ext cx="9152707" cy="1019178"/>
          </a:xfrm>
          <a:prstGeom prst="rect">
            <a:avLst/>
          </a:prstGeom>
          <a:solidFill>
            <a:schemeClr val="accent1"/>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bg1">
                    <a:lumMod val="95000"/>
                  </a:schemeClr>
                </a:solidFill>
                <a:latin typeface="Times New Roman" panose="02020603050405020304" pitchFamily="18" charset="0"/>
                <a:cs typeface="Times New Roman" panose="02020603050405020304" pitchFamily="18" charset="0"/>
              </a:rPr>
              <a:t>2.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Đời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sống</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vật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chất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và</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tinh</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thần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của</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người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nguyên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thủy</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trên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đất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nước</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Việt</a:t>
            </a:r>
            <a:r>
              <a:rPr lang="en-US" sz="2800" b="1" dirty="0">
                <a:solidFill>
                  <a:schemeClr val="bg1">
                    <a:lumMod val="95000"/>
                  </a:schemeClr>
                </a:solidFill>
                <a:latin typeface="Times New Roman" panose="02020603050405020304" pitchFamily="18" charset="0"/>
                <a:cs typeface="Times New Roman" panose="02020603050405020304" pitchFamily="18" charset="0"/>
              </a:rPr>
              <a:t> Nam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120" y="1129463"/>
            <a:ext cx="6278880" cy="330519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497" t="8222" r="4873" b="3408"/>
          <a:stretch/>
        </p:blipFill>
        <p:spPr>
          <a:xfrm>
            <a:off x="269967" y="1129463"/>
            <a:ext cx="5338353" cy="3305197"/>
          </a:xfrm>
          <a:prstGeom prst="rect">
            <a:avLst/>
          </a:prstGeom>
        </p:spPr>
      </p:pic>
      <p:sp>
        <p:nvSpPr>
          <p:cNvPr id="7" name="Title 1"/>
          <p:cNvSpPr txBox="1">
            <a:spLocks/>
          </p:cNvSpPr>
          <p:nvPr/>
        </p:nvSpPr>
        <p:spPr>
          <a:xfrm>
            <a:off x="888275" y="4548887"/>
            <a:ext cx="10937965" cy="1007182"/>
          </a:xfrm>
          <a:prstGeom prst="rect">
            <a:avLst/>
          </a:prstGeom>
          <a:solidFill>
            <a:schemeClr val="accent1">
              <a:lumMod val="20000"/>
              <a:lumOff val="80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Quan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sát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5,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6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và</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nội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dung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sách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giáo</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khoa</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em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hãy</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nêu</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nét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nổi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bật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về</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đời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sống</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tinh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thần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của</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người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nguyên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thủy</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ở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Việt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Nam?</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888275" y="5670296"/>
            <a:ext cx="10937965" cy="1048145"/>
          </a:xfrm>
          <a:prstGeom prst="rect">
            <a:avLst/>
          </a:prstGeom>
          <a:solidFill>
            <a:schemeClr val="accent4">
              <a:lumMod val="40000"/>
              <a:lumOff val="60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Qua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đó</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em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hãy</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nhận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xét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về</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đời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sống</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tinh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thần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của</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người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nguyên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thủy</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ở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Việt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Nam?</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83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20980" y="1705544"/>
            <a:ext cx="3164649" cy="548099"/>
          </a:xfrm>
          <a:prstGeom prst="rect">
            <a:avLst/>
          </a:prstGeom>
        </p:spPr>
        <p:txBody>
          <a:bodyPr wrap="none">
            <a:spAutoFit/>
          </a:bodyPr>
          <a:lstStyle/>
          <a:p>
            <a:pPr algn="just">
              <a:lnSpc>
                <a:spcPct val="115000"/>
              </a:lnSpc>
              <a:tabLst>
                <a:tab pos="44831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420980" y="2635857"/>
            <a:ext cx="9152707" cy="1083374"/>
          </a:xfrm>
          <a:prstGeom prst="rect">
            <a:avLst/>
          </a:prstGeom>
        </p:spPr>
        <p:txBody>
          <a:bodyPr wrap="square">
            <a:spAutoFit/>
          </a:bodyPr>
          <a:lstStyle/>
          <a:p>
            <a:pPr algn="just">
              <a:lnSpc>
                <a:spcPct val="115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vòng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ốc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vách</a:t>
            </a:r>
            <a:r>
              <a:rPr lang="en-US" sz="2800" dirty="0">
                <a:latin typeface="Times New Roman" panose="02020603050405020304" pitchFamily="18" charset="0"/>
                <a:ea typeface="Times New Roman" panose="02020603050405020304" pitchFamily="18" charset="0"/>
              </a:rPr>
              <a:t> hang...</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420981" y="4040149"/>
            <a:ext cx="9152707" cy="1083374"/>
          </a:xfrm>
          <a:prstGeom prst="rect">
            <a:avLst/>
          </a:prstGeom>
        </p:spPr>
        <p:txBody>
          <a:bodyPr wrap="square">
            <a:spAutoFit/>
          </a:bodyPr>
          <a:lstStyle/>
          <a:p>
            <a:pPr algn="just">
              <a:lnSpc>
                <a:spcPct val="115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Title 1"/>
          <p:cNvSpPr txBox="1">
            <a:spLocks/>
          </p:cNvSpPr>
          <p:nvPr/>
        </p:nvSpPr>
        <p:spPr>
          <a:xfrm>
            <a:off x="2290352" y="-3942"/>
            <a:ext cx="9152707" cy="1019178"/>
          </a:xfrm>
          <a:prstGeom prst="rect">
            <a:avLst/>
          </a:prstGeom>
          <a:solidFill>
            <a:schemeClr val="accent1"/>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bg1">
                    <a:lumMod val="95000"/>
                  </a:schemeClr>
                </a:solidFill>
                <a:latin typeface="Times New Roman" panose="02020603050405020304" pitchFamily="18" charset="0"/>
                <a:cs typeface="Times New Roman" panose="02020603050405020304" pitchFamily="18" charset="0"/>
              </a:rPr>
              <a:t>2.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Đời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sống</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vật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chất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và</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tinh</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thần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của</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người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nguyên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thủy</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trên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đất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nước</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Việt</a:t>
            </a:r>
            <a:r>
              <a:rPr lang="en-US" sz="2800" b="1" dirty="0">
                <a:solidFill>
                  <a:schemeClr val="bg1">
                    <a:lumMod val="95000"/>
                  </a:schemeClr>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377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17817" y="1"/>
            <a:ext cx="4850674" cy="844730"/>
          </a:xfrm>
          <a:prstGeom prst="rect">
            <a:avLst/>
          </a:prstGeom>
          <a:solidFill>
            <a:srgbClr val="FFC000"/>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bg1">
                    <a:lumMod val="95000"/>
                  </a:schemeClr>
                </a:solidFill>
                <a:latin typeface="Times New Roman" panose="02020603050405020304" pitchFamily="18" charset="0"/>
                <a:cs typeface="Times New Roman" panose="02020603050405020304" pitchFamily="18" charset="0"/>
              </a:rPr>
              <a:t>LUYỆN TẬP VÀ VẬN SỤNG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745" y="1375954"/>
            <a:ext cx="6548846" cy="35966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5955"/>
            <a:ext cx="5641745" cy="3596639"/>
          </a:xfrm>
          <a:prstGeom prst="rect">
            <a:avLst/>
          </a:prstGeom>
        </p:spPr>
      </p:pic>
      <p:sp>
        <p:nvSpPr>
          <p:cNvPr id="7" name="Title 1"/>
          <p:cNvSpPr txBox="1">
            <a:spLocks/>
          </p:cNvSpPr>
          <p:nvPr/>
        </p:nvSpPr>
        <p:spPr>
          <a:xfrm>
            <a:off x="191589" y="5355768"/>
            <a:ext cx="11913326" cy="1007182"/>
          </a:xfrm>
          <a:prstGeom prst="rect">
            <a:avLst/>
          </a:prstGeom>
          <a:solidFill>
            <a:schemeClr val="accent1">
              <a:lumMod val="20000"/>
              <a:lumOff val="80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Quan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sát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hai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ảnh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trên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em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hãy</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cho</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biết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đời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sống</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vật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chất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tinh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thần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và</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tổ</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chức</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xã</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hội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của</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Người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tinh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khôn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có</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điểm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nào</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tiến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bộ</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hơn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so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Người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tối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cổ</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49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1589" y="8709"/>
            <a:ext cx="4920343" cy="722811"/>
          </a:xfrm>
          <a:prstGeom prst="rect">
            <a:avLst/>
          </a:prstGeom>
          <a:solidFill>
            <a:srgbClr val="FFC000"/>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bg1">
                    <a:lumMod val="95000"/>
                  </a:schemeClr>
                </a:solidFill>
                <a:latin typeface="Times New Roman" panose="02020603050405020304" pitchFamily="18" charset="0"/>
                <a:cs typeface="Times New Roman" panose="02020603050405020304" pitchFamily="18" charset="0"/>
              </a:rPr>
              <a:t>LUYỆN TẬP VÀ VẬN SỤNG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481" y="0"/>
            <a:ext cx="5303520" cy="6914040"/>
          </a:xfrm>
          <a:prstGeom prst="rect">
            <a:avLst/>
          </a:prstGeom>
        </p:spPr>
      </p:pic>
      <p:sp>
        <p:nvSpPr>
          <p:cNvPr id="6" name="Title 1"/>
          <p:cNvSpPr txBox="1">
            <a:spLocks/>
          </p:cNvSpPr>
          <p:nvPr/>
        </p:nvSpPr>
        <p:spPr>
          <a:xfrm>
            <a:off x="191588" y="2449838"/>
            <a:ext cx="6348549" cy="2287625"/>
          </a:xfrm>
          <a:prstGeom prst="rect">
            <a:avLst/>
          </a:prstGeom>
          <a:solidFill>
            <a:schemeClr val="accent1">
              <a:lumMod val="20000"/>
              <a:lumOff val="80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Tìm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trên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lược</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đồ</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bên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kết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hợp</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tra</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cứu</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thông</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tin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từ</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sách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báo</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và</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internet,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em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hãy</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cho</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biết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các</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di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tích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thời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đồ</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đá</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được</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phân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bố</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ở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tỉnh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nào</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của</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nước</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ta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ngày</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nay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và</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sự</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phân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bố</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đó</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nói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lên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điều</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gì</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39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3418" y="0"/>
            <a:ext cx="8915399" cy="899158"/>
          </a:xfrm>
          <a:solidFill>
            <a:schemeClr val="accent1"/>
          </a:solidFill>
        </p:spPr>
        <p:txBody>
          <a:bodyPr anchor="ctr">
            <a:normAutofit/>
          </a:bodyPr>
          <a:lstStyle/>
          <a:p>
            <a:pPr algn="ctr"/>
            <a:r>
              <a:rPr lang="en-US" sz="3600" b="1" dirty="0">
                <a:solidFill>
                  <a:schemeClr val="bg1">
                    <a:lumMod val="95000"/>
                  </a:schemeClr>
                </a:solidFill>
                <a:latin typeface="Times New Roman" panose="02020603050405020304" pitchFamily="18" charset="0"/>
                <a:cs typeface="Times New Roman" panose="02020603050405020304" pitchFamily="18" charset="0"/>
              </a:rPr>
              <a:t>BÀI 5: XÃ HỘI NGUYÊN THỦY</a:t>
            </a:r>
          </a:p>
        </p:txBody>
      </p:sp>
      <p:sp>
        <p:nvSpPr>
          <p:cNvPr id="3" name="Subtitle 2"/>
          <p:cNvSpPr>
            <a:spLocks noGrp="1"/>
          </p:cNvSpPr>
          <p:nvPr>
            <p:ph type="subTitle" idx="1"/>
          </p:nvPr>
        </p:nvSpPr>
        <p:spPr>
          <a:xfrm>
            <a:off x="60960" y="2250867"/>
            <a:ext cx="3056709" cy="3052654"/>
          </a:xfrm>
          <a:solidFill>
            <a:schemeClr val="accent2">
              <a:lumMod val="40000"/>
              <a:lumOff val="60000"/>
            </a:schemeClr>
          </a:solidFill>
        </p:spPr>
        <p:txBody>
          <a:bodyPr>
            <a:normAutofit lnSpcReduction="10000"/>
          </a:bodyPr>
          <a:lstStyle/>
          <a:p>
            <a:pPr algn="just"/>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450" y="1161551"/>
            <a:ext cx="8940550" cy="5406226"/>
          </a:xfrm>
          <a:prstGeom prst="rect">
            <a:avLst/>
          </a:prstGeom>
        </p:spPr>
      </p:pic>
    </p:spTree>
    <p:extLst>
      <p:ext uri="{BB962C8B-B14F-4D97-AF65-F5344CB8AC3E}">
        <p14:creationId xmlns:p14="http://schemas.microsoft.com/office/powerpoint/2010/main" val="34728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randombar(horizontal)">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0" y="174172"/>
            <a:ext cx="7663544" cy="5078313"/>
          </a:xfrm>
          <a:prstGeom prst="rect">
            <a:avLst/>
          </a:prstGeom>
        </p:spPr>
      </p:pic>
      <p:sp>
        <p:nvSpPr>
          <p:cNvPr id="5" name="Rectangle 4"/>
          <p:cNvSpPr/>
          <p:nvPr/>
        </p:nvSpPr>
        <p:spPr>
          <a:xfrm>
            <a:off x="0" y="165463"/>
            <a:ext cx="4310744" cy="5078313"/>
          </a:xfrm>
          <a:prstGeom prst="rect">
            <a:avLst/>
          </a:prstGeom>
          <a:solidFill>
            <a:schemeClr val="accent4">
              <a:lumMod val="40000"/>
              <a:lumOff val="60000"/>
            </a:schemeClr>
          </a:solidFill>
        </p:spPr>
        <p:txBody>
          <a:bodyPr wrap="square">
            <a:spAutoFit/>
          </a:bodyPr>
          <a:lstStyle/>
          <a:p>
            <a:r>
              <a:rPr lang="vi-VN" sz="27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Người nguyên thuỷ biết dùng những mảnh đá nhọn khắc sâu vào vách hang đá để vẽ hình. Vì vậy, hình người và động vật chỉ là một nét khắc, sau đó họ mới biết vẽ thêm cho có thân, có đầu. Nhiều bức tranh còn được tô màu, chủ yếu là màu đỏ. Trong hình vẽ những người cầm cung đang nhắm bắn vào một đàn hươu đang chạy</a:t>
            </a:r>
            <a:r>
              <a:rPr lang="en-US" sz="27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27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endParaRPr lang="en-US" sz="2700" dirty="0">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357053" y="5660571"/>
            <a:ext cx="11538857" cy="957943"/>
          </a:xfrm>
          <a:prstGeom prst="rect">
            <a:avLst/>
          </a:prstGeom>
          <a:solidFill>
            <a:schemeClr val="accent2">
              <a:lumMod val="40000"/>
              <a:lumOff val="6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65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211" y="14665"/>
            <a:ext cx="8153452" cy="847638"/>
          </a:xfrm>
          <a:solidFill>
            <a:schemeClr val="accent1"/>
          </a:solidFill>
        </p:spPr>
        <p:txBody>
          <a:bodyPr anchor="ctr">
            <a:normAutofit/>
          </a:bodyPr>
          <a:lstStyle/>
          <a:p>
            <a:pPr algn="ctr"/>
            <a:r>
              <a:rPr lang="en-US" sz="2800" b="1" dirty="0">
                <a:solidFill>
                  <a:schemeClr val="bg1">
                    <a:lumMod val="95000"/>
                  </a:schemeClr>
                </a:solidFill>
                <a:latin typeface="Times New Roman" panose="02020603050405020304" pitchFamily="18" charset="0"/>
                <a:cs typeface="Times New Roman" panose="02020603050405020304" pitchFamily="18" charset="0"/>
              </a:rPr>
              <a:t>1.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Các</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giai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đoạn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phát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triển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của</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xã</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hội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nguyên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thủy</a:t>
            </a:r>
            <a:endParaRPr lang="en-US" sz="2800" b="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040" y="1081981"/>
            <a:ext cx="8074960" cy="5519116"/>
          </a:xfrm>
          <a:prstGeom prst="rect">
            <a:avLst/>
          </a:prstGeom>
        </p:spPr>
      </p:pic>
      <p:sp>
        <p:nvSpPr>
          <p:cNvPr id="5" name="Cloud Callout 4"/>
          <p:cNvSpPr/>
          <p:nvPr/>
        </p:nvSpPr>
        <p:spPr>
          <a:xfrm>
            <a:off x="39189" y="339634"/>
            <a:ext cx="4121394" cy="3335383"/>
          </a:xfrm>
          <a:prstGeom prst="cloudCallout">
            <a:avLst>
              <a:gd name="adj1" fmla="val -46092"/>
              <a:gd name="adj2" fmla="val 4470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trãi</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p>
        </p:txBody>
      </p:sp>
      <p:sp>
        <p:nvSpPr>
          <p:cNvPr id="6" name="Rectangle 5"/>
          <p:cNvSpPr/>
          <p:nvPr/>
        </p:nvSpPr>
        <p:spPr>
          <a:xfrm>
            <a:off x="0" y="3826593"/>
            <a:ext cx="3960286" cy="3031407"/>
          </a:xfrm>
          <a:prstGeom prst="rect">
            <a:avLst/>
          </a:prstGeom>
          <a:solidFill>
            <a:srgbClr val="CC00CC"/>
          </a:solidFill>
        </p:spPr>
        <p:txBody>
          <a:bodyPr wrap="square">
            <a:spAutoFit/>
          </a:bodyPr>
          <a:lstStyle/>
          <a:p>
            <a:pPr indent="254000" algn="just">
              <a:lnSpc>
                <a:spcPct val="115000"/>
              </a:lnSpc>
              <a:tabLst>
                <a:tab pos="486410" algn="l"/>
              </a:tabLst>
            </a:pPr>
            <a:r>
              <a:rPr lang="en-US" sz="2400" b="1" dirty="0" err="1">
                <a:latin typeface="Times New Roman" panose="02020603050405020304" pitchFamily="18" charset="0"/>
                <a:ea typeface="Times New Roman" panose="02020603050405020304" pitchFamily="18" charset="0"/>
              </a:rPr>
              <a:t>Từ</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nguyên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thuỷ</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xuất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đến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hội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có</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giai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cấp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kéo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triệu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năm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trải</a:t>
            </a:r>
            <a:r>
              <a:rPr lang="en-US" sz="2400" b="1" dirty="0">
                <a:latin typeface="Times New Roman" panose="02020603050405020304" pitchFamily="18" charset="0"/>
                <a:ea typeface="Times New Roman" panose="02020603050405020304" pitchFamily="18" charset="0"/>
              </a:rPr>
              <a:t> qua </a:t>
            </a:r>
            <a:r>
              <a:rPr lang="en-US" sz="2400" b="1" dirty="0" err="1">
                <a:latin typeface="Times New Roman" panose="02020603050405020304" pitchFamily="18" charset="0"/>
                <a:ea typeface="Times New Roman" panose="02020603050405020304" pitchFamily="18" charset="0"/>
              </a:rPr>
              <a:t>hai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giai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đoạn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bầy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nguyên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thủy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thị</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tộc</a:t>
            </a:r>
            <a:r>
              <a:rPr lang="en-US" sz="2400" b="1" dirty="0">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131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941" y="1338980"/>
            <a:ext cx="3725397" cy="1551507"/>
          </a:xfrm>
          <a:solidFill>
            <a:schemeClr val="accent1">
              <a:lumMod val="20000"/>
              <a:lumOff val="80000"/>
            </a:schemeClr>
          </a:solidFill>
        </p:spPr>
        <p:txBody>
          <a:bodyPr>
            <a:noAutofit/>
          </a:bodyPr>
          <a:lstStyle/>
          <a:p>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theo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đang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5" name="Title 1"/>
          <p:cNvSpPr txBox="1">
            <a:spLocks/>
          </p:cNvSpPr>
          <p:nvPr/>
        </p:nvSpPr>
        <p:spPr>
          <a:xfrm>
            <a:off x="2864363" y="0"/>
            <a:ext cx="8238309" cy="818984"/>
          </a:xfrm>
          <a:prstGeom prst="rect">
            <a:avLst/>
          </a:prstGeom>
          <a:solidFill>
            <a:schemeClr val="accent1"/>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bg1">
                    <a:lumMod val="95000"/>
                  </a:schemeClr>
                </a:solidFill>
                <a:latin typeface="Times New Roman" panose="02020603050405020304" pitchFamily="18" charset="0"/>
                <a:cs typeface="Times New Roman" panose="02020603050405020304" pitchFamily="18" charset="0"/>
              </a:rPr>
              <a:t>1.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Các</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giai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đoạn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phát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triển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của</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xã</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hội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nguyên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thủy</a:t>
            </a:r>
            <a:endParaRPr lang="en-US" sz="2800" b="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727" y="886531"/>
            <a:ext cx="6984274" cy="4283153"/>
          </a:xfrm>
          <a:prstGeom prst="rect">
            <a:avLst/>
          </a:prstGeom>
        </p:spPr>
      </p:pic>
      <p:sp>
        <p:nvSpPr>
          <p:cNvPr id="6" name="Rectangle 5"/>
          <p:cNvSpPr/>
          <p:nvPr/>
        </p:nvSpPr>
        <p:spPr>
          <a:xfrm>
            <a:off x="365760" y="5235481"/>
            <a:ext cx="11756572" cy="1569660"/>
          </a:xfrm>
          <a:prstGeom prst="rect">
            <a:avLst/>
          </a:prstGeom>
          <a:solidFill>
            <a:schemeClr val="bg2">
              <a:lumMod val="90000"/>
            </a:schemeClr>
          </a:solidFill>
        </p:spPr>
        <p:txBody>
          <a:bodyPr wrap="square">
            <a:spAutoFit/>
          </a:bodyPr>
          <a:lstStyle/>
          <a:p>
            <a:r>
              <a:rPr lang="vi-VN" sz="2400" b="1" i="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 ảnh thực nghiệm cách chế tạo công cụ đá của người nguyên thuỷ.</a:t>
            </a:r>
            <a:r>
              <a:rPr lang="vi-VN"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Đây là hình ảnh minh hoạ nhưng dựa trên những thực nghiệm có thật. Người nguyên thuỷ dùng một hòn cuội (hoặc đá) ghè vào mũi hay rìa cạnh của hòn đá khác, tạo thành những rìa sắc cạnh hay mũi nhọn để làm công cụ đào củ, chặt cành, săn thú và tự vệ</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001664" y="3410483"/>
            <a:ext cx="3725397" cy="954107"/>
          </a:xfrm>
          <a:prstGeom prst="rect">
            <a:avLst/>
          </a:prstGeom>
          <a:solidFill>
            <a:schemeClr val="accent2">
              <a:lumMod val="40000"/>
              <a:lumOff val="60000"/>
            </a:schemeClr>
          </a:solid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Theo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endParaRPr>
          </a:p>
        </p:txBody>
      </p:sp>
    </p:spTree>
    <p:extLst>
      <p:ext uri="{BB962C8B-B14F-4D97-AF65-F5344CB8AC3E}">
        <p14:creationId xmlns:p14="http://schemas.microsoft.com/office/powerpoint/2010/main" val="26854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171" y="6030641"/>
            <a:ext cx="7201989" cy="827359"/>
          </a:xfrm>
          <a:solidFill>
            <a:schemeClr val="accent3">
              <a:lumMod val="40000"/>
              <a:lumOff val="60000"/>
            </a:schemeClr>
          </a:solidFill>
        </p:spPr>
        <p:txBody>
          <a:bodyPr>
            <a:normAutofit/>
          </a:bodyPr>
          <a:lstStyle/>
          <a:p>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cuộc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cổ</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4" name="Title 1"/>
          <p:cNvSpPr txBox="1">
            <a:spLocks/>
          </p:cNvSpPr>
          <p:nvPr/>
        </p:nvSpPr>
        <p:spPr>
          <a:xfrm>
            <a:off x="2864363" y="0"/>
            <a:ext cx="8238309" cy="818984"/>
          </a:xfrm>
          <a:prstGeom prst="rect">
            <a:avLst/>
          </a:prstGeom>
          <a:solidFill>
            <a:schemeClr val="accent1"/>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bg1">
                    <a:lumMod val="95000"/>
                  </a:schemeClr>
                </a:solidFill>
                <a:latin typeface="Times New Roman" panose="02020603050405020304" pitchFamily="18" charset="0"/>
                <a:cs typeface="Times New Roman" panose="02020603050405020304" pitchFamily="18" charset="0"/>
              </a:rPr>
              <a:t>1.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Các</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giai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đoạn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phát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triển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của</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xã</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hội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nguyên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thủy</a:t>
            </a:r>
            <a:endParaRPr lang="en-US" sz="2800" b="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867" y="802471"/>
            <a:ext cx="7855133" cy="4343878"/>
          </a:xfrm>
          <a:prstGeom prst="rect">
            <a:avLst/>
          </a:prstGeom>
        </p:spPr>
      </p:pic>
      <p:sp>
        <p:nvSpPr>
          <p:cNvPr id="6" name="Title 1"/>
          <p:cNvSpPr txBox="1">
            <a:spLocks/>
          </p:cNvSpPr>
          <p:nvPr/>
        </p:nvSpPr>
        <p:spPr>
          <a:xfrm>
            <a:off x="4746171" y="5181136"/>
            <a:ext cx="7201989" cy="767684"/>
          </a:xfrm>
          <a:prstGeom prst="rect">
            <a:avLst/>
          </a:prstGeom>
          <a:solidFill>
            <a:schemeClr val="accent3">
              <a:lumMod val="40000"/>
              <a:lumOff val="60000"/>
            </a:schemeClr>
          </a:solidFill>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Bầy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thủy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gắn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0" y="881581"/>
            <a:ext cx="4214948" cy="1200329"/>
          </a:xfrm>
          <a:prstGeom prst="rect">
            <a:avLst/>
          </a:prstGeom>
          <a:solidFill>
            <a:srgbClr val="CC00CC"/>
          </a:solidFill>
        </p:spPr>
        <p:txBody>
          <a:bodyPr wrap="square">
            <a:spAutoFit/>
          </a:bodyPr>
          <a:lstStyle/>
          <a:p>
            <a:pPr indent="254000" algn="just">
              <a:tabLst>
                <a:tab pos="700405"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thuỷ</a:t>
            </a:r>
            <a:r>
              <a:rPr lang="en-US" sz="2400" dirty="0">
                <a:latin typeface="Times New Roman" panose="02020603050405020304" pitchFamily="18" charset="0"/>
                <a:ea typeface="Times New Roman" panose="02020603050405020304" pitchFamily="18" charset="0"/>
              </a:rPr>
              <a:t>:</a:t>
            </a:r>
          </a:p>
          <a:p>
            <a:pPr indent="292100"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khoảng</a:t>
            </a:r>
            <a:r>
              <a:rPr lang="en-US" sz="2400" dirty="0">
                <a:latin typeface="Times New Roman" panose="02020603050405020304" pitchFamily="18" charset="0"/>
                <a:ea typeface="Times New Roman" panose="02020603050405020304" pitchFamily="18" charset="0"/>
              </a:rPr>
              <a:t> 4 </a:t>
            </a:r>
            <a:r>
              <a:rPr lang="en-US" sz="2400" dirty="0" err="1">
                <a:latin typeface="Times New Roman" panose="02020603050405020304" pitchFamily="18" charset="0"/>
                <a:ea typeface="Times New Roman" panose="02020603050405020304" pitchFamily="18" charset="0"/>
              </a:rPr>
              <a:t>triệu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0" y="2081910"/>
            <a:ext cx="4206240" cy="1938992"/>
          </a:xfrm>
          <a:prstGeom prst="rect">
            <a:avLst/>
          </a:prstGeom>
          <a:solidFill>
            <a:srgbClr val="CC00CC"/>
          </a:solidFill>
        </p:spPr>
        <p:txBody>
          <a:bodyPr wrap="square">
            <a:spAutoFit/>
          </a:bodyPr>
          <a:lstStyle/>
          <a:p>
            <a:pPr indent="292100"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nam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nữ</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8708" y="3980807"/>
            <a:ext cx="4214948" cy="1200329"/>
          </a:xfrm>
          <a:prstGeom prst="rect">
            <a:avLst/>
          </a:prstGeom>
          <a:solidFill>
            <a:srgbClr val="CC00CC"/>
          </a:solidFill>
        </p:spPr>
        <p:txBody>
          <a:bodyPr wrap="square">
            <a:spAutoFit/>
          </a:bodyPr>
          <a:lstStyle/>
          <a:p>
            <a:pPr indent="292100"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ghè</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đẽo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sức</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9466" y="5181136"/>
            <a:ext cx="4215706" cy="830997"/>
          </a:xfrm>
          <a:prstGeom prst="rect">
            <a:avLst/>
          </a:prstGeom>
          <a:solidFill>
            <a:srgbClr val="CC00CC"/>
          </a:solidFill>
        </p:spPr>
        <p:txBody>
          <a:bodyPr wrap="square">
            <a:spAutoFit/>
          </a:bodyPr>
          <a:lstStyle/>
          <a:p>
            <a:pPr indent="292100"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hang, </a:t>
            </a:r>
            <a:r>
              <a:rPr lang="en-US" sz="2400" dirty="0" err="1">
                <a:latin typeface="Times New Roman" panose="02020603050405020304" pitchFamily="18" charset="0"/>
                <a:ea typeface="Times New Roman" panose="02020603050405020304" pitchFamily="18" charset="0"/>
              </a:rPr>
              <a:t>dựa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lửa</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491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667" y="269056"/>
            <a:ext cx="7403334" cy="4267200"/>
          </a:xfrm>
          <a:prstGeom prst="rect">
            <a:avLst/>
          </a:prstGeom>
        </p:spPr>
      </p:pic>
      <p:sp>
        <p:nvSpPr>
          <p:cNvPr id="6" name="Title 1"/>
          <p:cNvSpPr txBox="1">
            <a:spLocks/>
          </p:cNvSpPr>
          <p:nvPr/>
        </p:nvSpPr>
        <p:spPr>
          <a:xfrm>
            <a:off x="4941590" y="4765742"/>
            <a:ext cx="7097486" cy="767684"/>
          </a:xfrm>
          <a:prstGeom prst="rect">
            <a:avLst/>
          </a:prstGeom>
          <a:solidFill>
            <a:schemeClr val="accent3">
              <a:lumMod val="40000"/>
              <a:lumOff val="60000"/>
            </a:schemeClr>
          </a:solidFill>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gắn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7" name="Title 1"/>
          <p:cNvSpPr txBox="1">
            <a:spLocks/>
          </p:cNvSpPr>
          <p:nvPr/>
        </p:nvSpPr>
        <p:spPr>
          <a:xfrm>
            <a:off x="4941590" y="5762912"/>
            <a:ext cx="7097486" cy="827359"/>
          </a:xfrm>
          <a:prstGeom prst="rect">
            <a:avLst/>
          </a:prstGeom>
          <a:solidFill>
            <a:schemeClr val="accent3">
              <a:lumMod val="40000"/>
              <a:lumOff val="6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cuộc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khôn</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69660" y="0"/>
            <a:ext cx="4702629" cy="1938992"/>
          </a:xfrm>
          <a:prstGeom prst="rect">
            <a:avLst/>
          </a:prstGeom>
          <a:solidFill>
            <a:srgbClr val="CC00CC"/>
          </a:solidFill>
        </p:spPr>
        <p:txBody>
          <a:bodyPr wrap="square">
            <a:spAutoFit/>
          </a:bodyPr>
          <a:lstStyle/>
          <a:p>
            <a:pPr indent="254000" algn="just">
              <a:tabLst>
                <a:tab pos="700405"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a:t>
            </a:r>
          </a:p>
          <a:p>
            <a:pPr indent="292100"/>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khoảng</a:t>
            </a:r>
            <a:r>
              <a:rPr lang="en-US" sz="2400" dirty="0">
                <a:latin typeface="Times New Roman" panose="02020603050405020304" pitchFamily="18" charset="0"/>
                <a:ea typeface="Times New Roman" panose="02020603050405020304" pitchFamily="18" charset="0"/>
              </a:rPr>
              <a:t> 15 </a:t>
            </a:r>
            <a:r>
              <a:rPr lang="en-US" sz="2400" dirty="0" err="1">
                <a:latin typeface="Times New Roman" panose="02020603050405020304" pitchFamily="18" charset="0"/>
                <a:ea typeface="Times New Roman" panose="02020603050405020304" pitchFamily="18" charset="0"/>
              </a:rPr>
              <a:t>vạn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rPr>
              <a:t> (da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da </a:t>
            </a:r>
            <a:r>
              <a:rPr lang="en-US" sz="2400" dirty="0" err="1">
                <a:latin typeface="Times New Roman" panose="02020603050405020304" pitchFamily="18" charset="0"/>
                <a:ea typeface="Times New Roman" panose="02020603050405020304" pitchFamily="18" charset="0"/>
              </a:rPr>
              <a:t>trắng</a:t>
            </a:r>
            <a:r>
              <a:rPr lang="en-US" sz="2400" dirty="0">
                <a:latin typeface="Times New Roman" panose="02020603050405020304" pitchFamily="18" charset="0"/>
                <a:ea typeface="Times New Roman" panose="02020603050405020304" pitchFamily="18" charset="0"/>
              </a:rPr>
              <a:t>, da </a:t>
            </a:r>
            <a:r>
              <a:rPr lang="en-US" sz="2400" dirty="0" err="1">
                <a:latin typeface="Times New Roman" panose="02020603050405020304" pitchFamily="18" charset="0"/>
                <a:ea typeface="Times New Roman" panose="02020603050405020304" pitchFamily="18" charset="0"/>
              </a:rPr>
              <a:t>đen</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69660" y="1938992"/>
            <a:ext cx="4702629" cy="1200329"/>
          </a:xfrm>
          <a:prstGeom prst="rect">
            <a:avLst/>
          </a:prstGeom>
          <a:solidFill>
            <a:srgbClr val="CC00CC"/>
          </a:solidFill>
        </p:spPr>
        <p:txBody>
          <a:bodyPr wrap="square">
            <a:spAutoFit/>
          </a:bodyPr>
          <a:lstStyle/>
          <a:p>
            <a:pPr indent="292100"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gồm</a:t>
            </a:r>
            <a:r>
              <a:rPr lang="en-US" sz="2400" dirty="0">
                <a:latin typeface="Times New Roman" panose="02020603050405020304" pitchFamily="18" charset="0"/>
                <a:ea typeface="Times New Roman" panose="02020603050405020304" pitchFamily="18" charset="0"/>
              </a:rPr>
              <a:t> 2, 3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chung</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69657" y="3086080"/>
            <a:ext cx="4702629" cy="1938992"/>
          </a:xfrm>
          <a:prstGeom prst="rect">
            <a:avLst/>
          </a:prstGeom>
          <a:solidFill>
            <a:srgbClr val="CC00CC"/>
          </a:solidFill>
        </p:spPr>
        <p:txBody>
          <a:bodyPr wrap="square">
            <a:spAutoFit/>
          </a:bodyPr>
          <a:lstStyle/>
          <a:p>
            <a:pPr indent="292100"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gốm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trổng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nuôi</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9657" y="4919008"/>
            <a:ext cx="4702629" cy="1938992"/>
          </a:xfrm>
          <a:prstGeom prst="rect">
            <a:avLst/>
          </a:prstGeom>
          <a:solidFill>
            <a:srgbClr val="CC00CC"/>
          </a:solidFill>
        </p:spPr>
        <p:txBody>
          <a:bodyPr wrap="square">
            <a:spAutoFit/>
          </a:bodyPr>
          <a:lstStyle/>
          <a:p>
            <a:pPr indent="292100" algn="just">
              <a:spcAft>
                <a:spcPts val="6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linh</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98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32" y="638447"/>
            <a:ext cx="4153231" cy="1483489"/>
          </a:xfrm>
          <a:solidFill>
            <a:schemeClr val="accent1">
              <a:lumMod val="20000"/>
              <a:lumOff val="80000"/>
            </a:schemeClr>
          </a:solidFill>
        </p:spPr>
        <p:txBody>
          <a:bodyPr>
            <a:normAutofit/>
          </a:bodyPr>
          <a:lstStyle/>
          <a:p>
            <a:r>
              <a:rPr lang="en-US" sz="2800" dirty="0">
                <a:solidFill>
                  <a:srgbClr val="FF0000"/>
                </a:solidFill>
                <a:latin typeface="Times New Roman" panose="02020603050405020304" pitchFamily="18" charset="0"/>
                <a:cs typeface="Times New Roman" panose="02020603050405020304" pitchFamily="18" charset="0"/>
              </a:rPr>
              <a:t>Qua </a:t>
            </a:r>
            <a:r>
              <a:rPr lang="en-US" sz="2800" dirty="0" err="1">
                <a:solidFill>
                  <a:srgbClr val="FF0000"/>
                </a:solidFill>
                <a:latin typeface="Times New Roman" panose="02020603050405020304" pitchFamily="18" charset="0"/>
                <a:cs typeface="Times New Roman" panose="02020603050405020304" pitchFamily="18" charset="0"/>
              </a:rPr>
              <a:t>nội</a:t>
            </a:r>
            <a:r>
              <a:rPr lang="en-US" sz="2800" dirty="0">
                <a:solidFill>
                  <a:srgbClr val="FF0000"/>
                </a:solidFill>
                <a:latin typeface="Times New Roman" panose="02020603050405020304" pitchFamily="18" charset="0"/>
                <a:cs typeface="Times New Roman" panose="02020603050405020304" pitchFamily="18" charset="0"/>
              </a:rPr>
              <a:t> dung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trò</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4" name="Picture 3"/>
          <p:cNvPicPr/>
          <p:nvPr/>
        </p:nvPicPr>
        <p:blipFill rotWithShape="1">
          <a:blip r:embed="rId2"/>
          <a:srcRect l="43462" t="41481" r="34871" b="37094"/>
          <a:stretch/>
        </p:blipFill>
        <p:spPr bwMode="auto">
          <a:xfrm>
            <a:off x="4711338" y="390371"/>
            <a:ext cx="7340948" cy="5511251"/>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93331" y="2927194"/>
            <a:ext cx="4153231" cy="1815882"/>
          </a:xfrm>
          <a:prstGeom prst="rect">
            <a:avLst/>
          </a:prstGeom>
          <a:solidFill>
            <a:srgbClr val="CC00CC"/>
          </a:solidFill>
        </p:spPr>
        <p:txBody>
          <a:bodyPr wrap="square">
            <a:spAutoFit/>
          </a:bodyPr>
          <a:lstStyle/>
          <a:p>
            <a:pPr algn="just"/>
            <a:r>
              <a:rPr lang="en-US" sz="2800" dirty="0">
                <a:latin typeface="Times New Roman" panose="02020603050405020304" pitchFamily="18" charset="0"/>
                <a:ea typeface="Times New Roman" panose="02020603050405020304" pitchFamily="18" charset="0"/>
                <a:cs typeface="Times New Roman" panose="02020603050405020304" pitchFamily="18" charset="0"/>
              </a:rPr>
              <a:t>=&gt; Lao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92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 y="1664624"/>
            <a:ext cx="6801396" cy="1030520"/>
          </a:xfrm>
          <a:solidFill>
            <a:schemeClr val="accent6">
              <a:lumMod val="20000"/>
              <a:lumOff val="80000"/>
            </a:schemeClr>
          </a:solidFill>
        </p:spPr>
        <p:txBody>
          <a:bodyPr>
            <a:normAutofit/>
          </a:bodyPr>
          <a:lstStyle/>
          <a:p>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Quan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sát</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lược</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đồ</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bên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em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hãy</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t</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ìm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các di chỉ thuộc thời đại đ</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đá mới ở Việt Nam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355286"/>
            <a:ext cx="6740434" cy="1019178"/>
          </a:xfrm>
          <a:prstGeom prst="rect">
            <a:avLst/>
          </a:prstGeom>
          <a:solidFill>
            <a:schemeClr val="accent1"/>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bg1">
                    <a:lumMod val="95000"/>
                  </a:schemeClr>
                </a:solidFill>
                <a:latin typeface="Times New Roman" panose="02020603050405020304" pitchFamily="18" charset="0"/>
                <a:cs typeface="Times New Roman" panose="02020603050405020304" pitchFamily="18" charset="0"/>
              </a:rPr>
              <a:t>2.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Đời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sống</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vật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chất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và</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tinh</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thần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của</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người</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nguyên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thủy</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trên</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đất</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nước</a:t>
            </a:r>
            <a:r>
              <a:rPr lang="en-US" sz="2800" b="1" dirty="0">
                <a:solidFill>
                  <a:schemeClr val="bg1">
                    <a:lumMod val="95000"/>
                  </a:schemeClr>
                </a:solidFill>
                <a:latin typeface="Times New Roman" panose="02020603050405020304" pitchFamily="18" charset="0"/>
                <a:cs typeface="Times New Roman" panose="02020603050405020304" pitchFamily="18" charset="0"/>
              </a:rPr>
              <a:t> </a:t>
            </a:r>
            <a:r>
              <a:rPr lang="en-US" sz="2800" b="1" dirty="0" err="1">
                <a:solidFill>
                  <a:schemeClr val="bg1">
                    <a:lumMod val="95000"/>
                  </a:schemeClr>
                </a:solidFill>
                <a:latin typeface="Times New Roman" panose="02020603050405020304" pitchFamily="18" charset="0"/>
                <a:cs typeface="Times New Roman" panose="02020603050405020304" pitchFamily="18" charset="0"/>
              </a:rPr>
              <a:t>Việt</a:t>
            </a:r>
            <a:r>
              <a:rPr lang="en-US" sz="2800" b="1" dirty="0">
                <a:solidFill>
                  <a:schemeClr val="bg1">
                    <a:lumMod val="95000"/>
                  </a:schemeClr>
                </a:solidFill>
                <a:latin typeface="Times New Roman" panose="02020603050405020304" pitchFamily="18" charset="0"/>
                <a:cs typeface="Times New Roman" panose="02020603050405020304" pitchFamily="18" charset="0"/>
              </a:rPr>
              <a:t> Nam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481" y="0"/>
            <a:ext cx="5303520" cy="6914040"/>
          </a:xfrm>
          <a:prstGeom prst="rect">
            <a:avLst/>
          </a:prstGeom>
        </p:spPr>
      </p:pic>
      <p:sp>
        <p:nvSpPr>
          <p:cNvPr id="7" name="Title 1"/>
          <p:cNvSpPr txBox="1">
            <a:spLocks/>
          </p:cNvSpPr>
          <p:nvPr/>
        </p:nvSpPr>
        <p:spPr>
          <a:xfrm>
            <a:off x="-8" y="2985304"/>
            <a:ext cx="6801397" cy="1030520"/>
          </a:xfrm>
          <a:prstGeom prst="rect">
            <a:avLst/>
          </a:prstGeom>
          <a:solidFill>
            <a:schemeClr val="accent1">
              <a:lumMod val="20000"/>
              <a:lumOff val="8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Việc</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t</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ìm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thấy</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các di chỉ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đồ</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đá mới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trên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khắp</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mọi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miền</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ở Việt Nam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chứng</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tỏ</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điều</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gì</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7" y="4308315"/>
            <a:ext cx="6801400" cy="1030520"/>
          </a:xfrm>
          <a:prstGeom prst="rect">
            <a:avLst/>
          </a:prstGeom>
          <a:solidFill>
            <a:schemeClr val="accent5">
              <a:lumMod val="40000"/>
              <a:lumOff val="6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Trong</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các di chỉ đ</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đá mới ở Việt Nam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người</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ta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đã</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tìm</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thấy</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gì</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1" y="5687624"/>
            <a:ext cx="6801390" cy="1030520"/>
          </a:xfrm>
          <a:prstGeom prst="rect">
            <a:avLst/>
          </a:prstGeom>
          <a:solidFill>
            <a:schemeClr val="accent2">
              <a:lumMod val="40000"/>
              <a:lumOff val="6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rgbClr val="FF0000"/>
                </a:solidFill>
                <a:latin typeface="Times New Roman" panose="02020603050405020304" pitchFamily="18" charset="0"/>
                <a:cs typeface="Times New Roman" panose="02020603050405020304" pitchFamily="18" charset="0"/>
              </a:rPr>
              <a:t>C</a:t>
            </a:r>
            <a:r>
              <a:rPr lang="vi-VN" sz="2800" dirty="0">
                <a:solidFill>
                  <a:srgbClr val="FF0000"/>
                </a:solidFill>
                <a:latin typeface="Times New Roman" panose="02020603050405020304" pitchFamily="18" charset="0"/>
                <a:cs typeface="Times New Roman" panose="02020603050405020304" pitchFamily="18" charset="0"/>
              </a:rPr>
              <a:t>ác hiện vật được tìm thấy trong các di chỉ</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cho chúng ta biết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19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9"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440</TotalTime>
  <Words>1231</Words>
  <Application>Microsoft Office PowerPoint</Application>
  <PresentationFormat>Màn hình rộng</PresentationFormat>
  <Paragraphs>52</Paragraphs>
  <Slides>15</Slides>
  <Notes>0</Notes>
  <HiddenSlides>0</HiddenSlides>
  <MMClips>0</MMClips>
  <ScaleCrop>false</ScaleCrop>
  <HeadingPairs>
    <vt:vector size="4" baseType="variant">
      <vt:variant>
        <vt:lpstr>Chủ đề</vt:lpstr>
      </vt:variant>
      <vt:variant>
        <vt:i4>1</vt:i4>
      </vt:variant>
      <vt:variant>
        <vt:lpstr>Tiêu đề Bản chiếu</vt:lpstr>
      </vt:variant>
      <vt:variant>
        <vt:i4>15</vt:i4>
      </vt:variant>
    </vt:vector>
  </HeadingPairs>
  <TitlesOfParts>
    <vt:vector size="16" baseType="lpstr">
      <vt:lpstr>Wisp</vt:lpstr>
      <vt:lpstr>Bản trình bày PowerPoint</vt:lpstr>
      <vt:lpstr>BÀI 5: XÃ HỘI NGUYÊN THỦY</vt:lpstr>
      <vt:lpstr>Bản trình bày PowerPoint</vt:lpstr>
      <vt:lpstr>1. Các giai đoạn phát triển của xã hội nguyên thủy</vt:lpstr>
      <vt:lpstr>Quan sát hình bên em, theo em người trong ảnh đang làm gì? </vt:lpstr>
      <vt:lpstr>Quan sát hình trên em hãy mô tả về cuộc sống vật chất, tinh thần của Người tối cổ?</vt:lpstr>
      <vt:lpstr>Bản trình bày PowerPoint</vt:lpstr>
      <vt:lpstr>Qua nội dung đã học, em hãy nhận xét vai trò của lao động đối với con người? </vt:lpstr>
      <vt:lpstr>Quan sát lược đồ hình bên, em hãy tìm các di chỉ thuộc thời đại đồ đá mới ở Việt Nam? </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XÃ HỘI NGUYÊN THỦY</dc:title>
  <dc:creator>Admin</dc:creator>
  <cp:lastModifiedBy>Hằng Lê Mỹ Diễm</cp:lastModifiedBy>
  <cp:revision>98</cp:revision>
  <dcterms:created xsi:type="dcterms:W3CDTF">2021-10-25T04:15:29Z</dcterms:created>
  <dcterms:modified xsi:type="dcterms:W3CDTF">2025-04-16T12:06:54Z</dcterms:modified>
</cp:coreProperties>
</file>