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6" r:id="rId2"/>
  </p:sldMasterIdLst>
  <p:notesMasterIdLst>
    <p:notesMasterId r:id="rId29"/>
  </p:notesMasterIdLst>
  <p:sldIdLst>
    <p:sldId id="423" r:id="rId3"/>
    <p:sldId id="256" r:id="rId4"/>
    <p:sldId id="263" r:id="rId5"/>
    <p:sldId id="262" r:id="rId6"/>
    <p:sldId id="259" r:id="rId7"/>
    <p:sldId id="257" r:id="rId8"/>
    <p:sldId id="266" r:id="rId9"/>
    <p:sldId id="333" r:id="rId10"/>
    <p:sldId id="260" r:id="rId11"/>
    <p:sldId id="265" r:id="rId12"/>
    <p:sldId id="270" r:id="rId13"/>
    <p:sldId id="328" r:id="rId14"/>
    <p:sldId id="401" r:id="rId15"/>
    <p:sldId id="272" r:id="rId16"/>
    <p:sldId id="407" r:id="rId17"/>
    <p:sldId id="412" r:id="rId18"/>
    <p:sldId id="330" r:id="rId19"/>
    <p:sldId id="411" r:id="rId20"/>
    <p:sldId id="318" r:id="rId21"/>
    <p:sldId id="322" r:id="rId22"/>
    <p:sldId id="324" r:id="rId23"/>
    <p:sldId id="323" r:id="rId24"/>
    <p:sldId id="421" r:id="rId25"/>
    <p:sldId id="326" r:id="rId26"/>
    <p:sldId id="325" r:id="rId27"/>
    <p:sldId id="419" r:id="rId28"/>
  </p:sldIdLst>
  <p:sldSz cx="9144000" cy="5143500" type="screen16x9"/>
  <p:notesSz cx="6858000" cy="9144000"/>
  <p:embeddedFontLst>
    <p:embeddedFont>
      <p:font typeface="Aref Ruqaa" panose="02000503000000000000" pitchFamily="2" charset="-7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iCiel Cadena" panose="02000503000000020004" pitchFamily="2" charset="0"/>
      <p:bold r:id="rId35"/>
    </p:embeddedFont>
    <p:embeddedFont>
      <p:font typeface="Nunito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/>
          <a:srcRect l="347" r="357"/>
          <a:stretch>
            <a:fillRect/>
          </a:stretch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/>
          <a:srcRect t="670" b="680"/>
          <a:stretch>
            <a:fillRect/>
          </a:stretch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/>
          <a:srcRect t="670" b="680"/>
          <a:stretch>
            <a:fillRect/>
          </a:stretch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/>
          <a:srcRect l="347" r="357"/>
          <a:stretch>
            <a:fillRect/>
          </a:stretch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/>
          <a:srcRect l="357" r="347"/>
          <a:stretch>
            <a:fillRect/>
          </a:stretch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/>
          <a:srcRect l="357" r="347"/>
          <a:stretch>
            <a:fillRect/>
          </a:stretch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/>
          <a:srcRect t="670" b="680"/>
          <a:stretch>
            <a:fillRect/>
          </a:stretch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4/16/25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4/16/25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4/16/25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4/16/25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4/16/25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/>
          <a:srcRect t="670" b="670"/>
          <a:stretch>
            <a:fillRect/>
          </a:stretch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/>
          <a:srcRect t="670" b="670"/>
          <a:stretch>
            <a:fillRect/>
          </a:stretch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/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/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/>
          <a:srcRect t="475" b="475"/>
          <a:stretch>
            <a:fillRect/>
          </a:stretch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/>
          <a:srcRect t="670" b="670"/>
          <a:stretch>
            <a:fillRect/>
          </a:stretch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/>
          <a:srcRect t="670" b="670"/>
          <a:stretch>
            <a:fillRect/>
          </a:stretch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/>
          <a:srcRect l="347" r="357"/>
          <a:stretch>
            <a:fillRect/>
          </a:stretch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/>
          <a:srcRect l="357" r="347"/>
          <a:stretch>
            <a:fillRect/>
          </a:stretch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/>
          <a:srcRect l="347" r="357"/>
          <a:stretch>
            <a:fillRect/>
          </a:stretch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/>
          <a:srcRect t="670" b="680"/>
          <a:stretch>
            <a:fillRect/>
          </a:stretch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/>
          <a:srcRect t="670" b="680"/>
          <a:stretch>
            <a:fillRect/>
          </a:stretch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>
                <a:solidFill>
                  <a:schemeClr val="dk2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4/16/25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.wdp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5245D7-C5AC-32E2-23AA-949E7D7647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EEBB802D-C1C4-7D2E-7EBB-5A35C6290CF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D7C5B5CC-EB15-CD7E-13B6-771788261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1C7E580-1A9B-8239-A75E-75333B4F6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690" cy="51435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7449D36-3DB0-A8CA-5F5D-0ED28A5E794C}"/>
              </a:ext>
            </a:extLst>
          </p:cNvPr>
          <p:cNvSpPr txBox="1"/>
          <p:nvPr/>
        </p:nvSpPr>
        <p:spPr>
          <a:xfrm>
            <a:off x="1837712" y="1844872"/>
            <a:ext cx="5492266" cy="892552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vi-VN" sz="2600" dirty="0">
                <a:highlight>
                  <a:srgbClr val="FF0000"/>
                </a:highlight>
              </a:rPr>
              <a:t>CHÀO MỪNG THẦY CÔ VÀ CÁC EM ĐẾN BUỔI HỌC HÔM NAY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272C748-88B4-7F28-3B6C-9021673ADA6E}"/>
              </a:ext>
            </a:extLst>
          </p:cNvPr>
          <p:cNvSpPr txBox="1"/>
          <p:nvPr/>
        </p:nvSpPr>
        <p:spPr>
          <a:xfrm>
            <a:off x="3872986" y="3398621"/>
            <a:ext cx="3624169" cy="53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i="1" dirty="0"/>
              <a:t>Giáo viên thực hiện: Đinh Thị Thu Thuỷ </a:t>
            </a:r>
          </a:p>
          <a:p>
            <a:pPr algn="l"/>
            <a:r>
              <a:rPr lang="vi-VN" i="1" dirty="0"/>
              <a:t>Trường Tiểu học và THCS Phù Long </a:t>
            </a:r>
          </a:p>
        </p:txBody>
      </p:sp>
    </p:spTree>
    <p:extLst>
      <p:ext uri="{BB962C8B-B14F-4D97-AF65-F5344CB8AC3E}">
        <p14:creationId xmlns:p14="http://schemas.microsoft.com/office/powerpoint/2010/main" val="1238952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triển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Việc khai thác các sản vật quý được chú trọng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T</a:t>
            </a:r>
            <a:r>
              <a:rPr lang="vi-VN" sz="2800" dirty="0">
                <a:latin typeface="+mj-lt"/>
              </a:rPr>
              <a:t>rao đổi buôn bán vượt ra ngoài biên giới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</a:t>
            </a:r>
            <a:r>
              <a:rPr lang="vi-VN" sz="2800" dirty="0">
                <a:latin typeface="+mj-lt"/>
              </a:rPr>
              <a:t>uộc sống của cư dân thanh bình sung túc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>
            <a:fillRect/>
          </a:stretch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/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 b="0" i="0" u="none" strike="noStrike" cap="none">
                <a:solidFill>
                  <a:schemeClr val="dk1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2. </a:t>
            </a:r>
            <a:r>
              <a:rPr lang="vi-VN" sz="3600" b="1" dirty="0">
                <a:solidFill>
                  <a:srgbClr val="C24445"/>
                </a:solidFill>
              </a:rPr>
              <a:t>Vương quốc Lào thời Lan 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giữa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XIV,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quốc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Lan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Xang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giai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triển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/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 b="0" i="0" u="none" strike="noStrike" cap="none">
                <a:solidFill>
                  <a:schemeClr val="dk1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2. </a:t>
            </a:r>
            <a:r>
              <a:rPr lang="vi-VN" sz="3600" b="1" dirty="0">
                <a:solidFill>
                  <a:srgbClr val="C24445"/>
                </a:solidFill>
              </a:rPr>
              <a:t>Vương quốc Lào thời Lan Xang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65" y="902335"/>
            <a:ext cx="6469380" cy="3946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2935" y="793750"/>
          <a:ext cx="7898765" cy="397002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70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42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Chữ</a:t>
                      </a: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viết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046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en-GB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Đ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ời sống tinh thần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380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 dirty="0">
                          <a:latin typeface="+mj-lt"/>
                          <a:sym typeface="+mn-ea"/>
                        </a:rPr>
                        <a:t>.</a:t>
                      </a:r>
                      <a:endParaRPr lang="en-US" sz="1800" dirty="0">
                        <a:latin typeface="+mj-lt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2935" y="793750"/>
          <a:ext cx="7898765" cy="397002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70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70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Chữ</a:t>
                      </a:r>
                      <a:r>
                        <a:rPr lang="en-US" alt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viết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</a:t>
                      </a:r>
                      <a:r>
                        <a:rPr 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Người Lào đã sáng tạo 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</a:t>
                      </a:r>
                      <a:r>
                        <a:rPr 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ệ thống chữ viết riêng được xây dựng trên cơ sở các nét chữ cong của Cam-pu-chia và Mi-an-ma.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046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en-GB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Đ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ef Ruqaa" panose="02000503000000000000"/>
                        </a:rPr>
                        <a:t>ời sống tinh thần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800" dirty="0">
                          <a:solidFill>
                            <a:schemeClr val="tx1"/>
                          </a:solidFill>
                          <a:latin typeface="+mj-lt"/>
                          <a:sym typeface="+mn-ea"/>
                        </a:rPr>
                        <a:t>Họ thích ca múa nhạc nên đã sẵn tạo ra những điệu múa vui tươi cởi mở như điệu múa hoa Chăm-pa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sym typeface="+mn-ea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380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fr-F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800" dirty="0">
                          <a:latin typeface="+mj-lt"/>
                          <a:sym typeface="+mn-ea"/>
                        </a:rPr>
                        <a:t>Nhiều công trình kiến trúc Phật giáo được xây dựng tiêu biểu là Thạt Luồng</a:t>
                      </a:r>
                      <a:r>
                        <a:rPr lang="en-US" sz="1800" dirty="0">
                          <a:latin typeface="+mj-lt"/>
                          <a:sym typeface="+mn-ea"/>
                        </a:rPr>
                        <a:t>.</a:t>
                      </a:r>
                      <a:endParaRPr lang="en-US" sz="1800" dirty="0">
                        <a:latin typeface="+mj-lt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rd"/>
      </p:transition>
    </mc:Choice>
    <mc:Fallback xmlns="">
      <p:transition spd="slow">
        <p:cover dir="rd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>
            <a:fillRect/>
          </a:stretch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915" y="-381000"/>
            <a:ext cx="9352915" cy="47517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275840" y="4510405"/>
            <a:ext cx="4851400" cy="986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Điệu múa truyền thống của Lào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1" y="1052160"/>
            <a:ext cx="9028959" cy="3724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96" y="1703301"/>
            <a:ext cx="6685514" cy="3551600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>
            <a:fillRect/>
          </a:stretch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/>
          <a:srcRect t="79" b="79"/>
          <a:stretch>
            <a:fillRect/>
          </a:stretch>
        </p:blipFill>
        <p:spPr>
          <a:xfrm>
            <a:off x="6914367" y="3575812"/>
            <a:ext cx="2169750" cy="12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5"/>
          <p:cNvPicPr preferRelativeResize="0"/>
          <p:nvPr/>
        </p:nvPicPr>
        <p:blipFill rotWithShape="1">
          <a:blip r:embed="rId7"/>
          <a:srcRect t="475" b="475"/>
          <a:stretch>
            <a:fillRect/>
          </a:stretch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37806" y="250650"/>
            <a:ext cx="208788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43552" y="149860"/>
            <a:ext cx="3015826" cy="3026660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5804" y="1000773"/>
            <a:ext cx="6809822" cy="16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275" y="2172970"/>
            <a:ext cx="6685915" cy="308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/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/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/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403E375-4DE1-A86A-E786-09A0FC2FF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575" y="5309569"/>
            <a:ext cx="2326990" cy="1646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 Phong kiến phân quyền 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DDDDdân chủ phát triền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Quân chủ lâp hiến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 Quân chủ chuyên chế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Bộ máy nhà nước Lan Xang là được tổ chức theo mô hình nào ?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50" y="1021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50" y="10214"/>
            <a:ext cx="9144000" cy="51332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Chiềng,Chạ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NÔôm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 Mường 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 Làng bản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Tổ chức xã hội sơ khai của người Lào là các 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4" y="2571750"/>
            <a:ext cx="2548873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1. Q</a:t>
            </a:r>
            <a:r>
              <a:rPr lang="en-GB" sz="2800" b="1" dirty="0"/>
              <a:t>uá trình hình thành và phát triển của Vương quốc</a:t>
            </a:r>
            <a:endParaRPr sz="28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/>
              <a:t>2. Vương quốc Lào thời Lang Xang</a:t>
            </a:r>
            <a:endParaRPr sz="28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3. M</a:t>
            </a:r>
            <a:r>
              <a:rPr lang="en-GB" sz="2800" b="1" dirty="0"/>
              <a:t>ột số nét tiêu biểu về văn hóa</a:t>
            </a:r>
            <a:endParaRPr sz="28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181" y="62099"/>
            <a:ext cx="6437934" cy="1969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>
            <a:fillRect/>
          </a:stretch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01</a:t>
            </a:r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85411" y="2873875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354709" y="2369837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/>
          <a:srcRect l="357" r="347"/>
          <a:stretch>
            <a:fillRect/>
          </a:stretch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/>
          <a:srcRect l="357" r="347"/>
          <a:stretch>
            <a:fillRect/>
          </a:stretch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280028" y="168731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/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 panose="02000503000000000000"/>
              <a:buNone/>
              <a:defRPr sz="3000" b="0" i="0" u="none" strike="noStrike" cap="none">
                <a:solidFill>
                  <a:schemeClr val="dk1"/>
                </a:solidFill>
                <a:latin typeface="Aref Ruqaa" panose="02000503000000000000"/>
                <a:ea typeface="Aref Ruqaa" panose="02000503000000000000"/>
                <a:cs typeface="Aref Ruqaa" panose="02000503000000000000"/>
                <a:sym typeface="Aref Ruqaa" panose="02000503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200" b="1" dirty="0"/>
              <a:t>1. </a:t>
            </a:r>
            <a:r>
              <a:rPr lang="vi-VN" sz="3200" b="1" dirty="0"/>
              <a:t>Quá trình hình thành và phát triển của Vương quốc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Vương quốc Lào thời Lan</a:t>
            </a:r>
            <a:r>
              <a:rPr lang="en-US" sz="3200" b="1" dirty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 </a:t>
            </a:r>
            <a:r>
              <a:rPr lang="vi-VN" sz="3200" b="1" dirty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Xang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0360" y="2322830"/>
            <a:ext cx="6137910" cy="2186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1,2: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 :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tế-xã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22" y="0"/>
            <a:ext cx="6114818" cy="2548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C24445"/>
                </a:solidFill>
                <a:latin typeface="Aref Ruqaa" panose="02000503000000000000"/>
                <a:cs typeface="Aref Ruqaa" panose="02000503000000000000"/>
                <a:sym typeface="Aref Ruqaa" panose="02000503000000000000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đầu nhà nước là vua dưới vua có một phó tướng và 7 quan đại thần kiêm tổng đốc 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58*1121"/>
  <p:tag name="TABLE_ENDDRAG_RECT" val="75*62*558*11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58*1121"/>
  <p:tag name="TABLE_ENDDRAG_RECT" val="75*62*558*1121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4555</Words>
  <Application>Microsoft Office PowerPoint</Application>
  <PresentationFormat>Trình chiếu Trên màn hình (16:9)</PresentationFormat>
  <Paragraphs>257</Paragraphs>
  <Slides>26</Slides>
  <Notes>14</Notes>
  <HiddenSlides>0</HiddenSlides>
  <MMClips>10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28" baseType="lpstr">
      <vt:lpstr>Language Arts for High School - 9th Grade: POV and Narrative Voice by Slidesgo</vt:lpstr>
      <vt:lpstr>Office Theme</vt:lpstr>
      <vt:lpstr>Bản trình bày PowerPoint</vt:lpstr>
      <vt:lpstr>Bản trình bày PowerPoint</vt:lpstr>
      <vt:lpstr>1. Quá trình hình thành và phát triển của Vương quốc</vt:lpstr>
      <vt:lpstr>Quá trình hình thành và phát triển của Vương quốc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Hằng Lê Mỹ Diễm</cp:lastModifiedBy>
  <cp:revision>35</cp:revision>
  <dcterms:created xsi:type="dcterms:W3CDTF">2024-11-28T11:10:00Z</dcterms:created>
  <dcterms:modified xsi:type="dcterms:W3CDTF">2025-04-16T12:24:29Z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7EED19404E804A0B97C11E79BF250FB7_13</vt:lpwstr>
  </property>
  <property fmtid="{D5CDD505-2E9C-101B-9397-08002B2CF9AE}" pid="3" name="KSOProductBuildVer">
    <vt:lpwstr>2057-12.2.0.18639</vt:lpwstr>
  </property>
</Properties>
</file>