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3"/>
  </p:notesMasterIdLst>
  <p:sldIdLst>
    <p:sldId id="278" r:id="rId2"/>
    <p:sldId id="258" r:id="rId3"/>
    <p:sldId id="259" r:id="rId4"/>
    <p:sldId id="260" r:id="rId5"/>
    <p:sldId id="261" r:id="rId6"/>
    <p:sldId id="268" r:id="rId7"/>
    <p:sldId id="269" r:id="rId8"/>
    <p:sldId id="270" r:id="rId9"/>
    <p:sldId id="271" r:id="rId10"/>
    <p:sldId id="272" r:id="rId11"/>
    <p:sldId id="273" r:id="rId12"/>
    <p:sldId id="274" r:id="rId13"/>
    <p:sldId id="275" r:id="rId14"/>
    <p:sldId id="276" r:id="rId15"/>
    <p:sldId id="279" r:id="rId16"/>
    <p:sldId id="262" r:id="rId17"/>
    <p:sldId id="277" r:id="rId18"/>
    <p:sldId id="263" r:id="rId19"/>
    <p:sldId id="264" r:id="rId20"/>
    <p:sldId id="266"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9" d="100"/>
          <a:sy n="79" d="100"/>
        </p:scale>
        <p:origin x="8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4323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8783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702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967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2821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2920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463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40868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7327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1868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7142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36361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ursery Rhyme_The Hokey Poke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18313"/>
          </a:xfrm>
          <a:prstGeom prst="rect">
            <a:avLst/>
          </a:prstGeom>
        </p:spPr>
      </p:pic>
    </p:spTree>
    <p:extLst>
      <p:ext uri="{BB962C8B-B14F-4D97-AF65-F5344CB8AC3E}">
        <p14:creationId xmlns:p14="http://schemas.microsoft.com/office/powerpoint/2010/main" val="2580864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3178328" y="1825625"/>
            <a:ext cx="7239000" cy="1200329"/>
          </a:xfrm>
          <a:prstGeom prst="rect">
            <a:avLst/>
          </a:prstGeom>
        </p:spPr>
        <p:txBody>
          <a:bodyPr wrap="square">
            <a:spAutoFit/>
          </a:bodyPr>
          <a:lstStyle/>
          <a:p>
            <a:pPr>
              <a:spcAft>
                <a:spcPts val="0"/>
              </a:spcAft>
            </a:pPr>
            <a:r>
              <a:rPr lang="en-US" sz="3600" b="1"/>
              <a:t>2. You can see different kinds of animals in </a:t>
            </a:r>
            <a:r>
              <a:rPr lang="en-US" sz="3600" b="1"/>
              <a:t>a</a:t>
            </a:r>
            <a:r>
              <a:rPr lang="en-US" sz="3600" b="1" smtClean="0"/>
              <a:t>____________.</a:t>
            </a:r>
            <a:endParaRPr lang="en-US" sz="9600" b="1" dirty="0">
              <a:ea typeface="Times New Roman" panose="02020603050405020304" pitchFamily="18" charset="0"/>
            </a:endParaRPr>
          </a:p>
        </p:txBody>
      </p:sp>
      <p:sp>
        <p:nvSpPr>
          <p:cNvPr id="6" name="Rectangle 5"/>
          <p:cNvSpPr/>
          <p:nvPr/>
        </p:nvSpPr>
        <p:spPr>
          <a:xfrm>
            <a:off x="1919386" y="4172600"/>
            <a:ext cx="9140124" cy="646331"/>
          </a:xfrm>
          <a:prstGeom prst="rect">
            <a:avLst/>
          </a:prstGeom>
        </p:spPr>
        <p:txBody>
          <a:bodyPr wrap="square">
            <a:spAutoFit/>
          </a:bodyPr>
          <a:lstStyle/>
          <a:p>
            <a:r>
              <a:rPr lang="en-US" sz="3600" b="1">
                <a:solidFill>
                  <a:srgbClr val="FF0000"/>
                </a:solidFill>
              </a:rPr>
              <a:t>A. zoo </a:t>
            </a:r>
            <a:r>
              <a:rPr lang="en-US" sz="3600" b="1">
                <a:solidFill>
                  <a:srgbClr val="FF0000"/>
                </a:solidFill>
              </a:rPr>
              <a:t> </a:t>
            </a:r>
            <a:r>
              <a:rPr lang="en-US" sz="3600" b="1" smtClean="0"/>
              <a:t>	            B</a:t>
            </a:r>
            <a:r>
              <a:rPr lang="en-US" sz="3600" b="1"/>
              <a:t>. park    </a:t>
            </a:r>
            <a:r>
              <a:rPr lang="en-US" sz="3600" b="1"/>
              <a:t> </a:t>
            </a:r>
            <a:r>
              <a:rPr lang="en-US" sz="3600" b="1" smtClean="0"/>
              <a:t>		C. town</a:t>
            </a:r>
            <a:endParaRPr lang="en-US" sz="3600" b="1"/>
          </a:p>
        </p:txBody>
      </p:sp>
    </p:spTree>
    <p:extLst>
      <p:ext uri="{BB962C8B-B14F-4D97-AF65-F5344CB8AC3E}">
        <p14:creationId xmlns:p14="http://schemas.microsoft.com/office/powerpoint/2010/main" val="3470763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3178328" y="1825625"/>
            <a:ext cx="7239000" cy="1200329"/>
          </a:xfrm>
          <a:prstGeom prst="rect">
            <a:avLst/>
          </a:prstGeom>
        </p:spPr>
        <p:txBody>
          <a:bodyPr wrap="square">
            <a:spAutoFit/>
          </a:bodyPr>
          <a:lstStyle/>
          <a:p>
            <a:pPr>
              <a:spcAft>
                <a:spcPts val="0"/>
              </a:spcAft>
            </a:pPr>
            <a:r>
              <a:rPr lang="en-US" sz="3600" b="1"/>
              <a:t>3. You can____________in places like Chinatown</a:t>
            </a:r>
            <a:r>
              <a:rPr lang="en-US"/>
              <a:t>.</a:t>
            </a:r>
            <a:endParaRPr lang="en-US" sz="9600" b="1" dirty="0">
              <a:ea typeface="Times New Roman" panose="02020603050405020304" pitchFamily="18" charset="0"/>
            </a:endParaRPr>
          </a:p>
        </p:txBody>
      </p:sp>
      <p:sp>
        <p:nvSpPr>
          <p:cNvPr id="6" name="Rectangle 5"/>
          <p:cNvSpPr/>
          <p:nvPr/>
        </p:nvSpPr>
        <p:spPr>
          <a:xfrm>
            <a:off x="4410338" y="3628689"/>
            <a:ext cx="4962262" cy="1908215"/>
          </a:xfrm>
          <a:prstGeom prst="rect">
            <a:avLst/>
          </a:prstGeom>
        </p:spPr>
        <p:txBody>
          <a:bodyPr wrap="square">
            <a:spAutoFit/>
          </a:bodyPr>
          <a:lstStyle/>
          <a:p>
            <a:pPr>
              <a:spcBef>
                <a:spcPts val="600"/>
              </a:spcBef>
            </a:pPr>
            <a:r>
              <a:rPr lang="en-US" sz="3600" b="1"/>
              <a:t>A. watch animals</a:t>
            </a:r>
          </a:p>
          <a:p>
            <a:pPr>
              <a:spcBef>
                <a:spcPts val="600"/>
              </a:spcBef>
            </a:pPr>
            <a:r>
              <a:rPr lang="en-US" sz="3600" b="1"/>
              <a:t>B. watch festivals</a:t>
            </a:r>
          </a:p>
          <a:p>
            <a:pPr>
              <a:spcBef>
                <a:spcPts val="600"/>
              </a:spcBef>
            </a:pPr>
            <a:r>
              <a:rPr lang="en-US" sz="3600" b="1"/>
              <a:t>C. do </a:t>
            </a:r>
            <a:r>
              <a:rPr lang="en-US" sz="3600" b="1"/>
              <a:t>outdoor </a:t>
            </a:r>
            <a:r>
              <a:rPr lang="en-US" sz="3600" b="1" smtClean="0"/>
              <a:t>activites</a:t>
            </a:r>
            <a:endParaRPr lang="en-US" sz="3600" b="1"/>
          </a:p>
        </p:txBody>
      </p:sp>
    </p:spTree>
    <p:extLst>
      <p:ext uri="{BB962C8B-B14F-4D97-AF65-F5344CB8AC3E}">
        <p14:creationId xmlns:p14="http://schemas.microsoft.com/office/powerpoint/2010/main" val="3468779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3178328" y="1825625"/>
            <a:ext cx="7239000" cy="1200329"/>
          </a:xfrm>
          <a:prstGeom prst="rect">
            <a:avLst/>
          </a:prstGeom>
        </p:spPr>
        <p:txBody>
          <a:bodyPr wrap="square">
            <a:spAutoFit/>
          </a:bodyPr>
          <a:lstStyle/>
          <a:p>
            <a:pPr>
              <a:spcAft>
                <a:spcPts val="0"/>
              </a:spcAft>
            </a:pPr>
            <a:r>
              <a:rPr lang="en-US" sz="3600" b="1"/>
              <a:t>3. You can____________in places like Chinatown</a:t>
            </a:r>
            <a:r>
              <a:rPr lang="en-US"/>
              <a:t>.</a:t>
            </a:r>
            <a:endParaRPr lang="en-US" sz="9600" b="1" dirty="0">
              <a:ea typeface="Times New Roman" panose="02020603050405020304" pitchFamily="18" charset="0"/>
            </a:endParaRPr>
          </a:p>
        </p:txBody>
      </p:sp>
      <p:sp>
        <p:nvSpPr>
          <p:cNvPr id="6" name="Rectangle 5"/>
          <p:cNvSpPr/>
          <p:nvPr/>
        </p:nvSpPr>
        <p:spPr>
          <a:xfrm>
            <a:off x="4410338" y="3628689"/>
            <a:ext cx="4962262" cy="1908215"/>
          </a:xfrm>
          <a:prstGeom prst="rect">
            <a:avLst/>
          </a:prstGeom>
        </p:spPr>
        <p:txBody>
          <a:bodyPr wrap="square">
            <a:spAutoFit/>
          </a:bodyPr>
          <a:lstStyle/>
          <a:p>
            <a:pPr>
              <a:spcBef>
                <a:spcPts val="600"/>
              </a:spcBef>
            </a:pPr>
            <a:r>
              <a:rPr lang="en-US" sz="3600" b="1"/>
              <a:t>A. watch animals</a:t>
            </a:r>
          </a:p>
          <a:p>
            <a:pPr>
              <a:spcBef>
                <a:spcPts val="600"/>
              </a:spcBef>
            </a:pPr>
            <a:r>
              <a:rPr lang="en-US" sz="3600" b="1">
                <a:solidFill>
                  <a:srgbClr val="FF0000"/>
                </a:solidFill>
              </a:rPr>
              <a:t>B. watch festivals</a:t>
            </a:r>
          </a:p>
          <a:p>
            <a:pPr>
              <a:spcBef>
                <a:spcPts val="600"/>
              </a:spcBef>
            </a:pPr>
            <a:r>
              <a:rPr lang="en-US" sz="3600" b="1"/>
              <a:t>C. do </a:t>
            </a:r>
            <a:r>
              <a:rPr lang="en-US" sz="3600" b="1"/>
              <a:t>outdoor </a:t>
            </a:r>
            <a:r>
              <a:rPr lang="en-US" sz="3600" b="1" smtClean="0"/>
              <a:t>activites</a:t>
            </a:r>
            <a:endParaRPr lang="en-US" sz="3600" b="1"/>
          </a:p>
        </p:txBody>
      </p:sp>
    </p:spTree>
    <p:extLst>
      <p:ext uri="{BB962C8B-B14F-4D97-AF65-F5344CB8AC3E}">
        <p14:creationId xmlns:p14="http://schemas.microsoft.com/office/powerpoint/2010/main" val="360237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2918197" y="1788301"/>
            <a:ext cx="7605286" cy="1200329"/>
          </a:xfrm>
          <a:prstGeom prst="rect">
            <a:avLst/>
          </a:prstGeom>
        </p:spPr>
        <p:txBody>
          <a:bodyPr wrap="square">
            <a:spAutoFit/>
          </a:bodyPr>
          <a:lstStyle/>
          <a:p>
            <a:pPr>
              <a:spcAft>
                <a:spcPts val="0"/>
              </a:spcAft>
            </a:pPr>
            <a:r>
              <a:rPr lang="en-US" sz="3600" b="1"/>
              <a:t>4</a:t>
            </a:r>
            <a:r>
              <a:rPr lang="en-US" sz="3600" b="1"/>
              <a:t>. </a:t>
            </a:r>
            <a:r>
              <a:rPr lang="en-US" sz="3600" b="1" smtClean="0"/>
              <a:t>________ has </a:t>
            </a:r>
            <a:r>
              <a:rPr lang="en-US" sz="3600" b="1"/>
              <a:t>interesting activities for both children </a:t>
            </a:r>
            <a:r>
              <a:rPr lang="en-US" sz="3600" b="1"/>
              <a:t>and </a:t>
            </a:r>
            <a:r>
              <a:rPr lang="en-US" sz="3600" b="1" smtClean="0"/>
              <a:t>parents.</a:t>
            </a:r>
            <a:endParaRPr lang="en-US" sz="3600" b="1" dirty="0">
              <a:ea typeface="Times New Roman" panose="02020603050405020304" pitchFamily="18" charset="0"/>
            </a:endParaRPr>
          </a:p>
        </p:txBody>
      </p:sp>
      <p:sp>
        <p:nvSpPr>
          <p:cNvPr id="6" name="Rectangle 5"/>
          <p:cNvSpPr/>
          <p:nvPr/>
        </p:nvSpPr>
        <p:spPr>
          <a:xfrm>
            <a:off x="4410338" y="3628689"/>
            <a:ext cx="4962262" cy="1908215"/>
          </a:xfrm>
          <a:prstGeom prst="rect">
            <a:avLst/>
          </a:prstGeom>
        </p:spPr>
        <p:txBody>
          <a:bodyPr wrap="square">
            <a:spAutoFit/>
          </a:bodyPr>
          <a:lstStyle/>
          <a:p>
            <a:pPr>
              <a:spcBef>
                <a:spcPts val="600"/>
              </a:spcBef>
            </a:pPr>
            <a:r>
              <a:rPr lang="en-US" sz="3600" b="1"/>
              <a:t>A. Little India</a:t>
            </a:r>
          </a:p>
          <a:p>
            <a:pPr>
              <a:spcBef>
                <a:spcPts val="600"/>
              </a:spcBef>
            </a:pPr>
            <a:r>
              <a:rPr lang="en-US" sz="3600" b="1"/>
              <a:t>B. The zoo  </a:t>
            </a:r>
          </a:p>
          <a:p>
            <a:pPr>
              <a:spcBef>
                <a:spcPts val="600"/>
              </a:spcBef>
            </a:pPr>
            <a:r>
              <a:rPr lang="en-US" sz="3600" b="1"/>
              <a:t>C</a:t>
            </a:r>
            <a:r>
              <a:rPr lang="en-US" sz="3600" b="1"/>
              <a:t>. </a:t>
            </a:r>
            <a:r>
              <a:rPr lang="en-US" sz="3600" b="1" smtClean="0"/>
              <a:t>Sentosa</a:t>
            </a:r>
            <a:endParaRPr lang="en-US" sz="3600" b="1"/>
          </a:p>
        </p:txBody>
      </p:sp>
    </p:spTree>
    <p:extLst>
      <p:ext uri="{BB962C8B-B14F-4D97-AF65-F5344CB8AC3E}">
        <p14:creationId xmlns:p14="http://schemas.microsoft.com/office/powerpoint/2010/main" val="4152468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2918197" y="1788301"/>
            <a:ext cx="7605286" cy="1200329"/>
          </a:xfrm>
          <a:prstGeom prst="rect">
            <a:avLst/>
          </a:prstGeom>
        </p:spPr>
        <p:txBody>
          <a:bodyPr wrap="square">
            <a:spAutoFit/>
          </a:bodyPr>
          <a:lstStyle/>
          <a:p>
            <a:pPr>
              <a:spcAft>
                <a:spcPts val="0"/>
              </a:spcAft>
            </a:pPr>
            <a:r>
              <a:rPr lang="en-US" sz="3600" b="1"/>
              <a:t>4</a:t>
            </a:r>
            <a:r>
              <a:rPr lang="en-US" sz="3600" b="1"/>
              <a:t>. </a:t>
            </a:r>
            <a:r>
              <a:rPr lang="en-US" sz="3600" b="1" smtClean="0"/>
              <a:t>________ has </a:t>
            </a:r>
            <a:r>
              <a:rPr lang="en-US" sz="3600" b="1"/>
              <a:t>interesting activities for both children </a:t>
            </a:r>
            <a:r>
              <a:rPr lang="en-US" sz="3600" b="1"/>
              <a:t>and </a:t>
            </a:r>
            <a:r>
              <a:rPr lang="en-US" sz="3600" b="1" smtClean="0"/>
              <a:t>parents.</a:t>
            </a:r>
            <a:endParaRPr lang="en-US" sz="3600" b="1" dirty="0">
              <a:ea typeface="Times New Roman" panose="02020603050405020304" pitchFamily="18" charset="0"/>
            </a:endParaRPr>
          </a:p>
        </p:txBody>
      </p:sp>
      <p:sp>
        <p:nvSpPr>
          <p:cNvPr id="6" name="Rectangle 5"/>
          <p:cNvSpPr/>
          <p:nvPr/>
        </p:nvSpPr>
        <p:spPr>
          <a:xfrm>
            <a:off x="4410338" y="3628689"/>
            <a:ext cx="4962262" cy="1908215"/>
          </a:xfrm>
          <a:prstGeom prst="rect">
            <a:avLst/>
          </a:prstGeom>
        </p:spPr>
        <p:txBody>
          <a:bodyPr wrap="square">
            <a:spAutoFit/>
          </a:bodyPr>
          <a:lstStyle/>
          <a:p>
            <a:pPr>
              <a:spcBef>
                <a:spcPts val="600"/>
              </a:spcBef>
            </a:pPr>
            <a:r>
              <a:rPr lang="en-US" sz="3600" b="1"/>
              <a:t>A. Little India</a:t>
            </a:r>
          </a:p>
          <a:p>
            <a:pPr>
              <a:spcBef>
                <a:spcPts val="600"/>
              </a:spcBef>
            </a:pPr>
            <a:r>
              <a:rPr lang="en-US" sz="3600" b="1"/>
              <a:t>B. The zoo  </a:t>
            </a:r>
          </a:p>
          <a:p>
            <a:pPr>
              <a:spcBef>
                <a:spcPts val="600"/>
              </a:spcBef>
            </a:pPr>
            <a:r>
              <a:rPr lang="en-US" sz="3600" b="1">
                <a:solidFill>
                  <a:srgbClr val="FF0000"/>
                </a:solidFill>
              </a:rPr>
              <a:t>C</a:t>
            </a:r>
            <a:r>
              <a:rPr lang="en-US" sz="3600" b="1">
                <a:solidFill>
                  <a:srgbClr val="FF0000"/>
                </a:solidFill>
              </a:rPr>
              <a:t>. </a:t>
            </a:r>
            <a:r>
              <a:rPr lang="en-US" sz="3600" b="1" smtClean="0">
                <a:solidFill>
                  <a:srgbClr val="FF0000"/>
                </a:solidFill>
              </a:rPr>
              <a:t>Sentosa</a:t>
            </a:r>
            <a:endParaRPr lang="en-US" sz="3600" b="1">
              <a:solidFill>
                <a:srgbClr val="FF0000"/>
              </a:solidFill>
            </a:endParaRPr>
          </a:p>
        </p:txBody>
      </p:sp>
    </p:spTree>
    <p:extLst>
      <p:ext uri="{BB962C8B-B14F-4D97-AF65-F5344CB8AC3E}">
        <p14:creationId xmlns:p14="http://schemas.microsoft.com/office/powerpoint/2010/main" val="2344336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0360" y="-8713"/>
            <a:ext cx="9047480" cy="4242435"/>
          </a:xfrm>
          <a:prstGeom prst="rect">
            <a:avLst/>
          </a:prstGeom>
        </p:spPr>
      </p:pic>
      <p:sp>
        <p:nvSpPr>
          <p:cNvPr id="4" name="Text Box 3"/>
          <p:cNvSpPr txBox="1"/>
          <p:nvPr/>
        </p:nvSpPr>
        <p:spPr>
          <a:xfrm>
            <a:off x="1590040" y="4304666"/>
            <a:ext cx="9047480" cy="2553335"/>
          </a:xfrm>
          <a:prstGeom prst="rect">
            <a:avLst/>
          </a:prstGeom>
          <a:noFill/>
        </p:spPr>
        <p:txBody>
          <a:bodyPr wrap="square" rtlCol="0" anchor="t">
            <a:spAutoFit/>
          </a:bodyPr>
          <a:lstStyle/>
          <a:p>
            <a:pPr>
              <a:lnSpc>
                <a:spcPct val="100000"/>
              </a:lnSpc>
            </a:pPr>
            <a:r>
              <a:rPr lang="en-US" sz="1600" b="1">
                <a:solidFill>
                  <a:srgbClr val="FF0000"/>
                </a:solidFill>
                <a:latin typeface="Tahoma" panose="020B0604030504040204" charset="0"/>
                <a:cs typeface="Tahoma" panose="020B0604030504040204" charset="0"/>
              </a:rPr>
              <a:t>1.B      </a:t>
            </a:r>
            <a:r>
              <a:rPr lang="en-US" sz="1600">
                <a:latin typeface="Tahoma" panose="020B0604030504040204" charset="0"/>
                <a:cs typeface="Tahoma" panose="020B0604030504040204" charset="0"/>
              </a:rPr>
              <a:t>There are many parks in this country. You can visit them and enjoy beautiful plants and flowers, or do outdoor activities: cycling or boating. You can also go to the zoo to see animals in real life.</a:t>
            </a:r>
          </a:p>
          <a:p>
            <a:pPr>
              <a:lnSpc>
                <a:spcPct val="100000"/>
              </a:lnSpc>
            </a:pPr>
            <a:endParaRPr lang="en-US" sz="1600">
              <a:latin typeface="Tahoma" panose="020B0604030504040204" charset="0"/>
              <a:cs typeface="Tahoma" panose="020B0604030504040204" charset="0"/>
            </a:endParaRPr>
          </a:p>
          <a:p>
            <a:pPr>
              <a:lnSpc>
                <a:spcPct val="100000"/>
              </a:lnSpc>
            </a:pPr>
            <a:r>
              <a:rPr lang="en-US" sz="1600" b="1">
                <a:solidFill>
                  <a:srgbClr val="FF0000"/>
                </a:solidFill>
                <a:latin typeface="Tahoma" panose="020B0604030504040204" charset="0"/>
                <a:cs typeface="Tahoma" panose="020B0604030504040204" charset="0"/>
              </a:rPr>
              <a:t>2.C     </a:t>
            </a:r>
            <a:r>
              <a:rPr lang="en-US" sz="1600">
                <a:latin typeface="Tahoma" panose="020B0604030504040204" charset="0"/>
                <a:cs typeface="Tahoma" panose="020B0604030504040204" charset="0"/>
              </a:rPr>
              <a:t>Go to places like Chinatown and Little India to learn about the people and cultures of China and India. There you can see how they live, try their food, and buy souvenirs. There are festivals, too. They attract a lot of visitors.</a:t>
            </a:r>
          </a:p>
          <a:p>
            <a:pPr>
              <a:lnSpc>
                <a:spcPct val="100000"/>
              </a:lnSpc>
            </a:pPr>
            <a:endParaRPr lang="en-US" sz="1600">
              <a:latin typeface="Tahoma" panose="020B0604030504040204" charset="0"/>
              <a:cs typeface="Tahoma" panose="020B0604030504040204" charset="0"/>
            </a:endParaRPr>
          </a:p>
          <a:p>
            <a:pPr>
              <a:lnSpc>
                <a:spcPct val="100000"/>
              </a:lnSpc>
            </a:pPr>
            <a:r>
              <a:rPr lang="en-US" sz="1600" b="1">
                <a:solidFill>
                  <a:srgbClr val="FF0000"/>
                </a:solidFill>
                <a:latin typeface="Tahoma" panose="020B0604030504040204" charset="0"/>
                <a:cs typeface="Tahoma" panose="020B0604030504040204" charset="0"/>
              </a:rPr>
              <a:t>3.A </a:t>
            </a:r>
            <a:r>
              <a:rPr lang="en-US" sz="1600">
                <a:latin typeface="Tahoma" panose="020B0604030504040204" charset="0"/>
                <a:cs typeface="Tahoma" panose="020B0604030504040204" charset="0"/>
              </a:rPr>
              <a:t>Families looking for exciting activices for both children and adults should go to Sentosa. There are so many things for you to see and to do there, so you will never get bored.</a:t>
            </a:r>
          </a:p>
        </p:txBody>
      </p:sp>
      <p:cxnSp>
        <p:nvCxnSpPr>
          <p:cNvPr id="9" name="Straight Connector 8"/>
          <p:cNvCxnSpPr/>
          <p:nvPr/>
        </p:nvCxnSpPr>
        <p:spPr>
          <a:xfrm flipV="1">
            <a:off x="2440940" y="4572635"/>
            <a:ext cx="7711440" cy="76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10361" y="4832986"/>
            <a:ext cx="860425" cy="120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63335" y="4822190"/>
            <a:ext cx="3985260" cy="127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10360" y="5095240"/>
            <a:ext cx="835660" cy="254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272666" y="5539740"/>
            <a:ext cx="8263255" cy="406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87196" y="5793106"/>
            <a:ext cx="921385" cy="69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782685" y="5794376"/>
            <a:ext cx="1642110" cy="57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85341" y="6536056"/>
            <a:ext cx="7811135" cy="82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190293" y="1060315"/>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196773" y="1874194"/>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75693" y="2668619"/>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495409" y="3803511"/>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31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par>
                                <p:cTn id="8" presetID="8" presetClass="entr" presetSubtype="16" fill="hold" nodeType="withEffect">
                                  <p:stCondLst>
                                    <p:cond delay="0"/>
                                  </p:stCondLst>
                                  <p:childTnLst>
                                    <p:set>
                                      <p:cBhvr>
                                        <p:cTn id="9" dur="500" fill="hold">
                                          <p:stCondLst>
                                            <p:cond delay="0"/>
                                          </p:stCondLst>
                                        </p:cTn>
                                        <p:tgtEl>
                                          <p:spTgt spid="10"/>
                                        </p:tgtEl>
                                        <p:attrNameLst>
                                          <p:attrName>style.visibility</p:attrName>
                                        </p:attrNameLst>
                                      </p:cBhvr>
                                      <p:to>
                                        <p:strVal val="visible"/>
                                      </p:to>
                                    </p:set>
                                    <p:animEffect transition="in" filter="diamond(i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500" fill="hold">
                                          <p:stCondLst>
                                            <p:cond delay="0"/>
                                          </p:stCondLst>
                                        </p:cTn>
                                        <p:tgtEl>
                                          <p:spTgt spid="11"/>
                                        </p:tgtEl>
                                        <p:attrNameLst>
                                          <p:attrName>style.visibility</p:attrName>
                                        </p:attrNameLst>
                                      </p:cBhvr>
                                      <p:to>
                                        <p:strVal val="visible"/>
                                      </p:to>
                                    </p:set>
                                    <p:animEffect transition="in" filter="diamond(in)">
                                      <p:cBhvr>
                                        <p:cTn id="15" dur="500"/>
                                        <p:tgtEl>
                                          <p:spTgt spid="11"/>
                                        </p:tgtEl>
                                      </p:cBhvr>
                                    </p:animEffect>
                                  </p:childTnLst>
                                </p:cTn>
                              </p:par>
                              <p:par>
                                <p:cTn id="16" presetID="8" presetClass="entr" presetSubtype="16" fill="hold" nodeType="withEffect">
                                  <p:stCondLst>
                                    <p:cond delay="0"/>
                                  </p:stCondLst>
                                  <p:childTnLst>
                                    <p:set>
                                      <p:cBhvr>
                                        <p:cTn id="17" dur="500"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500" fill="hold">
                                          <p:stCondLst>
                                            <p:cond delay="0"/>
                                          </p:stCondLst>
                                        </p:cTn>
                                        <p:tgtEl>
                                          <p:spTgt spid="13"/>
                                        </p:tgtEl>
                                        <p:attrNameLst>
                                          <p:attrName>style.visibility</p:attrName>
                                        </p:attrNameLst>
                                      </p:cBhvr>
                                      <p:to>
                                        <p:strVal val="visible"/>
                                      </p:to>
                                    </p:set>
                                    <p:animEffect transition="in" filter="diamond(in)">
                                      <p:cBhvr>
                                        <p:cTn id="23" dur="500"/>
                                        <p:tgtEl>
                                          <p:spTgt spid="13"/>
                                        </p:tgtEl>
                                      </p:cBhvr>
                                    </p:animEffect>
                                  </p:childTnLst>
                                </p:cTn>
                              </p:par>
                              <p:par>
                                <p:cTn id="24" presetID="8" presetClass="entr" presetSubtype="16" fill="hold" nodeType="withEffect">
                                  <p:stCondLst>
                                    <p:cond delay="0"/>
                                  </p:stCondLst>
                                  <p:childTnLst>
                                    <p:set>
                                      <p:cBhvr>
                                        <p:cTn id="25" dur="500" fill="hold">
                                          <p:stCondLst>
                                            <p:cond delay="0"/>
                                          </p:stCondLst>
                                        </p:cTn>
                                        <p:tgtEl>
                                          <p:spTgt spid="14"/>
                                        </p:tgtEl>
                                        <p:attrNameLst>
                                          <p:attrName>style.visibility</p:attrName>
                                        </p:attrNameLst>
                                      </p:cBhvr>
                                      <p:to>
                                        <p:strVal val="visible"/>
                                      </p:to>
                                    </p:set>
                                    <p:animEffect transition="in" filter="diamond(in)">
                                      <p:cBhvr>
                                        <p:cTn id="26" dur="500"/>
                                        <p:tgtEl>
                                          <p:spTgt spid="14"/>
                                        </p:tgtEl>
                                      </p:cBhvr>
                                    </p:animEffect>
                                  </p:childTnLst>
                                </p:cTn>
                              </p:par>
                              <p:par>
                                <p:cTn id="27" presetID="8" presetClass="entr" presetSubtype="16" fill="hold" nodeType="withEffect">
                                  <p:stCondLst>
                                    <p:cond delay="0"/>
                                  </p:stCondLst>
                                  <p:childTnLst>
                                    <p:set>
                                      <p:cBhvr>
                                        <p:cTn id="28" dur="500" fill="hold">
                                          <p:stCondLst>
                                            <p:cond delay="0"/>
                                          </p:stCondLst>
                                        </p:cTn>
                                        <p:tgtEl>
                                          <p:spTgt spid="15"/>
                                        </p:tgtEl>
                                        <p:attrNameLst>
                                          <p:attrName>style.visibility</p:attrName>
                                        </p:attrNameLst>
                                      </p:cBhvr>
                                      <p:to>
                                        <p:strVal val="visible"/>
                                      </p:to>
                                    </p:set>
                                    <p:animEffect transition="in" filter="diamond(i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500" fill="hold">
                                          <p:stCondLst>
                                            <p:cond delay="0"/>
                                          </p:stCondLst>
                                        </p:cTn>
                                        <p:tgtEl>
                                          <p:spTgt spid="16"/>
                                        </p:tgtEl>
                                        <p:attrNameLst>
                                          <p:attrName>style.visibility</p:attrName>
                                        </p:attrNameLst>
                                      </p:cBhvr>
                                      <p:to>
                                        <p:strVal val="visible"/>
                                      </p:to>
                                    </p:set>
                                    <p:animEffect transition="in" filter="diamond(i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970" y="194554"/>
            <a:ext cx="9144000" cy="415988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30318" y="165539"/>
            <a:ext cx="9144000" cy="4159885"/>
          </a:xfrm>
          <a:prstGeom prst="rect">
            <a:avLst/>
          </a:prstGeom>
        </p:spPr>
      </p:pic>
      <p:pic>
        <p:nvPicPr>
          <p:cNvPr id="3" name="We Wish You a Merry Christmas with Lyrics _ Christmas Carol &amp;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30577" y="3129455"/>
            <a:ext cx="5493408" cy="3090042"/>
          </a:xfrm>
          <a:prstGeom prst="rect">
            <a:avLst/>
          </a:prstGeom>
        </p:spPr>
      </p:pic>
    </p:spTree>
    <p:extLst>
      <p:ext uri="{BB962C8B-B14F-4D97-AF65-F5344CB8AC3E}">
        <p14:creationId xmlns:p14="http://schemas.microsoft.com/office/powerpoint/2010/main" val="279715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635" y="94592"/>
            <a:ext cx="9142730" cy="6763407"/>
          </a:xfrm>
          <a:prstGeom prst="rect">
            <a:avLst/>
          </a:prstGeom>
        </p:spPr>
      </p:pic>
      <p:sp>
        <p:nvSpPr>
          <p:cNvPr id="23" name="TextBox 22"/>
          <p:cNvSpPr txBox="1"/>
          <p:nvPr/>
        </p:nvSpPr>
        <p:spPr>
          <a:xfrm>
            <a:off x="9062210" y="2396202"/>
            <a:ext cx="502285" cy="58356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sp>
        <p:nvSpPr>
          <p:cNvPr id="4" name="TextBox 22"/>
          <p:cNvSpPr txBox="1"/>
          <p:nvPr/>
        </p:nvSpPr>
        <p:spPr>
          <a:xfrm>
            <a:off x="9925175" y="3210907"/>
            <a:ext cx="502285" cy="58356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sp>
        <p:nvSpPr>
          <p:cNvPr id="5" name="TextBox 22"/>
          <p:cNvSpPr txBox="1"/>
          <p:nvPr/>
        </p:nvSpPr>
        <p:spPr>
          <a:xfrm>
            <a:off x="9062210" y="3955127"/>
            <a:ext cx="502285" cy="58356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sp>
        <p:nvSpPr>
          <p:cNvPr id="6" name="TextBox 22"/>
          <p:cNvSpPr txBox="1"/>
          <p:nvPr/>
        </p:nvSpPr>
        <p:spPr>
          <a:xfrm>
            <a:off x="9062210" y="4768562"/>
            <a:ext cx="502285" cy="58356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sp>
        <p:nvSpPr>
          <p:cNvPr id="7" name="TextBox 22"/>
          <p:cNvSpPr txBox="1"/>
          <p:nvPr/>
        </p:nvSpPr>
        <p:spPr>
          <a:xfrm>
            <a:off x="9925175" y="5849967"/>
            <a:ext cx="502285" cy="583565"/>
          </a:xfrm>
          <a:prstGeom prst="rect">
            <a:avLst/>
          </a:prstGeom>
          <a:noFill/>
        </p:spPr>
        <p:txBody>
          <a:bodyPr wrap="none" rtlCol="0">
            <a:spAutoFit/>
          </a:bodyPr>
          <a:lstStyle/>
          <a:p>
            <a:r>
              <a:rPr lang="en-US" sz="3200" dirty="0">
                <a:solidFill>
                  <a:srgbClr val="00B050"/>
                </a:solidFill>
                <a:sym typeface="Wingdings" panose="05000000000000000000" pitchFamily="2" charset="2"/>
              </a:rPr>
              <a:t></a:t>
            </a:r>
            <a:endParaRPr lang="en-US" sz="3200" dirty="0">
              <a:solidFill>
                <a:srgbClr val="00B050"/>
              </a:solidFill>
            </a:endParaRPr>
          </a:p>
        </p:txBody>
      </p:sp>
      <p:pic>
        <p:nvPicPr>
          <p:cNvPr id="3" name="act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0478" y="95689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grpId="4"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2"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3"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xit" presetSubtype="0" fill="hold" grpId="4"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grpId="2"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3"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xit" presetSubtype="0" fill="hold" grpId="4"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3"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xit" presetSubtype="0" fill="hold" grpId="4"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xit" presetSubtype="0" fill="hold" grpId="2"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3"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xit" presetSubtype="0" fill="hold" grpId="4"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ntr"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xit" presetSubtype="0" fill="hold" grpId="2"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72045" fill="hold"/>
                                        <p:tgtEl>
                                          <p:spTgt spid="3"/>
                                        </p:tgtEl>
                                      </p:cBhvr>
                                    </p:cmd>
                                  </p:childTnLst>
                                </p:cTn>
                              </p:par>
                            </p:childTnLst>
                          </p:cTn>
                        </p:par>
                      </p:childTnLst>
                    </p:cTn>
                  </p:par>
                </p:childTnLst>
              </p:cTn>
              <p:nextCondLst>
                <p:cond evt="onClick" delay="0">
                  <p:tgtEl>
                    <p:spTgt spid="3"/>
                  </p:tgtEl>
                </p:cond>
              </p:nextCondLst>
            </p:seq>
            <p:audio>
              <p:cMediaNode vol="80000">
                <p:cTn id="70" fill="hold" display="0">
                  <p:stCondLst>
                    <p:cond delay="indefinite"/>
                  </p:stCondLst>
                  <p:endCondLst>
                    <p:cond evt="onStopAudio" delay="0">
                      <p:tgtEl>
                        <p:sldTgt/>
                      </p:tgtEl>
                    </p:cond>
                  </p:endCondLst>
                </p:cTn>
                <p:tgtEl>
                  <p:spTgt spid="3"/>
                </p:tgtEl>
              </p:cMediaNode>
            </p:audio>
          </p:childTnLst>
        </p:cTn>
      </p:par>
    </p:tnLst>
    <p:bldLst>
      <p:bldP spid="23" grpId="0"/>
      <p:bldP spid="23" grpId="1"/>
      <p:bldP spid="23" grpId="2"/>
      <p:bldP spid="23" grpId="3"/>
      <p:bldP spid="23" grpId="4"/>
      <p:bldP spid="4" grpId="0"/>
      <p:bldP spid="4" grpId="1"/>
      <p:bldP spid="4" grpId="2"/>
      <p:bldP spid="4" grpId="3"/>
      <p:bldP spid="4" grpId="4"/>
      <p:bldP spid="5" grpId="0"/>
      <p:bldP spid="5" grpId="1"/>
      <p:bldP spid="5" grpId="2"/>
      <p:bldP spid="5" grpId="3"/>
      <p:bldP spid="5" grpId="4"/>
      <p:bldP spid="6" grpId="0"/>
      <p:bldP spid="6" grpId="1"/>
      <p:bldP spid="6" grpId="2"/>
      <p:bldP spid="6" grpId="3"/>
      <p:bldP spid="6" grpId="4"/>
      <p:bldP spid="7" grpId="0"/>
      <p:bldP spid="7" grpId="1"/>
      <p:bldP spid="7" grpId="2"/>
      <p:bldP spid="7" grpId="3"/>
      <p:bldP spid="7" grpId="4"/>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365" y="118964"/>
            <a:ext cx="9235440" cy="4874895"/>
          </a:xfrm>
          <a:prstGeom prst="rect">
            <a:avLst/>
          </a:prstGeom>
        </p:spPr>
      </p:pic>
      <p:sp>
        <p:nvSpPr>
          <p:cNvPr id="4" name="Text Box 3"/>
          <p:cNvSpPr txBox="1"/>
          <p:nvPr/>
        </p:nvSpPr>
        <p:spPr>
          <a:xfrm>
            <a:off x="4474237" y="4376784"/>
            <a:ext cx="8761730" cy="2553335"/>
          </a:xfrm>
          <a:prstGeom prst="rect">
            <a:avLst/>
          </a:prstGeom>
          <a:noFill/>
        </p:spPr>
        <p:txBody>
          <a:bodyPr wrap="square" rtlCol="0">
            <a:spAutoFit/>
          </a:bodyPr>
          <a:lstStyle/>
          <a:p>
            <a:r>
              <a:rPr lang="en-US" sz="1600" b="1">
                <a:solidFill>
                  <a:srgbClr val="0B5FD1"/>
                </a:solidFill>
                <a:latin typeface="Tahoma" panose="020B0604030504040204" charset="0"/>
                <a:cs typeface="Tahoma" panose="020B0604030504040204" charset="0"/>
                <a:sym typeface="+mn-ea"/>
              </a:rPr>
              <a:t>1</a:t>
            </a:r>
            <a:r>
              <a:rPr lang="en-US" sz="1600" b="1">
                <a:solidFill>
                  <a:srgbClr val="0B5FD1"/>
                </a:solidFill>
                <a:latin typeface="Tahoma" panose="020B0604030504040204" charset="0"/>
                <a:cs typeface="Tahoma" panose="020B0604030504040204" charset="0"/>
                <a:sym typeface="+mn-ea"/>
              </a:rPr>
              <a:t>. </a:t>
            </a:r>
            <a:r>
              <a:rPr lang="en-US" sz="1600" b="1" smtClean="0">
                <a:solidFill>
                  <a:srgbClr val="0B5FD1"/>
                </a:solidFill>
                <a:latin typeface="Tahoma" panose="020B0604030504040204" charset="0"/>
                <a:cs typeface="Tahoma" panose="020B0604030504040204" charset="0"/>
                <a:sym typeface="+mn-ea"/>
              </a:rPr>
              <a:t>Hai Phong city</a:t>
            </a:r>
            <a:r>
              <a:rPr lang="en-AU" altLang="en-US" sz="1600" b="1" smtClean="0">
                <a:solidFill>
                  <a:srgbClr val="0B5FD1"/>
                </a:solidFill>
                <a:latin typeface="Tahoma" panose="020B0604030504040204" charset="0"/>
                <a:cs typeface="Tahoma" panose="020B0604030504040204" charset="0"/>
                <a:sym typeface="+mn-ea"/>
              </a:rPr>
              <a:t>                                                                        </a:t>
            </a:r>
            <a:endParaRPr lang="en-AU" altLang="en-US" sz="1600" b="1">
              <a:solidFill>
                <a:srgbClr val="0B5FD1"/>
              </a:solidFill>
              <a:latin typeface="Tahoma" panose="020B0604030504040204" charset="0"/>
              <a:cs typeface="Tahoma" panose="020B0604030504040204" charset="0"/>
              <a:sym typeface="+mn-ea"/>
            </a:endParaRPr>
          </a:p>
          <a:p>
            <a:endParaRPr lang="en-AU" altLang="en-US" sz="1600" b="1">
              <a:solidFill>
                <a:srgbClr val="0B5FD1"/>
              </a:solidFill>
              <a:latin typeface="Tahoma" panose="020B0604030504040204" charset="0"/>
              <a:cs typeface="Tahoma" panose="020B0604030504040204" charset="0"/>
              <a:sym typeface="+mn-ea"/>
            </a:endParaRPr>
          </a:p>
          <a:p>
            <a:r>
              <a:rPr lang="en-US" sz="1600" b="1">
                <a:solidFill>
                  <a:srgbClr val="0B5FD1"/>
                </a:solidFill>
                <a:latin typeface="Tahoma" panose="020B0604030504040204" charset="0"/>
                <a:cs typeface="Tahoma" panose="020B0604030504040204" charset="0"/>
                <a:sym typeface="+mn-ea"/>
              </a:rPr>
              <a:t>2. peaceful</a:t>
            </a:r>
            <a:r>
              <a:rPr lang="en-AU" altLang="en-US" sz="1600" b="1">
                <a:solidFill>
                  <a:srgbClr val="0B5FD1"/>
                </a:solidFill>
                <a:latin typeface="Tahoma" panose="020B0604030504040204" charset="0"/>
                <a:cs typeface="Tahoma" panose="020B0604030504040204" charset="0"/>
                <a:sym typeface="+mn-ea"/>
              </a:rPr>
              <a:t>                         </a:t>
            </a:r>
          </a:p>
          <a:p>
            <a:endParaRPr lang="en-AU" altLang="en-US" sz="1600" b="1">
              <a:solidFill>
                <a:srgbClr val="0B5FD1"/>
              </a:solidFill>
              <a:latin typeface="Tahoma" panose="020B0604030504040204" charset="0"/>
              <a:cs typeface="Tahoma" panose="020B0604030504040204" charset="0"/>
              <a:sym typeface="+mn-ea"/>
            </a:endParaRPr>
          </a:p>
          <a:p>
            <a:r>
              <a:rPr lang="en-AU" altLang="en-US" sz="1600" b="1">
                <a:solidFill>
                  <a:srgbClr val="0B5FD1"/>
                </a:solidFill>
                <a:latin typeface="Tahoma" panose="020B0604030504040204" charset="0"/>
                <a:cs typeface="Tahoma" panose="020B0604030504040204" charset="0"/>
                <a:sym typeface="+mn-ea"/>
              </a:rPr>
              <a:t> </a:t>
            </a:r>
            <a:r>
              <a:rPr lang="en-US" sz="1600" b="1">
                <a:solidFill>
                  <a:srgbClr val="0B5FD1"/>
                </a:solidFill>
                <a:latin typeface="Tahoma" panose="020B0604030504040204" charset="0"/>
                <a:cs typeface="Tahoma" panose="020B0604030504040204" charset="0"/>
                <a:sym typeface="+mn-ea"/>
              </a:rPr>
              <a:t>3. many interesting places</a:t>
            </a:r>
            <a:endParaRPr lang="en-US" sz="1600" b="1">
              <a:solidFill>
                <a:srgbClr val="0B5FD1"/>
              </a:solidFill>
              <a:latin typeface="Tahoma" panose="020B0604030504040204" charset="0"/>
              <a:cs typeface="Tahoma" panose="020B0604030504040204" charset="0"/>
            </a:endParaRPr>
          </a:p>
          <a:p>
            <a:endParaRPr lang="en-US" sz="1600" b="1">
              <a:solidFill>
                <a:srgbClr val="0B5FD1"/>
              </a:solidFill>
              <a:latin typeface="Tahoma" panose="020B0604030504040204" charset="0"/>
              <a:cs typeface="Tahoma" panose="020B0604030504040204" charset="0"/>
            </a:endParaRPr>
          </a:p>
          <a:p>
            <a:r>
              <a:rPr lang="en-US" sz="1600" b="1">
                <a:solidFill>
                  <a:srgbClr val="0B5FD1"/>
                </a:solidFill>
                <a:latin typeface="Tahoma" panose="020B0604030504040204" charset="0"/>
                <a:cs typeface="Tahoma" panose="020B0604030504040204" charset="0"/>
                <a:sym typeface="+mn-ea"/>
              </a:rPr>
              <a:t>4. the beaches</a:t>
            </a:r>
            <a:endParaRPr lang="en-US" sz="1600" b="1">
              <a:solidFill>
                <a:srgbClr val="0B5FD1"/>
              </a:solidFill>
              <a:latin typeface="Tahoma" panose="020B0604030504040204" charset="0"/>
              <a:cs typeface="Tahoma" panose="020B0604030504040204" charset="0"/>
            </a:endParaRPr>
          </a:p>
          <a:p>
            <a:endParaRPr lang="en-US" sz="1600" b="1">
              <a:solidFill>
                <a:srgbClr val="0B5FD1"/>
              </a:solidFill>
              <a:latin typeface="Tahoma" panose="020B0604030504040204" charset="0"/>
              <a:cs typeface="Tahoma" panose="020B0604030504040204" charset="0"/>
            </a:endParaRPr>
          </a:p>
          <a:p>
            <a:r>
              <a:rPr lang="en-US" sz="1600" b="1">
                <a:solidFill>
                  <a:srgbClr val="0B5FD1"/>
                </a:solidFill>
                <a:latin typeface="Tahoma" panose="020B0604030504040204" charset="0"/>
                <a:cs typeface="Tahoma" panose="020B0604030504040204" charset="0"/>
                <a:sym typeface="+mn-ea"/>
              </a:rPr>
              <a:t>5. swim, sunbathe and play underwater games</a:t>
            </a:r>
            <a:endParaRPr lang="en-US" sz="1600" b="1">
              <a:solidFill>
                <a:srgbClr val="0B5FD1"/>
              </a:solidFill>
              <a:latin typeface="Tahoma" panose="020B0604030504040204" charset="0"/>
              <a:cs typeface="Tahoma" panose="020B0604030504040204" charset="0"/>
            </a:endParaRPr>
          </a:p>
          <a:p>
            <a:endParaRPr lang="en-US" sz="1600" b="1">
              <a:solidFill>
                <a:srgbClr val="0B5FD1"/>
              </a:solidFill>
              <a:latin typeface="Tahoma" panose="020B0604030504040204" charset="0"/>
              <a:cs typeface="Tahom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500" fill="hold">
                                          <p:stCondLst>
                                            <p:cond delay="0"/>
                                          </p:stCondLst>
                                        </p:cTn>
                                        <p:tgtEl>
                                          <p:spTgt spid="4">
                                            <p:txEl>
                                              <p:pRg st="0" end="0"/>
                                            </p:txEl>
                                          </p:spTgt>
                                        </p:tgtEl>
                                        <p:attrNameLst>
                                          <p:attrName>style.visibility</p:attrName>
                                        </p:attrNameLst>
                                      </p:cBhvr>
                                      <p:to>
                                        <p:strVal val="visible"/>
                                      </p:to>
                                    </p:set>
                                    <p:animEffect transition="in" filter="plus(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500" fill="hold">
                                          <p:stCondLst>
                                            <p:cond delay="0"/>
                                          </p:stCondLst>
                                        </p:cTn>
                                        <p:tgtEl>
                                          <p:spTgt spid="4">
                                            <p:txEl>
                                              <p:pRg st="2" end="2"/>
                                            </p:txEl>
                                          </p:spTgt>
                                        </p:tgtEl>
                                        <p:attrNameLst>
                                          <p:attrName>style.visibility</p:attrName>
                                        </p:attrNameLst>
                                      </p:cBhvr>
                                      <p:to>
                                        <p:strVal val="visible"/>
                                      </p:to>
                                    </p:set>
                                    <p:animEffect transition="in" filter="plus(i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500" fill="hold">
                                          <p:stCondLst>
                                            <p:cond delay="0"/>
                                          </p:stCondLst>
                                        </p:cTn>
                                        <p:tgtEl>
                                          <p:spTgt spid="4">
                                            <p:txEl>
                                              <p:pRg st="4" end="4"/>
                                            </p:txEl>
                                          </p:spTgt>
                                        </p:tgtEl>
                                        <p:attrNameLst>
                                          <p:attrName>style.visibility</p:attrName>
                                        </p:attrNameLst>
                                      </p:cBhvr>
                                      <p:to>
                                        <p:strVal val="visible"/>
                                      </p:to>
                                    </p:set>
                                    <p:animEffect transition="in" filter="plus(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500" fill="hold">
                                          <p:stCondLst>
                                            <p:cond delay="0"/>
                                          </p:stCondLst>
                                        </p:cTn>
                                        <p:tgtEl>
                                          <p:spTgt spid="4">
                                            <p:txEl>
                                              <p:pRg st="6" end="6"/>
                                            </p:txEl>
                                          </p:spTgt>
                                        </p:tgtEl>
                                        <p:attrNameLst>
                                          <p:attrName>style.visibility</p:attrName>
                                        </p:attrNameLst>
                                      </p:cBhvr>
                                      <p:to>
                                        <p:strVal val="visible"/>
                                      </p:to>
                                    </p:set>
                                    <p:animEffect transition="in" filter="plus(in)">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500" fill="hold">
                                          <p:stCondLst>
                                            <p:cond delay="0"/>
                                          </p:stCondLst>
                                        </p:cTn>
                                        <p:tgtEl>
                                          <p:spTgt spid="4">
                                            <p:txEl>
                                              <p:pRg st="8" end="8"/>
                                            </p:txEl>
                                          </p:spTgt>
                                        </p:tgtEl>
                                        <p:attrNameLst>
                                          <p:attrName>style.visibility</p:attrName>
                                        </p:attrNameLst>
                                      </p:cBhvr>
                                      <p:to>
                                        <p:strVal val="visible"/>
                                      </p:to>
                                    </p:set>
                                    <p:animEffect transition="in" filter="plus(in)">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4498109" y="-278227"/>
            <a:ext cx="5744210" cy="3453765"/>
          </a:xfrm>
          <a:prstGeom prst="rect">
            <a:avLst/>
          </a:prstGeom>
        </p:spPr>
      </p:pic>
      <p:grpSp>
        <p:nvGrpSpPr>
          <p:cNvPr id="4" name="Group 11"/>
          <p:cNvGrpSpPr/>
          <p:nvPr/>
        </p:nvGrpSpPr>
        <p:grpSpPr bwMode="auto">
          <a:xfrm>
            <a:off x="144516" y="55180"/>
            <a:ext cx="12047483" cy="6858000"/>
            <a:chOff x="0" y="0"/>
            <a:chExt cx="5760" cy="4333"/>
          </a:xfrm>
        </p:grpSpPr>
        <p:pic>
          <p:nvPicPr>
            <p:cNvPr id="5" name="Picture 12" descr="N3"/>
            <p:cNvPicPr>
              <a:picLocks noChangeAspect="1" noChangeArrowheads="1"/>
            </p:cNvPicPr>
            <p:nvPr/>
          </p:nvPicPr>
          <p:blipFill>
            <a:blip r:embed="rId3"/>
            <a:srcRect/>
            <a:stretch>
              <a:fillRect/>
            </a:stretch>
          </p:blipFill>
          <p:spPr bwMode="auto">
            <a:xfrm flipV="1">
              <a:off x="0" y="4214"/>
              <a:ext cx="5747" cy="119"/>
            </a:xfrm>
            <a:prstGeom prst="rect">
              <a:avLst/>
            </a:prstGeom>
            <a:noFill/>
            <a:ln w="9525">
              <a:noFill/>
              <a:miter lim="800000"/>
              <a:headEnd/>
              <a:tailEnd/>
            </a:ln>
          </p:spPr>
        </p:pic>
        <p:pic>
          <p:nvPicPr>
            <p:cNvPr id="6" name="Picture 13" descr="N3"/>
            <p:cNvPicPr>
              <a:picLocks noChangeAspect="1" noChangeArrowheads="1"/>
            </p:cNvPicPr>
            <p:nvPr/>
          </p:nvPicPr>
          <p:blipFill>
            <a:blip r:embed="rId3"/>
            <a:srcRect/>
            <a:stretch>
              <a:fillRect/>
            </a:stretch>
          </p:blipFill>
          <p:spPr bwMode="auto">
            <a:xfrm rot="5400000" flipH="1" flipV="1">
              <a:off x="3562" y="2109"/>
              <a:ext cx="4283" cy="113"/>
            </a:xfrm>
            <a:prstGeom prst="rect">
              <a:avLst/>
            </a:prstGeom>
            <a:noFill/>
            <a:ln w="9525">
              <a:noFill/>
              <a:miter lim="800000"/>
              <a:headEnd/>
              <a:tailEnd/>
            </a:ln>
          </p:spPr>
        </p:pic>
        <p:pic>
          <p:nvPicPr>
            <p:cNvPr id="7" name="Picture 14" descr="N3"/>
            <p:cNvPicPr>
              <a:picLocks noChangeAspect="1" noChangeArrowheads="1"/>
            </p:cNvPicPr>
            <p:nvPr/>
          </p:nvPicPr>
          <p:blipFill>
            <a:blip r:embed="rId3"/>
            <a:srcRect/>
            <a:stretch>
              <a:fillRect/>
            </a:stretch>
          </p:blipFill>
          <p:spPr bwMode="auto">
            <a:xfrm rot="5400000" flipH="1" flipV="1">
              <a:off x="-2085" y="2122"/>
              <a:ext cx="4283" cy="113"/>
            </a:xfrm>
            <a:prstGeom prst="rect">
              <a:avLst/>
            </a:prstGeom>
            <a:noFill/>
            <a:ln w="9525">
              <a:noFill/>
              <a:miter lim="800000"/>
              <a:headEnd/>
              <a:tailEnd/>
            </a:ln>
          </p:spPr>
        </p:pic>
        <p:pic>
          <p:nvPicPr>
            <p:cNvPr id="8" name="Picture 15" descr="N3"/>
            <p:cNvPicPr>
              <a:picLocks noChangeAspect="1" noChangeArrowheads="1"/>
            </p:cNvPicPr>
            <p:nvPr/>
          </p:nvPicPr>
          <p:blipFill>
            <a:blip r:embed="rId3"/>
            <a:srcRect/>
            <a:stretch>
              <a:fillRect/>
            </a:stretch>
          </p:blipFill>
          <p:spPr bwMode="auto">
            <a:xfrm flipV="1">
              <a:off x="0" y="0"/>
              <a:ext cx="5747" cy="119"/>
            </a:xfrm>
            <a:prstGeom prst="rect">
              <a:avLst/>
            </a:prstGeom>
            <a:noFill/>
            <a:ln w="9525">
              <a:noFill/>
              <a:miter lim="800000"/>
              <a:headEnd/>
              <a:tailEnd/>
            </a:ln>
          </p:spPr>
        </p:pic>
      </p:grpSp>
      <p:pic>
        <p:nvPicPr>
          <p:cNvPr id="12" name="Picture 4" descr="D:\ptvt\images (1).jpg"/>
          <p:cNvPicPr>
            <a:picLocks noChangeAspect="1" noChangeArrowheads="1"/>
          </p:cNvPicPr>
          <p:nvPr/>
        </p:nvPicPr>
        <p:blipFill>
          <a:blip r:embed="rId4" cstate="print"/>
          <a:srcRect/>
          <a:stretch>
            <a:fillRect/>
          </a:stretch>
        </p:blipFill>
        <p:spPr bwMode="auto">
          <a:xfrm>
            <a:off x="10296804" y="217875"/>
            <a:ext cx="1658846" cy="1628372"/>
          </a:xfrm>
          <a:prstGeom prst="rect">
            <a:avLst/>
          </a:prstGeom>
          <a:noFill/>
        </p:spPr>
      </p:pic>
      <p:sp>
        <p:nvSpPr>
          <p:cNvPr id="13" name="Rectangle 12"/>
          <p:cNvSpPr/>
          <p:nvPr/>
        </p:nvSpPr>
        <p:spPr>
          <a:xfrm>
            <a:off x="3882049" y="2379938"/>
            <a:ext cx="4622164"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i="1" dirty="0">
                <a:ln w="11430"/>
                <a:solidFill>
                  <a:srgbClr val="FF0000"/>
                </a:solidFill>
                <a:effectLst>
                  <a:outerShdw blurRad="80000" dist="40000" dir="5040000" algn="tl">
                    <a:srgbClr val="000000">
                      <a:alpha val="30000"/>
                    </a:srgbClr>
                  </a:outerShdw>
                </a:effectLst>
              </a:rPr>
              <a:t>LESSON 2: SKILLS </a:t>
            </a:r>
            <a:endParaRPr lang="en-US" sz="4800" b="1" i="1" dirty="0">
              <a:ln w="11430"/>
              <a:solidFill>
                <a:srgbClr val="FF0000"/>
              </a:solidFill>
              <a:effectLst>
                <a:outerShdw blurRad="80000" dist="40000" dir="5040000" algn="tl">
                  <a:srgbClr val="000000">
                    <a:alpha val="30000"/>
                  </a:srgbClr>
                </a:outerShdw>
              </a:effectLst>
            </a:endParaRPr>
          </a:p>
        </p:txBody>
      </p:sp>
      <p:pic>
        <p:nvPicPr>
          <p:cNvPr id="18" name="Picture 5" descr="D:\ptvt\tải xuống (15).jpg"/>
          <p:cNvPicPr>
            <a:picLocks noChangeAspect="1" noChangeArrowheads="1"/>
          </p:cNvPicPr>
          <p:nvPr/>
        </p:nvPicPr>
        <p:blipFill>
          <a:blip r:embed="rId5" cstate="print"/>
          <a:srcRect/>
          <a:stretch>
            <a:fillRect/>
          </a:stretch>
        </p:blipFill>
        <p:spPr bwMode="auto">
          <a:xfrm>
            <a:off x="444334" y="243526"/>
            <a:ext cx="3378563" cy="2242934"/>
          </a:xfrm>
          <a:prstGeom prst="rect">
            <a:avLst/>
          </a:prstGeom>
          <a:noFill/>
          <a:ln>
            <a:noFill/>
          </a:ln>
        </p:spPr>
      </p:pic>
      <p:sp>
        <p:nvSpPr>
          <p:cNvPr id="19" name="Rectangle 18"/>
          <p:cNvSpPr/>
          <p:nvPr/>
        </p:nvSpPr>
        <p:spPr>
          <a:xfrm>
            <a:off x="3071495" y="1689100"/>
            <a:ext cx="7491730" cy="645160"/>
          </a:xfrm>
          <a:prstGeom prst="rect">
            <a:avLst/>
          </a:prstGeom>
          <a:noFill/>
        </p:spPr>
        <p:txBody>
          <a:bodyPr wrap="square" lIns="91440" tIns="45720" rIns="91440" bIns="45720">
            <a:spAutoFit/>
          </a:bodyPr>
          <a:lstStyle/>
          <a:p>
            <a:pPr algn="ctr"/>
            <a:r>
              <a:rPr lang="en-US" sz="3600" b="1" dirty="0">
                <a:ln w="24500" cmpd="dbl">
                  <a:solidFill>
                    <a:schemeClr val="accent2">
                      <a:shade val="85000"/>
                      <a:satMod val="155000"/>
                    </a:schemeClr>
                  </a:solidFill>
                  <a:prstDash val="solid"/>
                  <a:miter lim="800000"/>
                </a:ln>
                <a:solidFill>
                  <a:srgbClr val="009900"/>
                </a:solidFill>
                <a:effectLst>
                  <a:outerShdw blurRad="38100" dist="38100" dir="7020000" algn="tl">
                    <a:srgbClr val="000000">
                      <a:alpha val="35000"/>
                    </a:srgbClr>
                  </a:outerShdw>
                </a:effectLst>
                <a:latin typeface="Tahoma" panose="020B0604030504040204" charset="0"/>
                <a:cs typeface="Tahoma" panose="020B0604030504040204" charset="0"/>
              </a:rPr>
              <a:t>REVIEW 2</a:t>
            </a:r>
          </a:p>
        </p:txBody>
      </p:sp>
      <p:pic>
        <p:nvPicPr>
          <p:cNvPr id="15" name="Picture 2" descr="D:\ptvt\YNghiaCanhMaiTet-www.ThepToanThang.com.vn.JPEG"/>
          <p:cNvPicPr>
            <a:picLocks noChangeAspect="1" noChangeArrowheads="1"/>
          </p:cNvPicPr>
          <p:nvPr/>
        </p:nvPicPr>
        <p:blipFill>
          <a:blip r:embed="rId6"/>
          <a:srcRect/>
          <a:stretch>
            <a:fillRect/>
          </a:stretch>
        </p:blipFill>
        <p:spPr bwMode="auto">
          <a:xfrm>
            <a:off x="285661" y="3579063"/>
            <a:ext cx="4048155" cy="3086100"/>
          </a:xfrm>
          <a:prstGeom prst="rect">
            <a:avLst/>
          </a:prstGeom>
          <a:noFill/>
        </p:spPr>
      </p:pic>
      <p:pic>
        <p:nvPicPr>
          <p:cNvPr id="16" name="Picture 8" descr="http://1.bp.blogspot.com/-HkSgouNeQmA/URMbtBrzBMI/AAAAAAAAAkg/biR29V7u7ec/s400/3+kids+vietnamese.png"/>
          <p:cNvPicPr>
            <a:picLocks noChangeAspect="1" noChangeArrowheads="1"/>
          </p:cNvPicPr>
          <p:nvPr/>
        </p:nvPicPr>
        <p:blipFill>
          <a:blip r:embed="rId7" cstate="print"/>
          <a:srcRect/>
          <a:stretch>
            <a:fillRect/>
          </a:stretch>
        </p:blipFill>
        <p:spPr bwMode="auto">
          <a:xfrm>
            <a:off x="5810248" y="3286124"/>
            <a:ext cx="4643470" cy="3286148"/>
          </a:xfrm>
          <a:prstGeom prst="rect">
            <a:avLst/>
          </a:prstGeom>
          <a:noFill/>
        </p:spPr>
      </p:pic>
      <p:sp>
        <p:nvSpPr>
          <p:cNvPr id="17" name="TextBox 16"/>
          <p:cNvSpPr txBox="1"/>
          <p:nvPr/>
        </p:nvSpPr>
        <p:spPr>
          <a:xfrm>
            <a:off x="7381884" y="3242396"/>
            <a:ext cx="1500198" cy="645160"/>
          </a:xfrm>
          <a:prstGeom prst="rect">
            <a:avLst/>
          </a:prstGeom>
          <a:solidFill>
            <a:schemeClr val="bg1"/>
          </a:solidFill>
        </p:spPr>
        <p:txBody>
          <a:bodyPr wrap="square" rtlCol="0">
            <a:spAutoFit/>
          </a:bodyPr>
          <a:lstStyle/>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99634" y="1016263"/>
            <a:ext cx="8907780" cy="5077460"/>
          </a:xfrm>
          <a:prstGeom prst="rect">
            <a:avLst/>
          </a:prstGeom>
          <a:noFill/>
        </p:spPr>
        <p:txBody>
          <a:bodyPr wrap="square" rtlCol="0" anchor="t">
            <a:spAutoFit/>
          </a:bodyPr>
          <a:lstStyle/>
          <a:p>
            <a:pPr>
              <a:lnSpc>
                <a:spcPct val="150000"/>
              </a:lnSpc>
            </a:pPr>
            <a:r>
              <a:rPr lang="en-US" sz="2400">
                <a:latin typeface="Tahoma" panose="020B0604030504040204" charset="0"/>
                <a:cs typeface="Tahoma" panose="020B0604030504040204" charset="0"/>
              </a:rPr>
              <a:t>I live </a:t>
            </a:r>
            <a:r>
              <a:rPr lang="en-US" sz="2400">
                <a:latin typeface="Tahoma" panose="020B0604030504040204" charset="0"/>
                <a:cs typeface="Tahoma" panose="020B0604030504040204" charset="0"/>
              </a:rPr>
              <a:t>in </a:t>
            </a:r>
            <a:r>
              <a:rPr lang="en-US" sz="2400" smtClean="0">
                <a:solidFill>
                  <a:srgbClr val="0B5FD1"/>
                </a:solidFill>
                <a:latin typeface="Tahoma" panose="020B0604030504040204" charset="0"/>
                <a:cs typeface="Tahoma" panose="020B0604030504040204" charset="0"/>
              </a:rPr>
              <a:t>Hai Phong city</a:t>
            </a:r>
            <a:r>
              <a:rPr lang="en-US" sz="2400">
                <a:latin typeface="Tahoma" panose="020B0604030504040204" charset="0"/>
                <a:cs typeface="Tahoma" panose="020B0604030504040204" charset="0"/>
              </a:rPr>
              <a:t>. Life is very </a:t>
            </a:r>
            <a:r>
              <a:rPr lang="en-US" sz="2400">
                <a:solidFill>
                  <a:srgbClr val="0B5FD1"/>
                </a:solidFill>
                <a:latin typeface="Tahoma" panose="020B0604030504040204" charset="0"/>
                <a:cs typeface="Tahoma" panose="020B0604030504040204" charset="0"/>
              </a:rPr>
              <a:t>peaceful</a:t>
            </a:r>
            <a:r>
              <a:rPr lang="en-US" sz="2400">
                <a:latin typeface="Tahoma" panose="020B0604030504040204" charset="0"/>
                <a:cs typeface="Tahoma" panose="020B0604030504040204" charset="0"/>
              </a:rPr>
              <a:t> here. There are </a:t>
            </a:r>
            <a:r>
              <a:rPr lang="en-US" sz="2400">
                <a:solidFill>
                  <a:srgbClr val="0B5FD1"/>
                </a:solidFill>
                <a:latin typeface="Tahoma" panose="020B0604030504040204" charset="0"/>
                <a:cs typeface="Tahoma" panose="020B0604030504040204" charset="0"/>
              </a:rPr>
              <a:t>many interesting places</a:t>
            </a:r>
            <a:r>
              <a:rPr lang="en-US" sz="2400">
                <a:latin typeface="Tahoma" panose="020B0604030504040204" charset="0"/>
                <a:cs typeface="Tahoma" panose="020B0604030504040204" charset="0"/>
              </a:rPr>
              <a:t> in my neighbourhood like </a:t>
            </a:r>
            <a:r>
              <a:rPr lang="en-US" sz="2400">
                <a:solidFill>
                  <a:srgbClr val="0B5FD1"/>
                </a:solidFill>
                <a:latin typeface="Tahoma" panose="020B0604030504040204" charset="0"/>
                <a:cs typeface="Tahoma" panose="020B0604030504040204" charset="0"/>
              </a:rPr>
              <a:t>beaches</a:t>
            </a:r>
            <a:r>
              <a:rPr lang="en-US" sz="2400">
                <a:latin typeface="Tahoma" panose="020B0604030504040204" charset="0"/>
                <a:cs typeface="Tahoma" panose="020B0604030504040204" charset="0"/>
              </a:rPr>
              <a:t>, parks, supermarkets, restaurants and games centres.</a:t>
            </a:r>
          </a:p>
          <a:p>
            <a:pPr>
              <a:lnSpc>
                <a:spcPct val="150000"/>
              </a:lnSpc>
            </a:pPr>
            <a:endParaRPr lang="en-US" sz="2400">
              <a:latin typeface="Tahoma" panose="020B0604030504040204" charset="0"/>
              <a:cs typeface="Tahoma" panose="020B0604030504040204" charset="0"/>
            </a:endParaRPr>
          </a:p>
          <a:p>
            <a:pPr>
              <a:lnSpc>
                <a:spcPct val="150000"/>
              </a:lnSpc>
            </a:pPr>
            <a:r>
              <a:rPr lang="en-US" sz="2400">
                <a:latin typeface="Tahoma" panose="020B0604030504040204" charset="0"/>
                <a:cs typeface="Tahoma" panose="020B0604030504040204" charset="0"/>
              </a:rPr>
              <a:t>At weekends, my friends and I often go to the beaches where we can </a:t>
            </a:r>
            <a:r>
              <a:rPr lang="en-US" sz="2400">
                <a:solidFill>
                  <a:srgbClr val="0B5FD1"/>
                </a:solidFill>
                <a:latin typeface="Tahoma" panose="020B0604030504040204" charset="0"/>
                <a:cs typeface="Tahoma" panose="020B0604030504040204" charset="0"/>
              </a:rPr>
              <a:t>swim, sunbathe and play underwater games</a:t>
            </a:r>
            <a:r>
              <a:rPr lang="en-US" sz="2400">
                <a:latin typeface="Tahoma" panose="020B0604030504040204" charset="0"/>
                <a:cs typeface="Tahoma" panose="020B0604030504040204" charset="0"/>
              </a:rPr>
              <a:t>. That’s our favourite place. </a:t>
            </a:r>
          </a:p>
          <a:p>
            <a:pPr>
              <a:lnSpc>
                <a:spcPct val="150000"/>
              </a:lnSpc>
            </a:pPr>
            <a:endParaRPr lang="en-US" sz="2400">
              <a:latin typeface="Tahoma" panose="020B0604030504040204" charset="0"/>
              <a:cs typeface="Tahoma" panose="020B0604030504040204" charset="0"/>
            </a:endParaRPr>
          </a:p>
          <a:p>
            <a:pPr>
              <a:lnSpc>
                <a:spcPct val="150000"/>
              </a:lnSpc>
            </a:pPr>
            <a:endParaRPr lang="en-US" sz="2400">
              <a:latin typeface="Tahoma" panose="020B0604030504040204" charset="0"/>
              <a:cs typeface="Tahoma" panose="020B060403050404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p:txBody>
          <a:bodyPr vert="horz" wrap="square" lIns="91440" tIns="45720" rIns="91440" bIns="45720" rtlCol="0" anchor="ctr" anchorCtr="0">
            <a:normAutofit/>
          </a:bodyPr>
          <a:lstStyle/>
          <a:p>
            <a:endParaRPr dirty="0"/>
          </a:p>
        </p:txBody>
      </p:sp>
      <p:pic>
        <p:nvPicPr>
          <p:cNvPr id="25603" name="Picture 3" descr="Picture1"/>
          <p:cNvPicPr>
            <a:picLocks noChangeAspect="1"/>
          </p:cNvPicPr>
          <p:nvPr/>
        </p:nvPicPr>
        <p:blipFill>
          <a:blip r:embed="rId2"/>
          <a:stretch>
            <a:fillRect/>
          </a:stretch>
        </p:blipFill>
        <p:spPr>
          <a:xfrm>
            <a:off x="0" y="1"/>
            <a:ext cx="12192000" cy="6794938"/>
          </a:xfrm>
          <a:prstGeom prst="rect">
            <a:avLst/>
          </a:prstGeom>
          <a:noFill/>
          <a:ln w="9525">
            <a:noFill/>
          </a:ln>
        </p:spPr>
      </p:pic>
      <p:sp>
        <p:nvSpPr>
          <p:cNvPr id="25604" name="Rectangle 4"/>
          <p:cNvSpPr/>
          <p:nvPr/>
        </p:nvSpPr>
        <p:spPr>
          <a:xfrm>
            <a:off x="1141007" y="1918139"/>
            <a:ext cx="9571662" cy="2769989"/>
          </a:xfrm>
          <a:prstGeom prst="rect">
            <a:avLst/>
          </a:prstGeom>
          <a:solidFill>
            <a:schemeClr val="accent4">
              <a:lumMod val="40000"/>
              <a:lumOff val="60000"/>
              <a:alpha val="46000"/>
            </a:schemeClr>
          </a:solidFill>
          <a:ln w="9525">
            <a:noFill/>
          </a:ln>
        </p:spPr>
        <p:txBody>
          <a:bodyPr wrap="square">
            <a:spAutoFit/>
          </a:bodyPr>
          <a:lstStyle/>
          <a:p>
            <a:pPr algn="ctr"/>
            <a:r>
              <a:rPr sz="5400" b="1" dirty="0">
                <a:solidFill>
                  <a:srgbClr val="0000FF"/>
                </a:solidFill>
                <a:latin typeface="Tahoma" panose="020B0604030504040204" charset="0"/>
                <a:cs typeface="Tahoma" panose="020B0604030504040204" charset="0"/>
              </a:rPr>
              <a:t>Thank you very much </a:t>
            </a:r>
          </a:p>
          <a:p>
            <a:pPr algn="ctr"/>
            <a:r>
              <a:rPr sz="5400" b="1" dirty="0">
                <a:solidFill>
                  <a:srgbClr val="0000FF"/>
                </a:solidFill>
                <a:latin typeface="Tahoma" panose="020B0604030504040204" charset="0"/>
                <a:cs typeface="Tahoma" panose="020B0604030504040204" charset="0"/>
              </a:rPr>
              <a:t>for your attendance</a:t>
            </a:r>
          </a:p>
          <a:p>
            <a:pPr algn="ctr"/>
            <a:r>
              <a:rPr lang="en-US" sz="6600" b="1" dirty="0">
                <a:solidFill>
                  <a:srgbClr val="0000FF"/>
                </a:solidFill>
                <a:latin typeface="Tahoma" panose="020B0604030504040204" charset="0"/>
                <a:cs typeface="Tahoma" panose="020B0604030504040204" charset="0"/>
              </a:rPr>
              <a:t>GOOD BYE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212834" y="102475"/>
            <a:ext cx="11737428" cy="6675055"/>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34007"/>
            <a:ext cx="9144000" cy="6660931"/>
          </a:xfrm>
          <a:prstGeom prst="rect">
            <a:avLst/>
          </a:prstGeom>
        </p:spPr>
      </p:pic>
      <p:sp>
        <p:nvSpPr>
          <p:cNvPr id="5" name="Rounded Rectangle 4"/>
          <p:cNvSpPr/>
          <p:nvPr/>
        </p:nvSpPr>
        <p:spPr>
          <a:xfrm>
            <a:off x="2854325" y="2306955"/>
            <a:ext cx="1065530" cy="39243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p:cNvSpPr/>
          <p:nvPr/>
        </p:nvSpPr>
        <p:spPr>
          <a:xfrm>
            <a:off x="2801620" y="2265046"/>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 Box 6"/>
          <p:cNvSpPr txBox="1"/>
          <p:nvPr/>
        </p:nvSpPr>
        <p:spPr>
          <a:xfrm>
            <a:off x="2810511" y="2298065"/>
            <a:ext cx="1162685" cy="398780"/>
          </a:xfrm>
          <a:prstGeom prst="rect">
            <a:avLst/>
          </a:prstGeom>
          <a:noFill/>
        </p:spPr>
        <p:txBody>
          <a:bodyPr wrap="square" rtlCol="0">
            <a:spAutoFit/>
          </a:bodyPr>
          <a:lstStyle/>
          <a:p>
            <a:pPr algn="ctr"/>
            <a:r>
              <a:rPr lang="en-US" sz="2000">
                <a:latin typeface="Tahoma" panose="020B0604030504040204" charset="0"/>
                <a:cs typeface="Tahoma" panose="020B0604030504040204" charset="0"/>
              </a:rPr>
              <a:t>B.Nature</a:t>
            </a:r>
          </a:p>
        </p:txBody>
      </p:sp>
      <p:sp>
        <p:nvSpPr>
          <p:cNvPr id="8" name="Flowchart: Alternate Process 7"/>
          <p:cNvSpPr/>
          <p:nvPr/>
        </p:nvSpPr>
        <p:spPr>
          <a:xfrm>
            <a:off x="5624195" y="2268221"/>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 Box 8"/>
          <p:cNvSpPr txBox="1"/>
          <p:nvPr/>
        </p:nvSpPr>
        <p:spPr>
          <a:xfrm>
            <a:off x="5658486" y="2310130"/>
            <a:ext cx="1236345" cy="398780"/>
          </a:xfrm>
          <a:prstGeom prst="rect">
            <a:avLst/>
          </a:prstGeom>
          <a:noFill/>
        </p:spPr>
        <p:txBody>
          <a:bodyPr wrap="square" rtlCol="0">
            <a:spAutoFit/>
          </a:bodyPr>
          <a:lstStyle/>
          <a:p>
            <a:pPr algn="l"/>
            <a:r>
              <a:rPr lang="en-US" sz="2000">
                <a:latin typeface="Tahoma" panose="020B0604030504040204" charset="0"/>
                <a:cs typeface="Tahoma" panose="020B0604030504040204" charset="0"/>
              </a:rPr>
              <a:t>C.Culture</a:t>
            </a:r>
          </a:p>
        </p:txBody>
      </p:sp>
      <p:sp>
        <p:nvSpPr>
          <p:cNvPr id="10" name="Flowchart: Alternate Process 9"/>
          <p:cNvSpPr/>
          <p:nvPr/>
        </p:nvSpPr>
        <p:spPr>
          <a:xfrm>
            <a:off x="8446135" y="2258696"/>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 Box 10"/>
          <p:cNvSpPr txBox="1"/>
          <p:nvPr/>
        </p:nvSpPr>
        <p:spPr>
          <a:xfrm>
            <a:off x="8472806" y="2300605"/>
            <a:ext cx="1269365" cy="398780"/>
          </a:xfrm>
          <a:prstGeom prst="rect">
            <a:avLst/>
          </a:prstGeom>
          <a:noFill/>
        </p:spPr>
        <p:txBody>
          <a:bodyPr wrap="square" rtlCol="0">
            <a:spAutoFit/>
          </a:bodyPr>
          <a:lstStyle/>
          <a:p>
            <a:pPr algn="ctr"/>
            <a:r>
              <a:rPr lang="en-US" sz="2000">
                <a:latin typeface="Tahoma" panose="020B0604030504040204" charset="0"/>
                <a:cs typeface="Tahoma" panose="020B0604030504040204" charset="0"/>
              </a:rPr>
              <a:t>A. Family</a:t>
            </a:r>
          </a:p>
        </p:txBody>
      </p:sp>
      <p:sp>
        <p:nvSpPr>
          <p:cNvPr id="12" name="Flowchart: Alternate Process 11"/>
          <p:cNvSpPr/>
          <p:nvPr/>
        </p:nvSpPr>
        <p:spPr>
          <a:xfrm>
            <a:off x="5475605" y="1457326"/>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 Box 12"/>
          <p:cNvSpPr txBox="1"/>
          <p:nvPr/>
        </p:nvSpPr>
        <p:spPr>
          <a:xfrm>
            <a:off x="5484496" y="1490345"/>
            <a:ext cx="1162685" cy="398780"/>
          </a:xfrm>
          <a:prstGeom prst="rect">
            <a:avLst/>
          </a:prstGeom>
          <a:noFill/>
        </p:spPr>
        <p:txBody>
          <a:bodyPr wrap="square" rtlCol="0">
            <a:spAutoFit/>
          </a:bodyPr>
          <a:lstStyle/>
          <a:p>
            <a:pPr algn="ctr"/>
            <a:r>
              <a:rPr lang="en-US" sz="2000">
                <a:latin typeface="Tahoma" panose="020B0604030504040204" charset="0"/>
                <a:cs typeface="Tahoma" panose="020B0604030504040204" charset="0"/>
              </a:rPr>
              <a:t>B.Nature</a:t>
            </a:r>
          </a:p>
        </p:txBody>
      </p:sp>
      <p:sp>
        <p:nvSpPr>
          <p:cNvPr id="14" name="Flowchart: Alternate Process 13"/>
          <p:cNvSpPr/>
          <p:nvPr/>
        </p:nvSpPr>
        <p:spPr>
          <a:xfrm>
            <a:off x="2751455" y="1493521"/>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 Box 14"/>
          <p:cNvSpPr txBox="1"/>
          <p:nvPr/>
        </p:nvSpPr>
        <p:spPr>
          <a:xfrm>
            <a:off x="2752091" y="1535430"/>
            <a:ext cx="1269365" cy="398780"/>
          </a:xfrm>
          <a:prstGeom prst="rect">
            <a:avLst/>
          </a:prstGeom>
          <a:noFill/>
        </p:spPr>
        <p:txBody>
          <a:bodyPr wrap="square" rtlCol="0">
            <a:spAutoFit/>
          </a:bodyPr>
          <a:lstStyle/>
          <a:p>
            <a:pPr algn="ctr"/>
            <a:r>
              <a:rPr lang="en-US" sz="2000">
                <a:latin typeface="Tahoma" panose="020B0604030504040204" charset="0"/>
                <a:cs typeface="Tahoma" panose="020B0604030504040204" charset="0"/>
              </a:rPr>
              <a:t>A. Family</a:t>
            </a:r>
          </a:p>
        </p:txBody>
      </p:sp>
      <p:sp>
        <p:nvSpPr>
          <p:cNvPr id="16" name="Flowchart: Alternate Process 15"/>
          <p:cNvSpPr/>
          <p:nvPr/>
        </p:nvSpPr>
        <p:spPr>
          <a:xfrm>
            <a:off x="8249920" y="1448436"/>
            <a:ext cx="1240790" cy="476885"/>
          </a:xfrm>
          <a:prstGeom prst="flowChartAlternateProcess">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 Box 16"/>
          <p:cNvSpPr txBox="1"/>
          <p:nvPr/>
        </p:nvSpPr>
        <p:spPr>
          <a:xfrm>
            <a:off x="8258176" y="1490345"/>
            <a:ext cx="1236345" cy="398780"/>
          </a:xfrm>
          <a:prstGeom prst="rect">
            <a:avLst/>
          </a:prstGeom>
          <a:noFill/>
        </p:spPr>
        <p:txBody>
          <a:bodyPr wrap="square" rtlCol="0">
            <a:spAutoFit/>
          </a:bodyPr>
          <a:lstStyle/>
          <a:p>
            <a:pPr algn="l"/>
            <a:r>
              <a:rPr lang="en-US" sz="2000">
                <a:latin typeface="Tahoma" panose="020B0604030504040204" charset="0"/>
                <a:cs typeface="Tahoma" panose="020B0604030504040204" charset="0"/>
              </a:rPr>
              <a:t>C.Culture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500"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500"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389" y="457200"/>
            <a:ext cx="12011559" cy="563231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3795" y="0"/>
            <a:ext cx="12205796" cy="6850257"/>
          </a:xfrm>
          <a:prstGeom prst="rect">
            <a:avLst/>
          </a:prstGeom>
        </p:spPr>
      </p:pic>
    </p:spTree>
    <p:extLst>
      <p:ext uri="{BB962C8B-B14F-4D97-AF65-F5344CB8AC3E}">
        <p14:creationId xmlns:p14="http://schemas.microsoft.com/office/powerpoint/2010/main" val="2965684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2926080" y="2055813"/>
            <a:ext cx="7239000" cy="1200329"/>
          </a:xfrm>
          <a:prstGeom prst="rect">
            <a:avLst/>
          </a:prstGeom>
        </p:spPr>
        <p:txBody>
          <a:bodyPr wrap="square">
            <a:spAutoFit/>
          </a:bodyPr>
          <a:lstStyle/>
          <a:p>
            <a:pPr>
              <a:spcAft>
                <a:spcPts val="0"/>
              </a:spcAft>
            </a:pPr>
            <a:r>
              <a:rPr lang="en-US" sz="3600" b="1"/>
              <a:t>1. You can find beautiful plants and flowers </a:t>
            </a:r>
            <a:r>
              <a:rPr lang="en-US" sz="3600" b="1"/>
              <a:t>in</a:t>
            </a:r>
            <a:r>
              <a:rPr lang="en-US" sz="3600" b="1" smtClean="0"/>
              <a:t>____________.</a:t>
            </a:r>
            <a:endParaRPr lang="en-US" sz="6000" b="1" dirty="0">
              <a:ea typeface="Times New Roman" panose="02020603050405020304" pitchFamily="18" charset="0"/>
            </a:endParaRPr>
          </a:p>
        </p:txBody>
      </p:sp>
      <p:sp>
        <p:nvSpPr>
          <p:cNvPr id="6" name="Rectangle 5"/>
          <p:cNvSpPr/>
          <p:nvPr/>
        </p:nvSpPr>
        <p:spPr>
          <a:xfrm>
            <a:off x="1919386" y="4172600"/>
            <a:ext cx="9140124" cy="646331"/>
          </a:xfrm>
          <a:prstGeom prst="rect">
            <a:avLst/>
          </a:prstGeom>
        </p:spPr>
        <p:txBody>
          <a:bodyPr wrap="square">
            <a:spAutoFit/>
          </a:bodyPr>
          <a:lstStyle/>
          <a:p>
            <a:r>
              <a:rPr lang="en-US" sz="3600" b="1"/>
              <a:t>A. </a:t>
            </a:r>
            <a:r>
              <a:rPr lang="en-US" sz="3600" b="1"/>
              <a:t>a </a:t>
            </a:r>
            <a:r>
              <a:rPr lang="en-US" sz="3600" b="1" smtClean="0"/>
              <a:t>park		B</a:t>
            </a:r>
            <a:r>
              <a:rPr lang="en-US" sz="3600" b="1"/>
              <a:t>. China town  </a:t>
            </a:r>
            <a:r>
              <a:rPr lang="en-US" sz="3600" b="1"/>
              <a:t> </a:t>
            </a:r>
            <a:r>
              <a:rPr lang="en-US" sz="3600" b="1" smtClean="0"/>
              <a:t>	C</a:t>
            </a:r>
            <a:r>
              <a:rPr lang="en-US" sz="3600" b="1"/>
              <a:t>. </a:t>
            </a:r>
            <a:r>
              <a:rPr lang="en-US" sz="3600" b="1" smtClean="0"/>
              <a:t>Sentosa</a:t>
            </a:r>
            <a:endParaRPr lang="en-US" sz="3600" b="1"/>
          </a:p>
        </p:txBody>
      </p:sp>
    </p:spTree>
    <p:extLst>
      <p:ext uri="{BB962C8B-B14F-4D97-AF65-F5344CB8AC3E}">
        <p14:creationId xmlns:p14="http://schemas.microsoft.com/office/powerpoint/2010/main" val="2635317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2926080" y="2055813"/>
            <a:ext cx="7239000" cy="1200329"/>
          </a:xfrm>
          <a:prstGeom prst="rect">
            <a:avLst/>
          </a:prstGeom>
        </p:spPr>
        <p:txBody>
          <a:bodyPr wrap="square">
            <a:spAutoFit/>
          </a:bodyPr>
          <a:lstStyle/>
          <a:p>
            <a:pPr>
              <a:spcAft>
                <a:spcPts val="0"/>
              </a:spcAft>
            </a:pPr>
            <a:r>
              <a:rPr lang="en-US" sz="3600" b="1"/>
              <a:t>1. You can find beautiful plants and flowers </a:t>
            </a:r>
            <a:r>
              <a:rPr lang="en-US" sz="3600" b="1"/>
              <a:t>in</a:t>
            </a:r>
            <a:r>
              <a:rPr lang="en-US" sz="3600" b="1" smtClean="0"/>
              <a:t>____________.</a:t>
            </a:r>
            <a:endParaRPr lang="en-US" sz="6000" b="1" dirty="0">
              <a:ea typeface="Times New Roman" panose="02020603050405020304" pitchFamily="18" charset="0"/>
            </a:endParaRPr>
          </a:p>
        </p:txBody>
      </p:sp>
      <p:sp>
        <p:nvSpPr>
          <p:cNvPr id="6" name="Rectangle 5"/>
          <p:cNvSpPr/>
          <p:nvPr/>
        </p:nvSpPr>
        <p:spPr>
          <a:xfrm>
            <a:off x="1919386" y="4172600"/>
            <a:ext cx="9140124" cy="646331"/>
          </a:xfrm>
          <a:prstGeom prst="rect">
            <a:avLst/>
          </a:prstGeom>
        </p:spPr>
        <p:txBody>
          <a:bodyPr wrap="square">
            <a:spAutoFit/>
          </a:bodyPr>
          <a:lstStyle/>
          <a:p>
            <a:r>
              <a:rPr lang="en-US" sz="3600" b="1">
                <a:solidFill>
                  <a:srgbClr val="FF0000"/>
                </a:solidFill>
              </a:rPr>
              <a:t>A. </a:t>
            </a:r>
            <a:r>
              <a:rPr lang="en-US" sz="3600" b="1">
                <a:solidFill>
                  <a:srgbClr val="FF0000"/>
                </a:solidFill>
              </a:rPr>
              <a:t>a </a:t>
            </a:r>
            <a:r>
              <a:rPr lang="en-US" sz="3600" b="1" smtClean="0">
                <a:solidFill>
                  <a:srgbClr val="FF0000"/>
                </a:solidFill>
              </a:rPr>
              <a:t>park</a:t>
            </a:r>
            <a:r>
              <a:rPr lang="en-US" sz="3600" b="1" smtClean="0"/>
              <a:t>		B</a:t>
            </a:r>
            <a:r>
              <a:rPr lang="en-US" sz="3600" b="1"/>
              <a:t>. China town  </a:t>
            </a:r>
            <a:r>
              <a:rPr lang="en-US" sz="3600" b="1"/>
              <a:t> </a:t>
            </a:r>
            <a:r>
              <a:rPr lang="en-US" sz="3600" b="1" smtClean="0"/>
              <a:t>	C</a:t>
            </a:r>
            <a:r>
              <a:rPr lang="en-US" sz="3600" b="1"/>
              <a:t>. </a:t>
            </a:r>
            <a:r>
              <a:rPr lang="en-US" sz="3600" b="1" smtClean="0"/>
              <a:t>Sentosa</a:t>
            </a:r>
            <a:endParaRPr lang="en-US" sz="3600" b="1"/>
          </a:p>
        </p:txBody>
      </p:sp>
    </p:spTree>
    <p:extLst>
      <p:ext uri="{BB962C8B-B14F-4D97-AF65-F5344CB8AC3E}">
        <p14:creationId xmlns:p14="http://schemas.microsoft.com/office/powerpoint/2010/main" val="2544016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95" y="-236483"/>
            <a:ext cx="12205796" cy="6850257"/>
          </a:xfrm>
          <a:prstGeom prst="rect">
            <a:avLst/>
          </a:prstGeom>
        </p:spPr>
      </p:pic>
      <p:sp>
        <p:nvSpPr>
          <p:cNvPr id="5" name="Rectangle 4"/>
          <p:cNvSpPr/>
          <p:nvPr/>
        </p:nvSpPr>
        <p:spPr>
          <a:xfrm>
            <a:off x="3178328" y="1825625"/>
            <a:ext cx="7239000" cy="1200329"/>
          </a:xfrm>
          <a:prstGeom prst="rect">
            <a:avLst/>
          </a:prstGeom>
        </p:spPr>
        <p:txBody>
          <a:bodyPr wrap="square">
            <a:spAutoFit/>
          </a:bodyPr>
          <a:lstStyle/>
          <a:p>
            <a:pPr>
              <a:spcAft>
                <a:spcPts val="0"/>
              </a:spcAft>
            </a:pPr>
            <a:r>
              <a:rPr lang="en-US" sz="3600" b="1"/>
              <a:t>2. You can see different kinds of animals in </a:t>
            </a:r>
            <a:r>
              <a:rPr lang="en-US" sz="3600" b="1"/>
              <a:t>a</a:t>
            </a:r>
            <a:r>
              <a:rPr lang="en-US" sz="3600" b="1" smtClean="0"/>
              <a:t>____________.</a:t>
            </a:r>
            <a:endParaRPr lang="en-US" sz="9600" b="1" dirty="0">
              <a:ea typeface="Times New Roman" panose="02020603050405020304" pitchFamily="18" charset="0"/>
            </a:endParaRPr>
          </a:p>
        </p:txBody>
      </p:sp>
      <p:sp>
        <p:nvSpPr>
          <p:cNvPr id="6" name="Rectangle 5"/>
          <p:cNvSpPr/>
          <p:nvPr/>
        </p:nvSpPr>
        <p:spPr>
          <a:xfrm>
            <a:off x="1919386" y="4172600"/>
            <a:ext cx="9140124" cy="646331"/>
          </a:xfrm>
          <a:prstGeom prst="rect">
            <a:avLst/>
          </a:prstGeom>
        </p:spPr>
        <p:txBody>
          <a:bodyPr wrap="square">
            <a:spAutoFit/>
          </a:bodyPr>
          <a:lstStyle/>
          <a:p>
            <a:r>
              <a:rPr lang="en-US" sz="3600" b="1"/>
              <a:t>A. zoo </a:t>
            </a:r>
            <a:r>
              <a:rPr lang="en-US" sz="3600" b="1"/>
              <a:t> </a:t>
            </a:r>
            <a:r>
              <a:rPr lang="en-US" sz="3600" b="1" smtClean="0"/>
              <a:t>	            B</a:t>
            </a:r>
            <a:r>
              <a:rPr lang="en-US" sz="3600" b="1"/>
              <a:t>. park    </a:t>
            </a:r>
            <a:r>
              <a:rPr lang="en-US" sz="3600" b="1"/>
              <a:t> </a:t>
            </a:r>
            <a:r>
              <a:rPr lang="en-US" sz="3600" b="1" smtClean="0"/>
              <a:t>		C. town</a:t>
            </a:r>
            <a:endParaRPr lang="en-US" sz="3600" b="1"/>
          </a:p>
        </p:txBody>
      </p:sp>
    </p:spTree>
    <p:extLst>
      <p:ext uri="{BB962C8B-B14F-4D97-AF65-F5344CB8AC3E}">
        <p14:creationId xmlns:p14="http://schemas.microsoft.com/office/powerpoint/2010/main" val="703556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TotalTime>
  <Words>386</Words>
  <Application>Microsoft Office PowerPoint</Application>
  <PresentationFormat>Widescreen</PresentationFormat>
  <Paragraphs>57</Paragraphs>
  <Slides>21</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 PC</dc:creator>
  <cp:lastModifiedBy>hung180583@gmail.com</cp:lastModifiedBy>
  <cp:revision>22</cp:revision>
  <dcterms:created xsi:type="dcterms:W3CDTF">2021-12-19T09:45:00Z</dcterms:created>
  <dcterms:modified xsi:type="dcterms:W3CDTF">2023-12-24T15:34:37Z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FD580695C92C4F85A46C52A2970CF1E1</vt:lpwstr>
  </property>
  <property fmtid="{D5CDD505-2E9C-101B-9397-08002B2CF9AE}" pid="3" name="KSOProductBuildVer">
    <vt:lpwstr>1033-11.2.0.10421</vt:lpwstr>
  </property>
</Properties>
</file>