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334" r:id="rId3"/>
    <p:sldId id="257" r:id="rId4"/>
    <p:sldId id="292" r:id="rId5"/>
    <p:sldId id="258" r:id="rId6"/>
    <p:sldId id="259" r:id="rId7"/>
    <p:sldId id="261" r:id="rId8"/>
    <p:sldId id="262" r:id="rId9"/>
    <p:sldId id="263" r:id="rId10"/>
    <p:sldId id="264" r:id="rId11"/>
    <p:sldId id="286" r:id="rId12"/>
    <p:sldId id="312" r:id="rId13"/>
    <p:sldId id="288" r:id="rId14"/>
    <p:sldId id="291" r:id="rId15"/>
    <p:sldId id="293" r:id="rId16"/>
    <p:sldId id="314" r:id="rId17"/>
    <p:sldId id="313" r:id="rId18"/>
    <p:sldId id="315" r:id="rId19"/>
    <p:sldId id="316" r:id="rId20"/>
    <p:sldId id="300" r:id="rId21"/>
    <p:sldId id="3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5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5E493-25C1-4C02-8868-F979B7D5E928}"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45EA2-A71E-43FB-8545-8066D4856C0F}" type="slidenum">
              <a:rPr lang="en-US" smtClean="0"/>
              <a:t>‹#›</a:t>
            </a:fld>
            <a:endParaRPr lang="en-US"/>
          </a:p>
        </p:txBody>
      </p:sp>
    </p:spTree>
    <p:extLst>
      <p:ext uri="{BB962C8B-B14F-4D97-AF65-F5344CB8AC3E}">
        <p14:creationId xmlns:p14="http://schemas.microsoft.com/office/powerpoint/2010/main" val="177933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299686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5"/>
          </p:nvPr>
        </p:nvSpPr>
        <p:spPr/>
        <p:txBody>
          <a:bodyPr/>
          <a:lstStyle/>
          <a:p>
            <a:fld id="{5FC45EA2-A71E-43FB-8545-8066D4856C0F}" type="slidenum">
              <a:rPr lang="en-US" smtClean="0"/>
              <a:t>5</a:t>
            </a:fld>
            <a:endParaRPr lang="en-US"/>
          </a:p>
        </p:txBody>
      </p:sp>
    </p:spTree>
    <p:extLst>
      <p:ext uri="{BB962C8B-B14F-4D97-AF65-F5344CB8AC3E}">
        <p14:creationId xmlns:p14="http://schemas.microsoft.com/office/powerpoint/2010/main" val="306114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8069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44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19735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5410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8847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68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784811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558086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46480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82079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68902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509764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36531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2529283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887110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971581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74589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85311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2564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61237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89234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60643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28531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36457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86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F52B781-0017-0590-8446-72BF8831DF5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334874" y="85725"/>
            <a:ext cx="1343025" cy="1343025"/>
          </a:xfrm>
          <a:prstGeom prst="rect">
            <a:avLst/>
          </a:prstGeom>
        </p:spPr>
      </p:pic>
    </p:spTree>
    <p:extLst>
      <p:ext uri="{BB962C8B-B14F-4D97-AF65-F5344CB8AC3E}">
        <p14:creationId xmlns:p14="http://schemas.microsoft.com/office/powerpoint/2010/main" val="501525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179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slide" Target="slide6.xml"/><Relationship Id="rId26" Type="http://schemas.openxmlformats.org/officeDocument/2006/relationships/slide" Target="slide10.xml"/><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1.gif"/><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slide" Target="slide8.xml"/><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hyperlink" Target="https://www.facebook.com/nkpowerskills" TargetMode="External"/><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0.png"/><Relationship Id="rId10" Type="http://schemas.openxmlformats.org/officeDocument/2006/relationships/image" Target="../media/image29.png"/><Relationship Id="rId19" Type="http://schemas.openxmlformats.org/officeDocument/2006/relationships/slide" Target="slide7.xml"/><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slide" Target="slide5.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slide" Target="slide5.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slide" Target="slide5.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slide" Target="slide5.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46892" y="-123092"/>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7" y="3404382"/>
            <a:ext cx="3125270" cy="3453618"/>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689294" y="216790"/>
            <a:ext cx="10747717" cy="2096086"/>
          </a:xfrm>
          <a:prstGeom prst="rect">
            <a:avLst/>
          </a:prstGeom>
          <a:noFill/>
        </p:spPr>
        <p:txBody>
          <a:bodyPr wrap="square" rtlCol="0">
            <a:prstTxWarp prst="textChevron">
              <a:avLst/>
            </a:prstTxWarp>
            <a:spAutoFit/>
          </a:bodyPr>
          <a:lstStyle/>
          <a:p>
            <a:pPr algn="ctr"/>
            <a:r>
              <a:rPr lang="en-US" altLang="zh-CN" sz="2800" b="1" smtClean="0">
                <a:solidFill>
                  <a:srgbClr val="C00000"/>
                </a:solidFill>
                <a:latin typeface="Times New Roman" panose="02020603050405020304" pitchFamily="18" charset="0"/>
                <a:ea typeface="inpin heiti" charset="-122"/>
                <a:cs typeface="Times New Roman" panose="02020603050405020304" pitchFamily="18" charset="0"/>
              </a:rPr>
              <a:t>CHÀO MỪNG QUÝ THẦY CÔ </a:t>
            </a:r>
          </a:p>
          <a:p>
            <a:pPr algn="ctr"/>
            <a:r>
              <a:rPr lang="en-US" altLang="zh-CN" sz="2800" b="1" smtClean="0">
                <a:solidFill>
                  <a:srgbClr val="C00000"/>
                </a:solidFill>
                <a:latin typeface="Times New Roman" panose="02020603050405020304" pitchFamily="18" charset="0"/>
                <a:ea typeface="inpin heiti" charset="-122"/>
                <a:cs typeface="Times New Roman" panose="02020603050405020304" pitchFamily="18" charset="0"/>
              </a:rPr>
              <a:t>VỀ DỰ TIẾT HỌC NGÀY HÔM NAY</a:t>
            </a:r>
            <a:endParaRPr lang="zh-CN" altLang="en-US" sz="28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7" name="文本框 6">
            <a:extLst>
              <a:ext uri="{FF2B5EF4-FFF2-40B4-BE49-F238E27FC236}">
                <a16:creationId xmlns:a16="http://schemas.microsoft.com/office/drawing/2014/main" id="{42929F7C-191A-48DA-A979-0460A0D2136C}"/>
              </a:ext>
            </a:extLst>
          </p:cNvPr>
          <p:cNvSpPr txBox="1"/>
          <p:nvPr/>
        </p:nvSpPr>
        <p:spPr>
          <a:xfrm>
            <a:off x="3915000" y="2275657"/>
            <a:ext cx="6724644" cy="1569660"/>
          </a:xfrm>
          <a:prstGeom prst="rect">
            <a:avLst/>
          </a:prstGeom>
          <a:noFill/>
        </p:spPr>
        <p:txBody>
          <a:bodyPr wrap="square" rtlCol="0">
            <a:spAutoFit/>
          </a:bodyPr>
          <a:lstStyle/>
          <a:p>
            <a:r>
              <a:rPr lang="en-US" altLang="zh-CN" sz="6000" b="1" dirty="0" smtClean="0">
                <a:solidFill>
                  <a:srgbClr val="00B050"/>
                </a:solidFill>
                <a:latin typeface="Times New Roman" panose="02020603050405020304" pitchFamily="18" charset="0"/>
                <a:ea typeface="inpin heiti" charset="-122"/>
                <a:cs typeface="Times New Roman" panose="02020603050405020304" pitchFamily="18" charset="0"/>
              </a:rPr>
              <a:t>LỊCH SỬ- ĐỊA LÍ</a:t>
            </a:r>
            <a:endParaRPr lang="en-US" altLang="zh-CN" sz="6000" b="1" dirty="0" smtClean="0">
              <a:solidFill>
                <a:srgbClr val="00B050"/>
              </a:solidFill>
              <a:latin typeface="Times New Roman" panose="02020603050405020304" pitchFamily="18" charset="0"/>
              <a:ea typeface="inpin heiti" charset="-122"/>
              <a:cs typeface="Times New Roman" panose="02020603050405020304" pitchFamily="18" charset="0"/>
            </a:endParaRPr>
          </a:p>
          <a:p>
            <a:r>
              <a:rPr lang="en-US" altLang="zh-CN" sz="3600" b="1" dirty="0" smtClean="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3600" b="1" dirty="0" smtClean="0">
                <a:solidFill>
                  <a:srgbClr val="00B050"/>
                </a:solidFill>
                <a:latin typeface="Times New Roman" panose="02020603050405020304" pitchFamily="18" charset="0"/>
                <a:ea typeface="inpin heiti" charset="-122"/>
                <a:cs typeface="Times New Roman" panose="02020603050405020304" pitchFamily="18" charset="0"/>
              </a:rPr>
              <a:t>     LỚP 4</a:t>
            </a:r>
            <a:endParaRPr lang="zh-CN" altLang="en-US" sz="36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6222730" y="4290514"/>
            <a:ext cx="4751529" cy="523221"/>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6312863" y="4301161"/>
            <a:ext cx="4768776" cy="523220"/>
          </a:xfrm>
          <a:prstGeom prst="rect">
            <a:avLst/>
          </a:prstGeom>
          <a:noFill/>
        </p:spPr>
        <p:txBody>
          <a:bodyPr wrap="square" rtlCol="0">
            <a:spAutoFit/>
          </a:bodyPr>
          <a:lstStyle/>
          <a:p>
            <a:r>
              <a:rPr lang="en-US" altLang="zh-CN" sz="2800" b="1" dirty="0" err="1" smtClean="0">
                <a:latin typeface="Times New Roman" panose="02020603050405020304" pitchFamily="18" charset="0"/>
                <a:ea typeface="inpin heiti" charset="-122"/>
                <a:cs typeface="Times New Roman" panose="02020603050405020304" pitchFamily="18" charset="0"/>
              </a:rPr>
              <a:t>Giáo</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viên</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Nguyễn</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Thị</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Thuận</a:t>
            </a:r>
            <a:endParaRPr lang="zh-CN" altLang="en-US" sz="28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5660023" y="1942014"/>
            <a:ext cx="562707" cy="35615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2" name="AutoShape 42"/>
          <p:cNvSpPr>
            <a:spLocks noChangeArrowheads="1"/>
          </p:cNvSpPr>
          <p:nvPr/>
        </p:nvSpPr>
        <p:spPr bwMode="auto">
          <a:xfrm flipV="1">
            <a:off x="5660023" y="6404852"/>
            <a:ext cx="387913" cy="35043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3" name="AutoShape 43"/>
          <p:cNvSpPr>
            <a:spLocks noChangeArrowheads="1"/>
          </p:cNvSpPr>
          <p:nvPr/>
        </p:nvSpPr>
        <p:spPr bwMode="auto">
          <a:xfrm>
            <a:off x="2471138" y="4440273"/>
            <a:ext cx="348851" cy="37346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4" name="AutoShape 44"/>
          <p:cNvSpPr>
            <a:spLocks noChangeArrowheads="1"/>
          </p:cNvSpPr>
          <p:nvPr/>
        </p:nvSpPr>
        <p:spPr bwMode="auto">
          <a:xfrm>
            <a:off x="9778340" y="1846187"/>
            <a:ext cx="404323" cy="27390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5" name="AutoShape 46"/>
          <p:cNvSpPr>
            <a:spLocks noChangeArrowheads="1"/>
          </p:cNvSpPr>
          <p:nvPr/>
        </p:nvSpPr>
        <p:spPr bwMode="auto">
          <a:xfrm>
            <a:off x="1301257" y="2010591"/>
            <a:ext cx="461963" cy="28049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6" name="AutoShape 64"/>
          <p:cNvSpPr>
            <a:spLocks noChangeArrowheads="1"/>
          </p:cNvSpPr>
          <p:nvPr/>
        </p:nvSpPr>
        <p:spPr bwMode="auto">
          <a:xfrm>
            <a:off x="3602310" y="5818278"/>
            <a:ext cx="322910" cy="2897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7" name="AutoShape 64"/>
          <p:cNvSpPr>
            <a:spLocks noChangeArrowheads="1"/>
          </p:cNvSpPr>
          <p:nvPr/>
        </p:nvSpPr>
        <p:spPr bwMode="auto">
          <a:xfrm>
            <a:off x="7824408" y="5852160"/>
            <a:ext cx="348922" cy="33823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9" name="AutoShape 64"/>
          <p:cNvSpPr>
            <a:spLocks noChangeArrowheads="1"/>
          </p:cNvSpPr>
          <p:nvPr/>
        </p:nvSpPr>
        <p:spPr bwMode="auto">
          <a:xfrm>
            <a:off x="3138249" y="927789"/>
            <a:ext cx="464061" cy="33704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40" name="AutoShape 44"/>
          <p:cNvSpPr>
            <a:spLocks noChangeArrowheads="1"/>
          </p:cNvSpPr>
          <p:nvPr/>
        </p:nvSpPr>
        <p:spPr bwMode="auto">
          <a:xfrm>
            <a:off x="7998869" y="853859"/>
            <a:ext cx="466683" cy="38836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21" name="AutoShape 44"/>
          <p:cNvSpPr>
            <a:spLocks noChangeArrowheads="1"/>
          </p:cNvSpPr>
          <p:nvPr/>
        </p:nvSpPr>
        <p:spPr bwMode="auto">
          <a:xfrm>
            <a:off x="9139447" y="4625263"/>
            <a:ext cx="383154" cy="26190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Tree>
    <p:extLst>
      <p:ext uri="{BB962C8B-B14F-4D97-AF65-F5344CB8AC3E}">
        <p14:creationId xmlns:p14="http://schemas.microsoft.com/office/powerpoint/2010/main" val="1387210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a:t>
            </a:r>
            <a:r>
              <a:rPr kumimoji="0" lang="en-US" sz="9600" b="0" i="0" u="none" strike="noStrike" kern="1200" cap="none" spc="0" normalizeH="0" noProof="0" dirty="0">
                <a:ln w="0"/>
                <a:solidFill>
                  <a:srgbClr val="00B050"/>
                </a:solidFill>
                <a:effectLst/>
                <a:uLnTx/>
                <a:uFillTx/>
                <a:latin typeface="iCiel Cadena" panose="02000503000000020004" pitchFamily="2" charset="0"/>
                <a:ea typeface="+mn-ea"/>
                <a:cs typeface="+mn-cs"/>
              </a:rPr>
              <a:t> PHÁ</a:t>
            </a:r>
            <a:endPar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endParaRP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554545"/>
          </a:xfrm>
          <a:prstGeom prst="rect">
            <a:avLst/>
          </a:prstGeom>
        </p:spPr>
        <p:txBody>
          <a:bodyPr wrap="square">
            <a:spAutoFit/>
          </a:bodyPr>
          <a:lstStyle/>
          <a:p>
            <a:pPr algn="ctr"/>
            <a:r>
              <a:rPr lang="en-US" sz="4000" b="1" dirty="0" err="1">
                <a:solidFill>
                  <a:srgbClr val="0070C0"/>
                </a:solidFill>
                <a:latin typeface="Cambria" panose="02040503050406030204" pitchFamily="18" charset="0"/>
                <a:ea typeface="Cambria" panose="02040503050406030204" pitchFamily="18" charset="0"/>
              </a:rPr>
              <a:t>Hoạt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động</a:t>
            </a:r>
            <a:r>
              <a:rPr lang="en-US" sz="4000" b="1" dirty="0">
                <a:solidFill>
                  <a:srgbClr val="0070C0"/>
                </a:solidFill>
                <a:latin typeface="Cambria" panose="02040503050406030204" pitchFamily="18" charset="0"/>
                <a:ea typeface="Cambria" panose="02040503050406030204" pitchFamily="18" charset="0"/>
              </a:rPr>
              <a:t> 1: </a:t>
            </a: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bảo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tồn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2154" y="143220"/>
            <a:ext cx="11824133" cy="1644483"/>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569660"/>
          </a:xfrm>
          <a:prstGeom prst="rect">
            <a:avLst/>
          </a:prstGeom>
          <a:noFill/>
        </p:spPr>
        <p:txBody>
          <a:bodyPr wrap="square" rtlCol="0">
            <a:spAutoFit/>
          </a:bodyPr>
          <a:lstStyle/>
          <a:p>
            <a:pPr lvl="0" algn="ct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6,7,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ể tên một số hoạt động được tổ chức ở khu di tích Văn Miếu – Quốc Tử Giám nhằm tôn vinh truyền thống hiếu học của dân tộc.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D1D2883-D723-D23B-E836-8A87FE376D41}"/>
              </a:ext>
            </a:extLst>
          </p:cNvPr>
          <p:cNvPicPr>
            <a:picLocks noChangeAspect="1"/>
          </p:cNvPicPr>
          <p:nvPr/>
        </p:nvPicPr>
        <p:blipFill>
          <a:blip r:embed="rId5"/>
          <a:stretch>
            <a:fillRect/>
          </a:stretch>
        </p:blipFill>
        <p:spPr>
          <a:xfrm>
            <a:off x="982573" y="2258174"/>
            <a:ext cx="4559893" cy="3647914"/>
          </a:xfrm>
          <a:prstGeom prst="rect">
            <a:avLst/>
          </a:prstGeom>
        </p:spPr>
      </p:pic>
      <p:pic>
        <p:nvPicPr>
          <p:cNvPr id="13" name="Picture 12">
            <a:extLst>
              <a:ext uri="{FF2B5EF4-FFF2-40B4-BE49-F238E27FC236}">
                <a16:creationId xmlns:a16="http://schemas.microsoft.com/office/drawing/2014/main" id="{7CB3023B-E573-5F72-16DE-87CDF89BB7A1}"/>
              </a:ext>
            </a:extLst>
          </p:cNvPr>
          <p:cNvPicPr>
            <a:picLocks noChangeAspect="1"/>
          </p:cNvPicPr>
          <p:nvPr/>
        </p:nvPicPr>
        <p:blipFill>
          <a:blip r:embed="rId6"/>
          <a:stretch>
            <a:fillRect/>
          </a:stretch>
        </p:blipFill>
        <p:spPr>
          <a:xfrm>
            <a:off x="6132281" y="2341812"/>
            <a:ext cx="5205812" cy="3580523"/>
          </a:xfrm>
          <a:prstGeom prst="rect">
            <a:avLst/>
          </a:prstGeom>
        </p:spPr>
      </p:pic>
    </p:spTree>
    <p:extLst>
      <p:ext uri="{BB962C8B-B14F-4D97-AF65-F5344CB8AC3E}">
        <p14:creationId xmlns:p14="http://schemas.microsoft.com/office/powerpoint/2010/main" val="3364513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656184"/>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967638" y="782667"/>
              <a:ext cx="5407125" cy="2035340"/>
            </a:xfrm>
            <a:prstGeom prst="rect">
              <a:avLst/>
            </a:prstGeom>
            <a:noFill/>
          </p:spPr>
          <p:txBody>
            <a:bodyPr wrap="square" lIns="91440" tIns="45720" rIns="91440" bIns="45720">
              <a:spAutoFit/>
            </a:bodyPr>
            <a:lstStyle/>
            <a:p>
              <a:pPr marL="0" marR="0" algn="ctr">
                <a:spcBef>
                  <a:spcPts val="0"/>
                </a:spcBef>
                <a:spcAft>
                  <a:spcPts val="0"/>
                </a:spcAft>
              </a:pP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em, cần làm gì để giữ gìn và phát huy giá trị của khu di tích Văn Miếu – Quốc Tử Giám?</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AF2157DF-DB65-447E-B76B-60F39D1723EF}"/>
              </a:ext>
            </a:extLst>
          </p:cNvPr>
          <p:cNvSpPr/>
          <p:nvPr/>
        </p:nvSpPr>
        <p:spPr>
          <a:xfrm>
            <a:off x="277401" y="2514618"/>
            <a:ext cx="8393987" cy="4256052"/>
          </a:xfrm>
          <a:prstGeom prst="rect">
            <a:avLst/>
          </a:prstGeom>
          <a:solidFill>
            <a:schemeClr val="accent2">
              <a:lumMod val="20000"/>
              <a:lumOff val="80000"/>
            </a:schemeClr>
          </a:solidFill>
          <a:ln w="28575">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Tăng cường quảng bá về khu di tích Văn Miếu – Quốc Tử Giám trên các báo, đài, sách,... để nhiều người trên thế giới biết đến. </a:t>
            </a:r>
            <a:endParaRPr lang="en-US" sz="3200" b="1" dirty="0">
              <a:solidFill>
                <a:srgbClr val="C0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Tổ chức các cuộc thi giới thiệu về khu di tích Văn Miếu – Quốc Tử Giám trên các trang mạng xã hội để tuyên truyền việc giữ gìn và phát huy giá trị của khu di tích đến với các bạn trẻ niều hơn,...</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316" y="3708970"/>
            <a:ext cx="3149029" cy="3149029"/>
          </a:xfrm>
          <a:prstGeom prst="rect">
            <a:avLst/>
          </a:prstGeom>
        </p:spPr>
      </p:pic>
    </p:spTree>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9F3C1CED-0F37-C83D-22B8-31307020C77C}"/>
              </a:ext>
            </a:extLst>
          </p:cNvPr>
          <p:cNvPicPr>
            <a:picLocks noChangeAspect="1"/>
          </p:cNvPicPr>
          <p:nvPr/>
        </p:nvPicPr>
        <p:blipFill>
          <a:blip r:embed="rId7"/>
          <a:stretch>
            <a:fillRect/>
          </a:stretch>
        </p:blipFill>
        <p:spPr>
          <a:xfrm>
            <a:off x="1701532" y="1807433"/>
            <a:ext cx="8809484" cy="3078747"/>
          </a:xfrm>
          <a:prstGeom prst="rect">
            <a:avLst/>
          </a:prstGeom>
        </p:spPr>
      </p:pic>
    </p:spTree>
    <p:extLst>
      <p:ext uri="{BB962C8B-B14F-4D97-AF65-F5344CB8AC3E}">
        <p14:creationId xmlns:p14="http://schemas.microsoft.com/office/powerpoint/2010/main" val="345703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3170099"/>
          </a:xfrm>
          <a:prstGeom prst="rect">
            <a:avLst/>
          </a:prstGeom>
        </p:spPr>
        <p:txBody>
          <a:bodyPr wrap="square">
            <a:spAutoFit/>
          </a:bodyPr>
          <a:lstStyle/>
          <a:p>
            <a:pPr lvl="0" algn="ctr"/>
            <a:r>
              <a:rPr lang="en-US" sz="4000" b="1" dirty="0">
                <a:solidFill>
                  <a:srgbClr val="0070C0"/>
                </a:solidFill>
                <a:latin typeface="Cambria" panose="02040503050406030204" pitchFamily="18" charset="0"/>
                <a:ea typeface="Cambria" panose="02040503050406030204" pitchFamily="18" charset="0"/>
              </a:rPr>
              <a:t>HĐ2: </a:t>
            </a:r>
            <a:r>
              <a:rPr lang="en-US" sz="4000" b="1" dirty="0" err="1">
                <a:solidFill>
                  <a:srgbClr val="0070C0"/>
                </a:solidFill>
                <a:latin typeface="Cambria" panose="02040503050406030204" pitchFamily="18" charset="0"/>
                <a:ea typeface="Cambria" panose="02040503050406030204" pitchFamily="18" charset="0"/>
              </a:rPr>
              <a:t>Đề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xuất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phần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di </a:t>
            </a:r>
            <a:r>
              <a:rPr lang="en-US" sz="4000" b="1" dirty="0" err="1">
                <a:solidFill>
                  <a:srgbClr val="0070C0"/>
                </a:solidFill>
                <a:latin typeface="Cambria" panose="02040503050406030204" pitchFamily="18" charset="0"/>
                <a:ea typeface="Cambria" panose="02040503050406030204" pitchFamily="18" charset="0"/>
              </a:rPr>
              <a:t>tích</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883697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2154" y="143221"/>
            <a:ext cx="11824133" cy="1171872"/>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077218"/>
          </a:xfrm>
          <a:prstGeom prst="rect">
            <a:avLst/>
          </a:prstGeom>
          <a:noFill/>
        </p:spPr>
        <p:txBody>
          <a:bodyPr wrap="square" rtlCol="0">
            <a:spAutoFit/>
          </a:bodyPr>
          <a:lstStyle/>
          <a:p>
            <a:pPr lvl="0" algn="ct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Đề xuất một số việc nên làm và không nên làm để góp phần gìn giữ và phát huy giá trị của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A92A881-50B5-25C2-623F-937DA2947E06}"/>
              </a:ext>
            </a:extLst>
          </p:cNvPr>
          <p:cNvGraphicFramePr>
            <a:graphicFrameLocks noGrp="1"/>
          </p:cNvGraphicFramePr>
          <p:nvPr>
            <p:extLst>
              <p:ext uri="{D42A27DB-BD31-4B8C-83A1-F6EECF244321}">
                <p14:modId xmlns:p14="http://schemas.microsoft.com/office/powerpoint/2010/main" val="2159457442"/>
              </p:ext>
            </p:extLst>
          </p:nvPr>
        </p:nvGraphicFramePr>
        <p:xfrm>
          <a:off x="595901" y="1756881"/>
          <a:ext cx="11065268" cy="4818580"/>
        </p:xfrm>
        <a:graphic>
          <a:graphicData uri="http://schemas.openxmlformats.org/drawingml/2006/table">
            <a:tbl>
              <a:tblPr firstRow="1" firstCol="1" bandRow="1">
                <a:tableStyleId>{5C22544A-7EE6-4342-B048-85BDC9FD1C3A}</a:tableStyleId>
              </a:tblPr>
              <a:tblGrid>
                <a:gridCol w="5532634">
                  <a:extLst>
                    <a:ext uri="{9D8B030D-6E8A-4147-A177-3AD203B41FA5}">
                      <a16:colId xmlns:a16="http://schemas.microsoft.com/office/drawing/2014/main" val="161953462"/>
                    </a:ext>
                  </a:extLst>
                </a:gridCol>
                <a:gridCol w="5532634">
                  <a:extLst>
                    <a:ext uri="{9D8B030D-6E8A-4147-A177-3AD203B41FA5}">
                      <a16:colId xmlns:a16="http://schemas.microsoft.com/office/drawing/2014/main" val="4169275478"/>
                    </a:ext>
                  </a:extLst>
                </a:gridCol>
              </a:tblGrid>
              <a:tr h="877413">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Không 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82013302"/>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376647"/>
                  </a:ext>
                </a:extLst>
              </a:tr>
              <a:tr h="877413">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63845"/>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5988603"/>
                  </a:ext>
                </a:extLst>
              </a:tr>
              <a:tr h="1308928">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934874"/>
                  </a:ext>
                </a:extLst>
              </a:tr>
            </a:tbl>
          </a:graphicData>
        </a:graphic>
      </p:graphicFrame>
      <p:sp>
        <p:nvSpPr>
          <p:cNvPr id="8" name="TextBox 7">
            <a:extLst>
              <a:ext uri="{FF2B5EF4-FFF2-40B4-BE49-F238E27FC236}">
                <a16:creationId xmlns:a16="http://schemas.microsoft.com/office/drawing/2014/main" id="{D2DC81F2-6EAC-952E-63E7-16C36F5C43F6}"/>
              </a:ext>
            </a:extLst>
          </p:cNvPr>
          <p:cNvSpPr txBox="1"/>
          <p:nvPr/>
        </p:nvSpPr>
        <p:spPr>
          <a:xfrm>
            <a:off x="811657" y="2753474"/>
            <a:ext cx="5198723" cy="584775"/>
          </a:xfrm>
          <a:prstGeom prst="rect">
            <a:avLst/>
          </a:prstGeom>
          <a:noFill/>
        </p:spPr>
        <p:txBody>
          <a:bodyPr wrap="square" rtlCol="0">
            <a:spAutoFit/>
          </a:bodyPr>
          <a:lstStyle/>
          <a:p>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Quảng</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bá</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ảnh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di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tích</a:t>
            </a:r>
            <a:endParaRPr lang="en-US" sz="32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9F98F63-7873-C2F7-9D6D-AE74AC12F390}"/>
              </a:ext>
            </a:extLst>
          </p:cNvPr>
          <p:cNvSpPr txBox="1"/>
          <p:nvPr/>
        </p:nvSpPr>
        <p:spPr>
          <a:xfrm>
            <a:off x="801382" y="3657600"/>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Giữ gìn vệ sinh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8789BEF-2260-B1DD-6868-62985936448F}"/>
              </a:ext>
            </a:extLst>
          </p:cNvPr>
          <p:cNvSpPr txBox="1"/>
          <p:nvPr/>
        </p:nvSpPr>
        <p:spPr>
          <a:xfrm>
            <a:off x="791108" y="4541177"/>
            <a:ext cx="5476128"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Tổ chức nhiều cuộc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2D807E1-356A-943A-AA0D-ED41C0316994}"/>
              </a:ext>
            </a:extLst>
          </p:cNvPr>
          <p:cNvSpPr txBox="1"/>
          <p:nvPr/>
        </p:nvSpPr>
        <p:spPr>
          <a:xfrm>
            <a:off x="760285" y="5373383"/>
            <a:ext cx="5476128" cy="1077218"/>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Tuyên truyền giữ gìn bảo vệ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81DDB7E-99F5-02CB-A4CB-8E5A7A1697AA}"/>
              </a:ext>
            </a:extLst>
          </p:cNvPr>
          <p:cNvSpPr txBox="1"/>
          <p:nvPr/>
        </p:nvSpPr>
        <p:spPr>
          <a:xfrm>
            <a:off x="6267235" y="2671281"/>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Làm xấu hình ảnh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B4037D5-5C01-2742-82F3-728C97C55202}"/>
              </a:ext>
            </a:extLst>
          </p:cNvPr>
          <p:cNvSpPr txBox="1"/>
          <p:nvPr/>
        </p:nvSpPr>
        <p:spPr>
          <a:xfrm>
            <a:off x="6267235" y="3667874"/>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Xả rác bừa bãi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6F1E96C-5299-37ED-AD84-6E203D654C11}"/>
              </a:ext>
            </a:extLst>
          </p:cNvPr>
          <p:cNvSpPr txBox="1"/>
          <p:nvPr/>
        </p:nvSpPr>
        <p:spPr>
          <a:xfrm>
            <a:off x="6236413" y="4592548"/>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Giẫm đạp lên cỏ tại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4901776-CE4E-C903-BAAB-1671846D2046}"/>
              </a:ext>
            </a:extLst>
          </p:cNvPr>
          <p:cNvSpPr txBox="1"/>
          <p:nvPr/>
        </p:nvSpPr>
        <p:spPr>
          <a:xfrm>
            <a:off x="6287784" y="5455577"/>
            <a:ext cx="5445304" cy="584775"/>
          </a:xfrm>
          <a:prstGeom prst="rect">
            <a:avLst/>
          </a:prstGeom>
          <a:noFill/>
        </p:spPr>
        <p:txBody>
          <a:bodyPr wrap="square" rtlCol="0">
            <a:spAutoFit/>
          </a:bodyPr>
          <a:lstStyle/>
          <a:p>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Vẽ bậy lên tường tại khu di tích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7"/>
          <a:stretch>
            <a:fillRect/>
          </a:stretch>
        </p:blipFill>
        <p:spPr>
          <a:xfrm>
            <a:off x="1946413" y="1704691"/>
            <a:ext cx="8504657" cy="3078747"/>
          </a:xfrm>
          <a:prstGeom prst="rect">
            <a:avLst/>
          </a:prstGeom>
        </p:spPr>
      </p:pic>
    </p:spTree>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Viết đoạn văn ngắn thể hiện suy nghĩ của bản thân về truyền thống hiếu học của dân tộc sau khi học xong bài này và chia sẻ với thầy, cô giáo và các 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ln w="0"/>
                <a:solidFill>
                  <a:srgbClr val="E55827"/>
                </a:solidFill>
                <a:latin typeface="Calibri" panose="020F0502020204030204" pitchFamily="34" charset="0"/>
                <a:cs typeface="Calibri" panose="020F0502020204030204" pitchFamily="34" charset="0"/>
              </a:rPr>
              <a:t>Ôn</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lại</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nội</a:t>
            </a:r>
            <a:r>
              <a:rPr lang="en-US" sz="4800" b="1" dirty="0">
                <a:ln w="0"/>
                <a:solidFill>
                  <a:srgbClr val="E55827"/>
                </a:solidFill>
                <a:latin typeface="Calibri" panose="020F0502020204030204" pitchFamily="34" charset="0"/>
                <a:cs typeface="Calibri" panose="020F0502020204030204" pitchFamily="34" charset="0"/>
              </a:rPr>
              <a:t> dung </a:t>
            </a:r>
            <a:r>
              <a:rPr lang="en-US" sz="4800" b="1" dirty="0" err="1">
                <a:ln w="0"/>
                <a:solidFill>
                  <a:srgbClr val="E55827"/>
                </a:solidFill>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14</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3"/>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8" name="Picture 7">
            <a:extLst>
              <a:ext uri="{FF2B5EF4-FFF2-40B4-BE49-F238E27FC236}">
                <a16:creationId xmlns:a16="http://schemas.microsoft.com/office/drawing/2014/main" id="{E22250B1-1229-EFBD-3E74-99CF8C595868}"/>
              </a:ext>
            </a:extLst>
          </p:cNvPr>
          <p:cNvPicPr>
            <a:picLocks noChangeAspect="1"/>
          </p:cNvPicPr>
          <p:nvPr/>
        </p:nvPicPr>
        <p:blipFill>
          <a:blip r:embed="rId15"/>
          <a:stretch>
            <a:fillRect/>
          </a:stretch>
        </p:blipFill>
        <p:spPr>
          <a:xfrm>
            <a:off x="1086043" y="989365"/>
            <a:ext cx="2426418" cy="963251"/>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6"/>
          <a:stretch>
            <a:fillRect/>
          </a:stretch>
        </p:blipFill>
        <p:spPr>
          <a:xfrm>
            <a:off x="8488331" y="3337124"/>
            <a:ext cx="1914310" cy="85961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113016" y="1403963"/>
            <a:ext cx="12192000" cy="164592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7"/>
          <a:stretch>
            <a:fillRect/>
          </a:stretch>
        </p:blipFill>
        <p:spPr>
          <a:xfrm>
            <a:off x="2333350" y="1959200"/>
            <a:ext cx="8260796" cy="3078747"/>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5"/>
          <a:srcRect b="21821"/>
          <a:stretch/>
        </p:blipFill>
        <p:spPr>
          <a:xfrm>
            <a:off x="-16598" y="-70294"/>
            <a:ext cx="12191999" cy="6353108"/>
          </a:xfrm>
          <a:prstGeom prst="rect">
            <a:avLst/>
          </a:prstGeom>
        </p:spPr>
      </p:pic>
      <p:pic>
        <p:nvPicPr>
          <p:cNvPr id="6" name="1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7">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9">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0">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1">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3">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6">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2">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2">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2">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3">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4"/>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6"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Học</a:t>
            </a:r>
            <a:r>
              <a:rPr lang="en-US" b="1" dirty="0"/>
              <a:t> </a:t>
            </a:r>
            <a:r>
              <a:rPr lang="en-US" b="1" dirty="0" err="1"/>
              <a:t>tiếp</a:t>
            </a:r>
            <a:endParaRPr lang="en-US" b="1" dirty="0"/>
          </a:p>
        </p:txBody>
      </p:sp>
    </p:spTree>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1. Văn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Miếu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năm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5"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Lý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Thánh</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Thái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Lý Thái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5"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N</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Thành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Bia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tiến</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sĩ</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K</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hắc tên những người đỗ tiến sĩ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thời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525</Words>
  <Application>Microsoft Office PowerPoint</Application>
  <PresentationFormat>Widescreen</PresentationFormat>
  <Paragraphs>74</Paragraphs>
  <Slides>20</Slides>
  <Notes>13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Microsoft YaHei</vt:lpstr>
      <vt:lpstr>.VnBlack</vt:lpstr>
      <vt:lpstr>Arial</vt:lpstr>
      <vt:lpstr>Calibri</vt:lpstr>
      <vt:lpstr>Calibri Light</vt:lpstr>
      <vt:lpstr>Cambria</vt:lpstr>
      <vt:lpstr>等线</vt:lpstr>
      <vt:lpstr>等线 Light</vt:lpstr>
      <vt:lpstr>iCiel Cadena</vt:lpstr>
      <vt:lpstr>inpin heiti</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27</cp:revision>
  <dcterms:created xsi:type="dcterms:W3CDTF">2023-09-27T11:21:18Z</dcterms:created>
  <dcterms:modified xsi:type="dcterms:W3CDTF">2024-12-29T17:21:36Z</dcterms:modified>
</cp:coreProperties>
</file>