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sldIdLst>
    <p:sldId id="306" r:id="rId3"/>
    <p:sldId id="257" r:id="rId4"/>
    <p:sldId id="258" r:id="rId5"/>
    <p:sldId id="277" r:id="rId6"/>
    <p:sldId id="259" r:id="rId7"/>
    <p:sldId id="279" r:id="rId8"/>
    <p:sldId id="261" r:id="rId9"/>
    <p:sldId id="260" r:id="rId10"/>
    <p:sldId id="280" r:id="rId11"/>
    <p:sldId id="281" r:id="rId12"/>
    <p:sldId id="282" r:id="rId13"/>
    <p:sldId id="283" r:id="rId14"/>
    <p:sldId id="284" r:id="rId15"/>
    <p:sldId id="285" r:id="rId16"/>
    <p:sldId id="289" r:id="rId17"/>
    <p:sldId id="290" r:id="rId18"/>
    <p:sldId id="291" r:id="rId19"/>
    <p:sldId id="292" r:id="rId20"/>
    <p:sldId id="293" r:id="rId21"/>
    <p:sldId id="294" r:id="rId22"/>
    <p:sldId id="295" r:id="rId23"/>
    <p:sldId id="270" r:id="rId24"/>
    <p:sldId id="305"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1" d="100"/>
          <a:sy n="61" d="100"/>
        </p:scale>
        <p:origin x="8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9449C-CFE1-4CCC-8E82-A95801A1863D}" type="datetimeFigureOut">
              <a:rPr lang="en-US" smtClean="0"/>
              <a:t>12/27/2024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29CFF-0C9A-4406-9EFD-D4D5ECA7F59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7FE43-6FD1-4EE0-A973-8ECB49C6E1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912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Những đồ dùng, đồ chơi mà các em vừa kể chính là tài sản riêng của mỗi em. Tài sản của mỗi người đều rất đáng quý với bản thân họ. Đó không chỉ là những món đồ có giá trị vật chất mà còn có cả tinh thần. Vì vậy khi gặp tài sản của người khác các em phải làm gì? Bài học: </a:t>
            </a:r>
            <a:r>
              <a:rPr lang="nl-NL" sz="1800" b="1" dirty="0">
                <a:effectLst/>
                <a:latin typeface="Times New Roman" panose="02020603050405020304" pitchFamily="18" charset="0"/>
                <a:ea typeface="Times New Roman" panose="02020603050405020304" pitchFamily="18" charset="0"/>
              </a:rPr>
              <a:t>Tôn trọng tài sản của người khác </a:t>
            </a:r>
            <a:endParaRPr lang="en-US" dirty="0"/>
          </a:p>
        </p:txBody>
      </p:sp>
      <p:sp>
        <p:nvSpPr>
          <p:cNvPr id="4" name="Slide Number Placeholder 3"/>
          <p:cNvSpPr>
            <a:spLocks noGrp="1"/>
          </p:cNvSpPr>
          <p:nvPr>
            <p:ph type="sldNum" sz="quarter" idx="5"/>
          </p:nvPr>
        </p:nvSpPr>
        <p:spPr/>
        <p:txBody>
          <a:bodyPr/>
          <a:lstStyle/>
          <a:p>
            <a:fld id="{C0A29CFF-0C9A-4406-9EFD-D4D5ECA7F594}"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C4CF81-4DA0-4A42-A03B-5FFF44EACE24}"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DEB9F-AC17-4069-B1D1-EB48D4F99A96}"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C4CF81-4DA0-4A42-A03B-5FFF44EACE24}"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DEB9F-AC17-4069-B1D1-EB48D4F99A96}"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C4CF81-4DA0-4A42-A03B-5FFF44EACE24}"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DEB9F-AC17-4069-B1D1-EB48D4F99A96}"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12/27/2024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12/27/2024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C4CF81-4DA0-4A42-A03B-5FFF44EACE24}"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DEB9F-AC17-4069-B1D1-EB48D4F99A96}"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4CF81-4DA0-4A42-A03B-5FFF44EACE24}"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DEB9F-AC17-4069-B1D1-EB48D4F99A96}"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C4CF81-4DA0-4A42-A03B-5FFF44EACE24}"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DEB9F-AC17-4069-B1D1-EB48D4F99A96}"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C4CF81-4DA0-4A42-A03B-5FFF44EACE24}" type="datetimeFigureOut">
              <a:rPr lang="en-US" smtClean="0"/>
              <a:t>12/27/2024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7DEB9F-AC17-4069-B1D1-EB48D4F99A96}"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C4CF81-4DA0-4A42-A03B-5FFF44EACE24}" type="datetimeFigureOut">
              <a:rPr lang="en-US" smtClean="0"/>
              <a:t>12/27/2024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7DEB9F-AC17-4069-B1D1-EB48D4F99A96}"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4CF81-4DA0-4A42-A03B-5FFF44EACE24}" type="datetimeFigureOut">
              <a:rPr lang="en-US" smtClean="0"/>
              <a:t>12/27/2024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7DEB9F-AC17-4069-B1D1-EB48D4F99A96}"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4CF81-4DA0-4A42-A03B-5FFF44EACE24}"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DEB9F-AC17-4069-B1D1-EB48D4F99A96}"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4CF81-4DA0-4A42-A03B-5FFF44EACE24}"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DEB9F-AC17-4069-B1D1-EB48D4F99A96}"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4CF81-4DA0-4A42-A03B-5FFF44EACE24}" type="datetimeFigureOut">
              <a:rPr lang="en-US" smtClean="0"/>
              <a:t>12/27/2024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DEB9F-AC17-4069-B1D1-EB48D4F99A96}" type="slidenum">
              <a:rPr lang="en-US" smtClean="0"/>
              <a:t>‹#›</a:t>
            </a:fld>
            <a:endParaRPr lang="en-US"/>
          </a:p>
        </p:txBody>
      </p:sp>
      <p:pic>
        <p:nvPicPr>
          <p:cNvPr id="10" name="Picture 9" descr="A white circle with leaves and blue text&#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544424" y="238124"/>
            <a:ext cx="1362075" cy="13620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6.svg"/><Relationship Id="rId5" Type="http://schemas.openxmlformats.org/officeDocument/2006/relationships/image" Target="../media/image37.png"/><Relationship Id="rId4" Type="http://schemas.openxmlformats.org/officeDocument/2006/relationships/image" Target="../media/image34.svg"/><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9.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7"/>
            <a:ext cx="12192000" cy="685523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68" y="4211142"/>
            <a:ext cx="2129033" cy="264795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2981" y="1"/>
            <a:ext cx="1853031" cy="902133"/>
          </a:xfrm>
          <a:prstGeom prst="rect">
            <a:avLst/>
          </a:prstGeom>
        </p:spPr>
      </p:pic>
      <p:sp>
        <p:nvSpPr>
          <p:cNvPr id="12" name="Content Placeholder 2"/>
          <p:cNvSpPr txBox="1">
            <a:spLocks/>
          </p:cNvSpPr>
          <p:nvPr/>
        </p:nvSpPr>
        <p:spPr>
          <a:xfrm>
            <a:off x="304800" y="902134"/>
            <a:ext cx="11379200" cy="506122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smtClean="0">
                <a:solidFill>
                  <a:srgbClr val="002060"/>
                </a:solidFill>
                <a:latin typeface="Times New Roman" panose="02020603050405020304" pitchFamily="18" charset="0"/>
                <a:cs typeface="Times New Roman" panose="02020603050405020304" pitchFamily="18" charset="0"/>
              </a:rPr>
              <a:t>UBND HUYỆN AN LÃO</a:t>
            </a:r>
            <a:endParaRPr lang="en-US" sz="2600" b="1" dirty="0">
              <a:solidFill>
                <a:srgbClr val="002060"/>
              </a:solidFill>
              <a:latin typeface="Times New Roman" panose="02020603050405020304" pitchFamily="18" charset="0"/>
              <a:cs typeface="Times New Roman" panose="02020603050405020304" pitchFamily="18" charset="0"/>
            </a:endParaRPr>
          </a:p>
          <a:p>
            <a:r>
              <a:rPr lang="en-US" sz="2600" b="1" dirty="0">
                <a:solidFill>
                  <a:srgbClr val="002060"/>
                </a:solidFill>
                <a:latin typeface="Times New Roman" panose="02020603050405020304" pitchFamily="18" charset="0"/>
                <a:cs typeface="Times New Roman" panose="02020603050405020304" pitchFamily="18" charset="0"/>
              </a:rPr>
              <a:t>TR</a:t>
            </a:r>
            <a:r>
              <a:rPr lang="vi-VN" sz="2600" b="1" dirty="0">
                <a:solidFill>
                  <a:srgbClr val="002060"/>
                </a:solidFill>
                <a:latin typeface="Times New Roman" panose="02020603050405020304" pitchFamily="18" charset="0"/>
                <a:cs typeface="Times New Roman" panose="02020603050405020304" pitchFamily="18" charset="0"/>
              </a:rPr>
              <a:t>Ư</a:t>
            </a:r>
            <a:r>
              <a:rPr lang="en-US" sz="2600" b="1" dirty="0">
                <a:solidFill>
                  <a:srgbClr val="002060"/>
                </a:solidFill>
                <a:latin typeface="Times New Roman" panose="02020603050405020304" pitchFamily="18" charset="0"/>
                <a:cs typeface="Times New Roman" panose="02020603050405020304" pitchFamily="18" charset="0"/>
              </a:rPr>
              <a:t>ỜNG </a:t>
            </a:r>
            <a:r>
              <a:rPr lang="en-US" sz="2600" b="1" dirty="0" smtClean="0">
                <a:solidFill>
                  <a:srgbClr val="002060"/>
                </a:solidFill>
                <a:latin typeface="Times New Roman" panose="02020603050405020304" pitchFamily="18" charset="0"/>
                <a:cs typeface="Times New Roman" panose="02020603050405020304" pitchFamily="18" charset="0"/>
              </a:rPr>
              <a:t>TH&amp;THCS QUANG HƯNG</a:t>
            </a:r>
            <a:endParaRPr lang="en-US" sz="2600" dirty="0">
              <a:solidFill>
                <a:prstClr val="black">
                  <a:tint val="75000"/>
                </a:prstClr>
              </a:solidFill>
              <a:latin typeface="Times New Roman" panose="02020603050405020304" pitchFamily="18" charset="0"/>
              <a:cs typeface="Times New Roman" panose="02020603050405020304" pitchFamily="18" charset="0"/>
            </a:endParaRPr>
          </a:p>
          <a:p>
            <a:endParaRPr lang="en-US" sz="2600" dirty="0">
              <a:solidFill>
                <a:prstClr val="black">
                  <a:tint val="75000"/>
                </a:prstClr>
              </a:solidFill>
              <a:latin typeface="Times New Roman" panose="02020603050405020304" pitchFamily="18" charset="0"/>
              <a:cs typeface="Times New Roman" panose="02020603050405020304" pitchFamily="18" charset="0"/>
            </a:endParaRPr>
          </a:p>
          <a:p>
            <a:r>
              <a:rPr lang="en-US" b="1" dirty="0" smtClean="0">
                <a:solidFill>
                  <a:srgbClr val="C00000"/>
                </a:solidFill>
                <a:latin typeface="Times New Roman" panose="02020603050405020304" pitchFamily="18" charset="0"/>
                <a:cs typeface="Times New Roman" panose="02020603050405020304" pitchFamily="18" charset="0"/>
              </a:rPr>
              <a:t>ĐẠO ĐỨC </a:t>
            </a:r>
            <a:r>
              <a:rPr lang="en-US" b="1" dirty="0" smtClean="0">
                <a:solidFill>
                  <a:srgbClr val="C00000"/>
                </a:solidFill>
                <a:latin typeface="Times New Roman" panose="02020603050405020304" pitchFamily="18" charset="0"/>
                <a:cs typeface="Times New Roman" panose="02020603050405020304" pitchFamily="18" charset="0"/>
              </a:rPr>
              <a:t>- LỚP </a:t>
            </a:r>
            <a:r>
              <a:rPr lang="en-US" b="1" dirty="0">
                <a:solidFill>
                  <a:srgbClr val="C00000"/>
                </a:solidFill>
                <a:latin typeface="Times New Roman" panose="02020603050405020304" pitchFamily="18" charset="0"/>
                <a:cs typeface="Times New Roman" panose="02020603050405020304" pitchFamily="18" charset="0"/>
              </a:rPr>
              <a:t>4</a:t>
            </a:r>
          </a:p>
          <a:p>
            <a:r>
              <a:rPr lang="en-US" b="1" dirty="0">
                <a:solidFill>
                  <a:srgbClr val="C00000"/>
                </a:solidFill>
                <a:latin typeface="Times New Roman" panose="02020603050405020304" pitchFamily="18" charset="0"/>
                <a:cs typeface="Times New Roman" panose="02020603050405020304" pitchFamily="18" charset="0"/>
              </a:rPr>
              <a:t>CUỐN SÁCH KNTT VỚI CS</a:t>
            </a:r>
          </a:p>
          <a:p>
            <a:endParaRPr lang="en-US" sz="2600" dirty="0">
              <a:solidFill>
                <a:prstClr val="black">
                  <a:tint val="75000"/>
                </a:prstClr>
              </a:solidFill>
              <a:latin typeface="Times New Roman" panose="02020603050405020304" pitchFamily="18" charset="0"/>
              <a:cs typeface="Times New Roman" panose="02020603050405020304" pitchFamily="18" charset="0"/>
            </a:endParaRPr>
          </a:p>
          <a:p>
            <a:r>
              <a:rPr lang="en-US" sz="2400" b="1" dirty="0" err="1">
                <a:solidFill>
                  <a:srgbClr val="002060"/>
                </a:solidFill>
                <a:latin typeface="Times New Roman" panose="02020603050405020304" pitchFamily="18" charset="0"/>
                <a:cs typeface="Times New Roman" panose="02020603050405020304" pitchFamily="18" charset="0"/>
              </a:rPr>
              <a:t>Giáo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viên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Nguyễn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Thị</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Thuận</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18" name="图片 8" descr="1559c224c4d5100e6cd23e0b878086d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 y="3109595"/>
            <a:ext cx="3741420" cy="3741420"/>
          </a:xfrm>
          <a:prstGeom prst="rect">
            <a:avLst/>
          </a:prstGeom>
        </p:spPr>
      </p:pic>
      <p:pic>
        <p:nvPicPr>
          <p:cNvPr id="19" name="图片 12" descr="2e2443d50be4edde0f92218bf07fa4eb"/>
          <p:cNvPicPr>
            <a:picLocks noChangeAspect="1"/>
          </p:cNvPicPr>
          <p:nvPr/>
        </p:nvPicPr>
        <p:blipFill>
          <a:blip r:embed="rId7"/>
          <a:stretch>
            <a:fillRect/>
          </a:stretch>
        </p:blipFill>
        <p:spPr>
          <a:xfrm>
            <a:off x="1198633" y="-90650"/>
            <a:ext cx="1263015" cy="1191260"/>
          </a:xfrm>
          <a:prstGeom prst="rect">
            <a:avLst/>
          </a:prstGeom>
        </p:spPr>
      </p:pic>
      <p:pic>
        <p:nvPicPr>
          <p:cNvPr id="20" name="图片 7" descr="cf6a03843171e56c4b8f06e4c8cde87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01557" y="231775"/>
            <a:ext cx="1769745" cy="1663700"/>
          </a:xfrm>
          <a:prstGeom prst="rect">
            <a:avLst/>
          </a:prstGeom>
        </p:spPr>
      </p:pic>
      <p:pic>
        <p:nvPicPr>
          <p:cNvPr id="21" name="图片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29644" y="3848100"/>
            <a:ext cx="3062357" cy="2660766"/>
          </a:xfrm>
          <a:prstGeom prst="rect">
            <a:avLst/>
          </a:prstGeom>
        </p:spPr>
      </p:pic>
      <p:pic>
        <p:nvPicPr>
          <p:cNvPr id="22" name="图片 2">
            <a:extLst>
              <a:ext uri="{FF2B5EF4-FFF2-40B4-BE49-F238E27FC236}">
                <a16:creationId xmlns:a16="http://schemas.microsoft.com/office/drawing/2014/main" id="{46C6F2F0-99D1-47C3-959F-ECAC63A90D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21110" y="-58994"/>
            <a:ext cx="5380724" cy="740900"/>
          </a:xfrm>
          <a:prstGeom prst="rect">
            <a:avLst/>
          </a:prstGeom>
        </p:spPr>
      </p:pic>
      <p:pic>
        <p:nvPicPr>
          <p:cNvPr id="23" name="图片 2">
            <a:extLst>
              <a:ext uri="{FF2B5EF4-FFF2-40B4-BE49-F238E27FC236}">
                <a16:creationId xmlns:a16="http://schemas.microsoft.com/office/drawing/2014/main" id="{46C6F2F0-99D1-47C3-959F-ECAC63A90D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0386" y="-58994"/>
            <a:ext cx="5380724" cy="740900"/>
          </a:xfrm>
          <a:prstGeom prst="rect">
            <a:avLst/>
          </a:prstGeom>
        </p:spPr>
      </p:pic>
    </p:spTree>
    <p:extLst>
      <p:ext uri="{BB962C8B-B14F-4D97-AF65-F5344CB8AC3E}">
        <p14:creationId xmlns:p14="http://schemas.microsoft.com/office/powerpoint/2010/main" val="2977729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531205" y="2376702"/>
            <a:ext cx="5191125" cy="237172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5" name="Speech Bubble: Rectangle with Corners Rounded 4"/>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thấy đồ dùng của người khác bị bỏ rơi, chúng ta nên nhặt và trả lại người mất.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2159285" y="489735"/>
            <a:ext cx="7010400" cy="94370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Chỉ dùng đồ của người khác sau khi đã hỏi mượn và nhận được sự đồng ý từ người đó.</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2159285" y="489735"/>
            <a:ext cx="7010400" cy="943704"/>
          </a:xfrm>
          <a:prstGeom prst="rect">
            <a:avLst/>
          </a:prstGeom>
        </p:spPr>
      </p:pic>
      <p:pic>
        <p:nvPicPr>
          <p:cNvPr id="2" name="Picture 1"/>
          <p:cNvPicPr>
            <a:picLocks noChangeAspect="1"/>
          </p:cNvPicPr>
          <p:nvPr/>
        </p:nvPicPr>
        <p:blipFill>
          <a:blip r:embed="rId3"/>
          <a:stretch>
            <a:fillRect/>
          </a:stretch>
        </p:blipFill>
        <p:spPr>
          <a:xfrm>
            <a:off x="546190" y="2389491"/>
            <a:ext cx="5572125" cy="230505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mượn đồ của người khác, cần sử dụng cẩn thận, tránh làm mất, làm hỏng.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2159285" y="489735"/>
            <a:ext cx="7010400" cy="943704"/>
          </a:xfrm>
          <a:prstGeom prst="rect">
            <a:avLst/>
          </a:prstGeom>
        </p:spPr>
      </p:pic>
      <p:pic>
        <p:nvPicPr>
          <p:cNvPr id="3" name="Picture 2"/>
          <p:cNvPicPr>
            <a:picLocks noChangeAspect="1"/>
          </p:cNvPicPr>
          <p:nvPr/>
        </p:nvPicPr>
        <p:blipFill>
          <a:blip r:embed="rId3"/>
          <a:stretch>
            <a:fillRect/>
          </a:stretch>
        </p:blipFill>
        <p:spPr>
          <a:xfrm>
            <a:off x="520897" y="2280864"/>
            <a:ext cx="5574390" cy="246579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Nếu không may làm hỏng đồ của bạn thì cần nói lời xin lỗi và sửa lại đồ cho bạn.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2159285" y="489735"/>
            <a:ext cx="7010400" cy="943704"/>
          </a:xfrm>
          <a:prstGeom prst="rect">
            <a:avLst/>
          </a:prstGeom>
        </p:spPr>
      </p:pic>
      <p:pic>
        <p:nvPicPr>
          <p:cNvPr id="2" name="Picture 1"/>
          <p:cNvPicPr>
            <a:picLocks noChangeAspect="1"/>
          </p:cNvPicPr>
          <p:nvPr/>
        </p:nvPicPr>
        <p:blipFill>
          <a:blip r:embed="rId3"/>
          <a:stretch>
            <a:fillRect/>
          </a:stretch>
        </p:blipFill>
        <p:spPr>
          <a:xfrm>
            <a:off x="412678" y="2420580"/>
            <a:ext cx="5556607" cy="218122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1027416" y="534256"/>
            <a:ext cx="10613204" cy="1077218"/>
          </a:xfrm>
          <a:prstGeom prst="rect">
            <a:avLst/>
          </a:prstGeom>
          <a:noFill/>
        </p:spPr>
        <p:txBody>
          <a:bodyPr wrap="square" rtlCol="0">
            <a:spAutoFit/>
          </a:bodyPr>
          <a:lstStyle/>
          <a:p>
            <a:r>
              <a:rPr lang="en-US" sz="3200" b="1" dirty="0" err="1">
                <a:ea typeface="SimSun" panose="02010600030101010101" pitchFamily="2" charset="-122"/>
              </a:rPr>
              <a:t>C</a:t>
            </a:r>
            <a:r>
              <a:rPr lang="en-US" sz="3200" b="1" dirty="0" err="1">
                <a:effectLst/>
                <a:ea typeface="SimSun" panose="02010600030101010101" pitchFamily="2" charset="-122"/>
              </a:rPr>
              <a:t>ác</a:t>
            </a:r>
            <a:r>
              <a:rPr lang="en-US" sz="3200" b="1" dirty="0">
                <a:effectLst/>
                <a:ea typeface="SimSun" panose="02010600030101010101" pitchFamily="2" charset="-122"/>
              </a:rPr>
              <a:t> </a:t>
            </a:r>
            <a:r>
              <a:rPr lang="en-US" sz="3200" b="1" dirty="0" err="1">
                <a:effectLst/>
                <a:ea typeface="SimSun" panose="02010600030101010101" pitchFamily="2" charset="-122"/>
              </a:rPr>
              <a:t>biểu</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thể</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việc</a:t>
            </a:r>
            <a:r>
              <a:rPr lang="en-US" sz="3200" b="1" dirty="0">
                <a:effectLst/>
                <a:ea typeface="SimSun" panose="02010600030101010101" pitchFamily="2" charset="-122"/>
              </a:rPr>
              <a:t> </a:t>
            </a:r>
            <a:r>
              <a:rPr lang="en-US" sz="3200" b="1" dirty="0" err="1">
                <a:effectLst/>
                <a:ea typeface="SimSun" panose="02010600030101010101" pitchFamily="2" charset="-122"/>
              </a:rPr>
              <a:t>tôn</a:t>
            </a:r>
            <a:r>
              <a:rPr lang="en-US" sz="3200" b="1" dirty="0">
                <a:effectLst/>
                <a:ea typeface="SimSun" panose="02010600030101010101" pitchFamily="2" charset="-122"/>
              </a:rPr>
              <a:t> </a:t>
            </a:r>
            <a:r>
              <a:rPr lang="en-US" sz="3200" b="1" dirty="0" err="1">
                <a:effectLst/>
                <a:ea typeface="SimSun" panose="02010600030101010101" pitchFamily="2" charset="-122"/>
              </a:rPr>
              <a:t>trọng</a:t>
            </a:r>
            <a:r>
              <a:rPr lang="en-US" sz="3200" b="1" dirty="0">
                <a:effectLst/>
                <a:ea typeface="SimSun" panose="02010600030101010101" pitchFamily="2" charset="-122"/>
              </a:rPr>
              <a:t> </a:t>
            </a:r>
            <a:r>
              <a:rPr lang="en-US" sz="3200" b="1" dirty="0" err="1">
                <a:effectLst/>
                <a:ea typeface="SimSun" panose="02010600030101010101" pitchFamily="2" charset="-122"/>
              </a:rPr>
              <a:t>tài</a:t>
            </a:r>
            <a:r>
              <a:rPr lang="en-US" sz="3200" b="1" dirty="0">
                <a:effectLst/>
                <a:ea typeface="SimSun" panose="02010600030101010101" pitchFamily="2" charset="-122"/>
              </a:rPr>
              <a:t> </a:t>
            </a:r>
            <a:r>
              <a:rPr lang="en-US" sz="3200" b="1" dirty="0" err="1">
                <a:effectLst/>
                <a:ea typeface="SimSun" panose="02010600030101010101" pitchFamily="2" charset="-122"/>
              </a:rPr>
              <a:t>sản</a:t>
            </a:r>
            <a:r>
              <a:rPr lang="en-US" sz="3200" b="1" dirty="0">
                <a:effectLst/>
                <a:ea typeface="SimSun" panose="02010600030101010101" pitchFamily="2" charset="-122"/>
              </a:rPr>
              <a:t> </a:t>
            </a:r>
            <a:r>
              <a:rPr lang="en-US" sz="3200" b="1" dirty="0" err="1">
                <a:effectLst/>
                <a:ea typeface="SimSun" panose="02010600030101010101" pitchFamily="2" charset="-122"/>
              </a:rPr>
              <a:t>của</a:t>
            </a:r>
            <a:r>
              <a:rPr lang="en-US" sz="3200" b="1" dirty="0">
                <a:effectLst/>
                <a:ea typeface="SimSun" panose="02010600030101010101" pitchFamily="2" charset="-122"/>
              </a:rPr>
              <a:t> </a:t>
            </a:r>
            <a:r>
              <a:rPr lang="en-US" sz="3200" b="1" dirty="0" err="1">
                <a:effectLst/>
                <a:ea typeface="SimSun" panose="02010600030101010101" pitchFamily="2" charset="-122"/>
              </a:rPr>
              <a:t>người</a:t>
            </a:r>
            <a:r>
              <a:rPr lang="en-US" sz="3200" b="1" dirty="0">
                <a:effectLst/>
                <a:ea typeface="SimSun" panose="02010600030101010101" pitchFamily="2" charset="-122"/>
              </a:rPr>
              <a:t> </a:t>
            </a:r>
            <a:r>
              <a:rPr lang="en-US" sz="3200" b="1" dirty="0" err="1">
                <a:effectLst/>
                <a:ea typeface="SimSun" panose="02010600030101010101" pitchFamily="2" charset="-122"/>
              </a:rPr>
              <a:t>khác</a:t>
            </a:r>
            <a:r>
              <a:rPr lang="en-US" sz="3200" b="1" dirty="0">
                <a:effectLst/>
                <a:ea typeface="SimSun" panose="02010600030101010101" pitchFamily="2" charset="-122"/>
              </a:rPr>
              <a:t>.</a:t>
            </a:r>
          </a:p>
          <a:p>
            <a:endParaRPr lang="en-US" sz="3200" b="1" dirty="0"/>
          </a:p>
        </p:txBody>
      </p:sp>
      <p:sp>
        <p:nvSpPr>
          <p:cNvPr id="3" name="Rectangle: Rounded Corners 2"/>
          <p:cNvSpPr/>
          <p:nvPr/>
        </p:nvSpPr>
        <p:spPr>
          <a:xfrm>
            <a:off x="1643866" y="1315092"/>
            <a:ext cx="8835775" cy="107878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tự</a:t>
            </a:r>
            <a:r>
              <a:rPr lang="en-US" sz="4400" b="1" dirty="0">
                <a:solidFill>
                  <a:srgbClr val="FF0000"/>
                </a:solidFill>
                <a:latin typeface="Cambria" panose="02040503050406030204" pitchFamily="18" charset="0"/>
                <a:ea typeface="Cambria" panose="02040503050406030204" pitchFamily="18" charset="0"/>
              </a:rPr>
              <a:t> ý </a:t>
            </a:r>
            <a:r>
              <a:rPr lang="en-US" sz="4400" b="1" dirty="0" err="1">
                <a:solidFill>
                  <a:srgbClr val="FF0000"/>
                </a:solidFill>
                <a:latin typeface="Cambria" panose="02040503050406030204" pitchFamily="18" charset="0"/>
                <a:ea typeface="Cambria" panose="02040503050406030204" pitchFamily="18" charset="0"/>
              </a:rPr>
              <a:t>lấy</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bút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4" name="Rectangle: Rounded Corners 3"/>
          <p:cNvSpPr/>
          <p:nvPr/>
        </p:nvSpPr>
        <p:spPr>
          <a:xfrm>
            <a:off x="1643866" y="2619911"/>
            <a:ext cx="8835775"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lục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túi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xách</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8" name="Rectangle: Rounded Corners 7"/>
          <p:cNvSpPr/>
          <p:nvPr/>
        </p:nvSpPr>
        <p:spPr>
          <a:xfrm>
            <a:off x="1613044" y="3698696"/>
            <a:ext cx="8835775" cy="136646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mbria" panose="02040503050406030204" pitchFamily="18" charset="0"/>
                <a:ea typeface="Cambria" panose="02040503050406030204" pitchFamily="18" charset="0"/>
              </a:rPr>
              <a:t>K</a:t>
            </a:r>
            <a:r>
              <a:rPr lang="vi-VN" sz="4400" b="1" dirty="0">
                <a:solidFill>
                  <a:srgbClr val="FF0000"/>
                </a:solidFill>
                <a:latin typeface="Cambria" panose="02040503050406030204" pitchFamily="18" charset="0"/>
                <a:ea typeface="Cambria" panose="02040503050406030204" pitchFamily="18" charset="0"/>
              </a:rPr>
              <a:t>hông lấy đồ của bạn đưa cho người khác dùng</a:t>
            </a:r>
            <a:endParaRPr lang="en-US" sz="4400" b="1" dirty="0">
              <a:solidFill>
                <a:srgbClr val="FF0000"/>
              </a:solidFill>
              <a:latin typeface="Cambria" panose="02040503050406030204" pitchFamily="18" charset="0"/>
              <a:ea typeface="Cambria" panose="02040503050406030204" pitchFamily="18" charset="0"/>
            </a:endParaRPr>
          </a:p>
        </p:txBody>
      </p:sp>
      <p:sp>
        <p:nvSpPr>
          <p:cNvPr id="9" name="Rectangle: Rounded Corners 8"/>
          <p:cNvSpPr/>
          <p:nvPr/>
        </p:nvSpPr>
        <p:spPr>
          <a:xfrm>
            <a:off x="1458930" y="5270644"/>
            <a:ext cx="9041259"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Sử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đồ</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cẩn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thận</a:t>
            </a:r>
            <a:endParaRPr lang="en-US" sz="44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p:cNvGrpSpPr/>
          <p:nvPr/>
        </p:nvGrpSpPr>
        <p:grpSpPr>
          <a:xfrm flipH="1">
            <a:off x="183015" y="935665"/>
            <a:ext cx="985384" cy="5307679"/>
            <a:chOff x="11302310" y="935665"/>
            <a:chExt cx="985384" cy="5307679"/>
          </a:xfrm>
        </p:grpSpPr>
        <p:grpSp>
          <p:nvGrpSpPr>
            <p:cNvPr id="52" name="Group 51"/>
            <p:cNvGrpSpPr/>
            <p:nvPr/>
          </p:nvGrpSpPr>
          <p:grpSpPr>
            <a:xfrm>
              <a:off x="11372981" y="935665"/>
              <a:ext cx="909396" cy="797442"/>
              <a:chOff x="11372981" y="935665"/>
              <a:chExt cx="909396" cy="797442"/>
            </a:xfrm>
          </p:grpSpPr>
          <p:sp>
            <p:nvSpPr>
              <p:cNvPr id="68" name="Oval 67"/>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p:cNvGrpSpPr/>
            <p:nvPr/>
          </p:nvGrpSpPr>
          <p:grpSpPr>
            <a:xfrm>
              <a:off x="11378298" y="1837712"/>
              <a:ext cx="909396" cy="797442"/>
              <a:chOff x="11372981" y="935665"/>
              <a:chExt cx="909396" cy="797442"/>
            </a:xfrm>
          </p:grpSpPr>
          <p:sp>
            <p:nvSpPr>
              <p:cNvPr id="66" name="Oval 65"/>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p:cNvGrpSpPr/>
            <p:nvPr/>
          </p:nvGrpSpPr>
          <p:grpSpPr>
            <a:xfrm>
              <a:off x="11349424" y="2739759"/>
              <a:ext cx="909396" cy="797442"/>
              <a:chOff x="11372981" y="935665"/>
              <a:chExt cx="909396" cy="797442"/>
            </a:xfrm>
          </p:grpSpPr>
          <p:sp>
            <p:nvSpPr>
              <p:cNvPr id="64" name="Oval 63"/>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p:cNvGrpSpPr/>
            <p:nvPr/>
          </p:nvGrpSpPr>
          <p:grpSpPr>
            <a:xfrm>
              <a:off x="11325867" y="3641806"/>
              <a:ext cx="909396" cy="797442"/>
              <a:chOff x="11372981" y="935665"/>
              <a:chExt cx="909396" cy="797442"/>
            </a:xfrm>
          </p:grpSpPr>
          <p:sp>
            <p:nvSpPr>
              <p:cNvPr id="62" name="Oval 61"/>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p:cNvGrpSpPr/>
            <p:nvPr/>
          </p:nvGrpSpPr>
          <p:grpSpPr>
            <a:xfrm>
              <a:off x="11331184" y="4543853"/>
              <a:ext cx="909396" cy="797442"/>
              <a:chOff x="11372981" y="935665"/>
              <a:chExt cx="909396" cy="797442"/>
            </a:xfrm>
          </p:grpSpPr>
          <p:sp>
            <p:nvSpPr>
              <p:cNvPr id="60" name="Oval 59"/>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p:cNvGrpSpPr/>
            <p:nvPr/>
          </p:nvGrpSpPr>
          <p:grpSpPr>
            <a:xfrm>
              <a:off x="11302310" y="5445902"/>
              <a:ext cx="909396" cy="797442"/>
              <a:chOff x="11372981" y="935665"/>
              <a:chExt cx="909396" cy="797442"/>
            </a:xfrm>
          </p:grpSpPr>
          <p:sp>
            <p:nvSpPr>
              <p:cNvPr id="58" name="Oval 57"/>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1277652" y="1312505"/>
            <a:ext cx="6492803" cy="51576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1027416" y="534256"/>
            <a:ext cx="10613204" cy="1077218"/>
          </a:xfrm>
          <a:prstGeom prst="rect">
            <a:avLst/>
          </a:prstGeom>
          <a:noFill/>
        </p:spPr>
        <p:txBody>
          <a:bodyPr wrap="square" rtlCol="0">
            <a:spAutoFit/>
          </a:bodyPr>
          <a:lstStyle/>
          <a:p>
            <a:pPr lvl="0" algn="just"/>
            <a:r>
              <a:rPr lang="en-US" sz="3200" b="1" dirty="0">
                <a:solidFill>
                  <a:prstClr val="black"/>
                </a:solidFill>
                <a:latin typeface="Calibri" panose="020F0502020204030204"/>
                <a:ea typeface="SimSun" panose="02010600030101010101" pitchFamily="2" charset="-122"/>
              </a:rPr>
              <a:t>1. </a:t>
            </a:r>
            <a:r>
              <a:rPr lang="vi-VN" sz="3200" b="1" dirty="0">
                <a:solidFill>
                  <a:prstClr val="black"/>
                </a:solidFill>
                <a:latin typeface="Calibri" panose="020F0502020204030204"/>
                <a:ea typeface="SimSun" panose="02010600030101010101" pitchFamily="2" charset="-122"/>
              </a:rPr>
              <a:t>Em đồng tình hay không đồng tình với ý kiến nào dưới đây?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2234789" y="1876906"/>
            <a:ext cx="4127942" cy="2099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3"/>
          <a:stretch>
            <a:fillRect/>
          </a:stretch>
        </p:blipFill>
        <p:spPr>
          <a:xfrm>
            <a:off x="6686015" y="1892693"/>
            <a:ext cx="3874413" cy="2032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a:picLocks noChangeAspect="1"/>
          </p:cNvPicPr>
          <p:nvPr/>
        </p:nvPicPr>
        <p:blipFill>
          <a:blip r:embed="rId4"/>
          <a:stretch>
            <a:fillRect/>
          </a:stretch>
        </p:blipFill>
        <p:spPr>
          <a:xfrm>
            <a:off x="2361289" y="4205609"/>
            <a:ext cx="4041289" cy="2051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p:cNvPicPr>
            <a:picLocks noChangeAspect="1"/>
          </p:cNvPicPr>
          <p:nvPr/>
        </p:nvPicPr>
        <p:blipFill>
          <a:blip r:embed="rId5"/>
          <a:stretch>
            <a:fillRect/>
          </a:stretch>
        </p:blipFill>
        <p:spPr>
          <a:xfrm>
            <a:off x="6854147" y="4154239"/>
            <a:ext cx="3779605" cy="2132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2159285" y="489735"/>
            <a:ext cx="7010400" cy="943704"/>
          </a:xfrm>
          <a:prstGeom prst="rect">
            <a:avLst/>
          </a:prstGeom>
        </p:spPr>
      </p:pic>
      <p:pic>
        <p:nvPicPr>
          <p:cNvPr id="3" name="Picture 2"/>
          <p:cNvPicPr>
            <a:picLocks noChangeAspect="1"/>
          </p:cNvPicPr>
          <p:nvPr/>
        </p:nvPicPr>
        <p:blipFill>
          <a:blip r:embed="rId4"/>
          <a:stretch>
            <a:fillRect/>
          </a:stretch>
        </p:blipFill>
        <p:spPr>
          <a:xfrm>
            <a:off x="364894" y="2856216"/>
            <a:ext cx="5151902" cy="261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5421" y="2151885"/>
            <a:ext cx="1281726" cy="1281726"/>
          </a:xfrm>
          <a:prstGeom prst="rect">
            <a:avLst/>
          </a:prstGeom>
        </p:spPr>
      </p:pic>
      <p:sp>
        <p:nvSpPr>
          <p:cNvPr id="7" name="Speech Bubble: Rectangle with Corners Rounded 6"/>
          <p:cNvSpPr/>
          <p:nvPr/>
        </p:nvSpPr>
        <p:spPr>
          <a:xfrm flipH="1">
            <a:off x="5691883" y="2042348"/>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mỗi người chỉ có quyền sử dụng tài sản của mình. Khi muốn sử dụng tài sản của người khác thì phải xin phép và được sự đồng ý của người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2159285" y="489735"/>
            <a:ext cx="7010400" cy="943704"/>
          </a:xfrm>
          <a:prstGeom prst="rect">
            <a:avLst/>
          </a:prstGeom>
        </p:spPr>
      </p:pic>
      <p:pic>
        <p:nvPicPr>
          <p:cNvPr id="2" name="Picture 1"/>
          <p:cNvPicPr>
            <a:picLocks noChangeAspect="1"/>
          </p:cNvPicPr>
          <p:nvPr/>
        </p:nvPicPr>
        <p:blipFill>
          <a:blip r:embed="rId4"/>
          <a:stretch>
            <a:fillRect/>
          </a:stretch>
        </p:blipFill>
        <p:spPr>
          <a:xfrm>
            <a:off x="449602" y="2671282"/>
            <a:ext cx="4681865" cy="2455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Icon&#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8" name="Speech Bubble: Rectangle with Corners Rounded 7"/>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khi mượn đồ của người khác, chúng ta có trách nhiệm sử dụng cẩn thận và đem trả lại sau khi dùng xong.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2159285" y="489735"/>
            <a:ext cx="7010400" cy="943704"/>
          </a:xfrm>
          <a:prstGeom prst="rect">
            <a:avLst/>
          </a:prstGeom>
        </p:spPr>
      </p:pic>
      <p:pic>
        <p:nvPicPr>
          <p:cNvPr id="3" name="Picture 2"/>
          <p:cNvPicPr>
            <a:picLocks noChangeAspect="1"/>
          </p:cNvPicPr>
          <p:nvPr/>
        </p:nvPicPr>
        <p:blipFill>
          <a:blip r:embed="rId4"/>
          <a:stretch>
            <a:fillRect/>
          </a:stretch>
        </p:blipFill>
        <p:spPr>
          <a:xfrm>
            <a:off x="440022" y="2907588"/>
            <a:ext cx="4898251" cy="2486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7" name="Speech Bubble: Rectangle with Corners Rounded 6"/>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điều này có nghĩa đã tự ý sử dụng đồ của người khác vì chưa chắc đã được sự cho phép của người đó.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0" y="0"/>
            <a:ext cx="12192000" cy="6858000"/>
            <a:chOff x="0" y="-152400"/>
            <a:chExt cx="12192000" cy="7010400"/>
          </a:xfrm>
        </p:grpSpPr>
        <p:sp>
          <p:nvSpPr>
            <p:cNvPr id="2" name="Rectangle 1"/>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Rounded Corners 22"/>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p:cNvGrpSpPr/>
          <p:nvPr/>
        </p:nvGrpSpPr>
        <p:grpSpPr>
          <a:xfrm flipH="1">
            <a:off x="183015" y="935665"/>
            <a:ext cx="985384" cy="5307679"/>
            <a:chOff x="11302310" y="935665"/>
            <a:chExt cx="985384" cy="5307679"/>
          </a:xfrm>
        </p:grpSpPr>
        <p:grpSp>
          <p:nvGrpSpPr>
            <p:cNvPr id="25" name="Group 24"/>
            <p:cNvGrpSpPr/>
            <p:nvPr/>
          </p:nvGrpSpPr>
          <p:grpSpPr>
            <a:xfrm>
              <a:off x="11372981" y="935665"/>
              <a:ext cx="909396" cy="797442"/>
              <a:chOff x="11372981" y="935665"/>
              <a:chExt cx="909396" cy="797442"/>
            </a:xfrm>
          </p:grpSpPr>
          <p:sp>
            <p:nvSpPr>
              <p:cNvPr id="41" name="Oval 40"/>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Block Arc 41"/>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25"/>
            <p:cNvGrpSpPr/>
            <p:nvPr/>
          </p:nvGrpSpPr>
          <p:grpSpPr>
            <a:xfrm>
              <a:off x="11378298" y="1837712"/>
              <a:ext cx="909396" cy="797442"/>
              <a:chOff x="11372981" y="935665"/>
              <a:chExt cx="909396" cy="797442"/>
            </a:xfrm>
          </p:grpSpPr>
          <p:sp>
            <p:nvSpPr>
              <p:cNvPr id="39" name="Oval 38"/>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Block Arc 39"/>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oup 26"/>
            <p:cNvGrpSpPr/>
            <p:nvPr/>
          </p:nvGrpSpPr>
          <p:grpSpPr>
            <a:xfrm>
              <a:off x="11349424" y="2739759"/>
              <a:ext cx="909396" cy="797442"/>
              <a:chOff x="11372981" y="935665"/>
              <a:chExt cx="909396" cy="797442"/>
            </a:xfrm>
          </p:grpSpPr>
          <p:sp>
            <p:nvSpPr>
              <p:cNvPr id="37" name="Oval 36"/>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Block Arc 37"/>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roup 27"/>
            <p:cNvGrpSpPr/>
            <p:nvPr/>
          </p:nvGrpSpPr>
          <p:grpSpPr>
            <a:xfrm>
              <a:off x="11325867" y="3641806"/>
              <a:ext cx="909396" cy="797442"/>
              <a:chOff x="11372981" y="935665"/>
              <a:chExt cx="909396" cy="797442"/>
            </a:xfrm>
          </p:grpSpPr>
          <p:sp>
            <p:nvSpPr>
              <p:cNvPr id="35" name="Oval 34"/>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Block Arc 35"/>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oup 28"/>
            <p:cNvGrpSpPr/>
            <p:nvPr/>
          </p:nvGrpSpPr>
          <p:grpSpPr>
            <a:xfrm>
              <a:off x="11331184" y="4543853"/>
              <a:ext cx="909396" cy="797442"/>
              <a:chOff x="11372981" y="935665"/>
              <a:chExt cx="909396" cy="797442"/>
            </a:xfrm>
          </p:grpSpPr>
          <p:sp>
            <p:nvSpPr>
              <p:cNvPr id="33" name="Oval 32"/>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Block Arc 33"/>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Group 29"/>
            <p:cNvGrpSpPr/>
            <p:nvPr/>
          </p:nvGrpSpPr>
          <p:grpSpPr>
            <a:xfrm>
              <a:off x="11302310" y="5445902"/>
              <a:ext cx="909396" cy="797442"/>
              <a:chOff x="11372981" y="935665"/>
              <a:chExt cx="909396" cy="797442"/>
            </a:xfrm>
          </p:grpSpPr>
          <p:sp>
            <p:nvSpPr>
              <p:cNvPr id="31" name="Oval 30"/>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lock Arc 31"/>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4" name="Rectangle: Rounded Corners 43"/>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0" name="Block Arc 2069"/>
          <p:cNvSpPr/>
          <p:nvPr/>
        </p:nvSpPr>
        <p:spPr>
          <a:xfrm rot="5400000" flipV="1">
            <a:off x="1088085" y="208648"/>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425" y="3805588"/>
            <a:ext cx="2201059" cy="30524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Diagram&#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824" y="3725923"/>
            <a:ext cx="2807851" cy="2925950"/>
          </a:xfrm>
          <a:prstGeom prst="rect">
            <a:avLst/>
          </a:prstGeom>
        </p:spPr>
      </p:pic>
      <p:pic>
        <p:nvPicPr>
          <p:cNvPr id="53" name="Picture 52"/>
          <p:cNvPicPr>
            <a:picLocks noChangeAspect="1"/>
          </p:cNvPicPr>
          <p:nvPr/>
        </p:nvPicPr>
        <p:blipFill>
          <a:blip r:embed="rId4"/>
          <a:stretch>
            <a:fillRect/>
          </a:stretch>
        </p:blipFill>
        <p:spPr>
          <a:xfrm>
            <a:off x="4284197" y="1009964"/>
            <a:ext cx="3414056" cy="1542422"/>
          </a:xfrm>
          <a:prstGeom prst="rect">
            <a:avLst/>
          </a:prstGeom>
        </p:spPr>
      </p:pic>
      <p:pic>
        <p:nvPicPr>
          <p:cNvPr id="55" name="Picture 54"/>
          <p:cNvPicPr>
            <a:picLocks noChangeAspect="1"/>
          </p:cNvPicPr>
          <p:nvPr/>
        </p:nvPicPr>
        <p:blipFill>
          <a:blip r:embed="rId5"/>
          <a:stretch>
            <a:fillRect/>
          </a:stretch>
        </p:blipFill>
        <p:spPr>
          <a:xfrm>
            <a:off x="2530271" y="2123609"/>
            <a:ext cx="7626757" cy="196308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2159285" y="489735"/>
            <a:ext cx="7010400" cy="943704"/>
          </a:xfrm>
          <a:prstGeom prst="rect">
            <a:avLst/>
          </a:prstGeom>
        </p:spPr>
      </p:pic>
      <p:pic>
        <p:nvPicPr>
          <p:cNvPr id="2" name="Picture 1"/>
          <p:cNvPicPr>
            <a:picLocks noChangeAspect="1"/>
          </p:cNvPicPr>
          <p:nvPr/>
        </p:nvPicPr>
        <p:blipFill>
          <a:blip r:embed="rId4"/>
          <a:stretch>
            <a:fillRect/>
          </a:stretch>
        </p:blipFill>
        <p:spPr>
          <a:xfrm>
            <a:off x="741023" y="2630184"/>
            <a:ext cx="4769138" cy="2690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4050" y="2141611"/>
            <a:ext cx="1281726" cy="1281726"/>
          </a:xfrm>
          <a:prstGeom prst="rect">
            <a:avLst/>
          </a:prstGeom>
        </p:spPr>
      </p:pic>
      <p:sp>
        <p:nvSpPr>
          <p:cNvPr id="8" name="Speech Bubble: Rectangle with Corners Rounded 7"/>
          <p:cNvSpPr/>
          <p:nvPr/>
        </p:nvSpPr>
        <p:spPr>
          <a:xfrm flipH="1">
            <a:off x="5743254" y="2145088"/>
            <a:ext cx="6010381" cy="298171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ai cũng muốn tài sản của mình không bị hư hỏng mất mát. Vì vậy, thì sử dụng tài sản của người khác, chúng ta có trách nhiệm giữ gìn bảo quản, cẩn thận tài sản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p:cNvGrpSpPr/>
          <p:nvPr/>
        </p:nvGrpSpPr>
        <p:grpSpPr>
          <a:xfrm flipH="1">
            <a:off x="183015" y="935665"/>
            <a:ext cx="985384" cy="5307679"/>
            <a:chOff x="11302310" y="935665"/>
            <a:chExt cx="985384" cy="5307679"/>
          </a:xfrm>
        </p:grpSpPr>
        <p:grpSp>
          <p:nvGrpSpPr>
            <p:cNvPr id="52" name="Group 51"/>
            <p:cNvGrpSpPr/>
            <p:nvPr/>
          </p:nvGrpSpPr>
          <p:grpSpPr>
            <a:xfrm>
              <a:off x="11372981" y="935665"/>
              <a:ext cx="909396" cy="797442"/>
              <a:chOff x="11372981" y="935665"/>
              <a:chExt cx="909396" cy="797442"/>
            </a:xfrm>
          </p:grpSpPr>
          <p:sp>
            <p:nvSpPr>
              <p:cNvPr id="68" name="Oval 67"/>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p:cNvGrpSpPr/>
            <p:nvPr/>
          </p:nvGrpSpPr>
          <p:grpSpPr>
            <a:xfrm>
              <a:off x="11378298" y="1837712"/>
              <a:ext cx="909396" cy="797442"/>
              <a:chOff x="11372981" y="935665"/>
              <a:chExt cx="909396" cy="797442"/>
            </a:xfrm>
          </p:grpSpPr>
          <p:sp>
            <p:nvSpPr>
              <p:cNvPr id="66" name="Oval 65"/>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p:cNvGrpSpPr/>
            <p:nvPr/>
          </p:nvGrpSpPr>
          <p:grpSpPr>
            <a:xfrm>
              <a:off x="11349424" y="2739759"/>
              <a:ext cx="909396" cy="797442"/>
              <a:chOff x="11372981" y="935665"/>
              <a:chExt cx="909396" cy="797442"/>
            </a:xfrm>
          </p:grpSpPr>
          <p:sp>
            <p:nvSpPr>
              <p:cNvPr id="64" name="Oval 63"/>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p:cNvGrpSpPr/>
            <p:nvPr/>
          </p:nvGrpSpPr>
          <p:grpSpPr>
            <a:xfrm>
              <a:off x="11325867" y="3641806"/>
              <a:ext cx="909396" cy="797442"/>
              <a:chOff x="11372981" y="935665"/>
              <a:chExt cx="909396" cy="797442"/>
            </a:xfrm>
          </p:grpSpPr>
          <p:sp>
            <p:nvSpPr>
              <p:cNvPr id="62" name="Oval 61"/>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p:cNvGrpSpPr/>
            <p:nvPr/>
          </p:nvGrpSpPr>
          <p:grpSpPr>
            <a:xfrm>
              <a:off x="11331184" y="4543853"/>
              <a:ext cx="909396" cy="797442"/>
              <a:chOff x="11372981" y="935665"/>
              <a:chExt cx="909396" cy="797442"/>
            </a:xfrm>
          </p:grpSpPr>
          <p:sp>
            <p:nvSpPr>
              <p:cNvPr id="60" name="Oval 59"/>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p:cNvGrpSpPr/>
            <p:nvPr/>
          </p:nvGrpSpPr>
          <p:grpSpPr>
            <a:xfrm>
              <a:off x="11302310" y="5445902"/>
              <a:ext cx="909396" cy="797442"/>
              <a:chOff x="11372981" y="935665"/>
              <a:chExt cx="909396" cy="797442"/>
            </a:xfrm>
          </p:grpSpPr>
          <p:sp>
            <p:nvSpPr>
              <p:cNvPr id="58" name="Oval 57"/>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1025216" y="1322779"/>
            <a:ext cx="7285351" cy="51576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6106274" y="437424"/>
            <a:ext cx="5448300" cy="2554545"/>
          </a:xfrm>
          <a:prstGeom prst="rect">
            <a:avLst/>
          </a:prstGeom>
          <a:noFill/>
        </p:spPr>
        <p:txBody>
          <a:bodyPr wrap="square" rtlCol="0">
            <a:spAutoFit/>
          </a:bodyPr>
          <a:lstStyle/>
          <a:p>
            <a:pPr lvl="0" algn="ctr"/>
            <a:r>
              <a:rPr lang="vi-VN" sz="4000" b="1" dirty="0">
                <a:solidFill>
                  <a:prstClr val="black"/>
                </a:solidFill>
                <a:latin typeface="Calibri" panose="020F0502020204030204"/>
              </a:rPr>
              <a:t>Chia sẻ về những việc em đã và sẽ làm để thể hiện sự tôn trọng tài sản của người khác.</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pic>
        <p:nvPicPr>
          <p:cNvPr id="3" name="Picture 2"/>
          <p:cNvPicPr>
            <a:picLocks noChangeAspect="1"/>
          </p:cNvPicPr>
          <p:nvPr/>
        </p:nvPicPr>
        <p:blipFill>
          <a:blip r:embed="rId3"/>
          <a:stretch>
            <a:fillRect/>
          </a:stretch>
        </p:blipFill>
        <p:spPr>
          <a:xfrm>
            <a:off x="431414" y="418472"/>
            <a:ext cx="4712616" cy="14387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a:fillRect/>
          </a:stretch>
        </p:blipFill>
        <p:spPr>
          <a:xfrm>
            <a:off x="-132080" y="0"/>
            <a:ext cx="12425680" cy="6858000"/>
          </a:xfrm>
          <a:prstGeom prst="rect">
            <a:avLst/>
          </a:prstGeom>
        </p:spPr>
      </p:pic>
      <p:pic>
        <p:nvPicPr>
          <p:cNvPr id="11" name="Graphic 10"/>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0" y="-30480"/>
            <a:ext cx="4181152" cy="5066451"/>
          </a:xfrm>
          <a:prstGeom prst="rect">
            <a:avLst/>
          </a:prstGeom>
        </p:spPr>
      </p:pic>
      <p:sp>
        <p:nvSpPr>
          <p:cNvPr id="2" name="Rectangle: Rounded Corners 1"/>
          <p:cNvSpPr/>
          <p:nvPr/>
        </p:nvSpPr>
        <p:spPr>
          <a:xfrm>
            <a:off x="235591" y="86363"/>
            <a:ext cx="11720818" cy="6685273"/>
          </a:xfrm>
          <a:custGeom>
            <a:avLst/>
            <a:gdLst>
              <a:gd name="connsiteX0" fmla="*/ 0 w 11720818"/>
              <a:gd name="connsiteY0" fmla="*/ 666655 h 6685273"/>
              <a:gd name="connsiteX1" fmla="*/ 666655 w 11720818"/>
              <a:gd name="connsiteY1" fmla="*/ 0 h 6685273"/>
              <a:gd name="connsiteX2" fmla="*/ 11054163 w 11720818"/>
              <a:gd name="connsiteY2" fmla="*/ 0 h 6685273"/>
              <a:gd name="connsiteX3" fmla="*/ 11720818 w 11720818"/>
              <a:gd name="connsiteY3" fmla="*/ 666655 h 6685273"/>
              <a:gd name="connsiteX4" fmla="*/ 11720818 w 11720818"/>
              <a:gd name="connsiteY4" fmla="*/ 6018618 h 6685273"/>
              <a:gd name="connsiteX5" fmla="*/ 11054163 w 11720818"/>
              <a:gd name="connsiteY5" fmla="*/ 6685273 h 6685273"/>
              <a:gd name="connsiteX6" fmla="*/ 666655 w 11720818"/>
              <a:gd name="connsiteY6" fmla="*/ 6685273 h 6685273"/>
              <a:gd name="connsiteX7" fmla="*/ 0 w 11720818"/>
              <a:gd name="connsiteY7" fmla="*/ 6018618 h 6685273"/>
              <a:gd name="connsiteX8" fmla="*/ 0 w 11720818"/>
              <a:gd name="connsiteY8" fmla="*/ 666655 h 66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0818" h="6685273" fill="none" extrusionOk="0">
                <a:moveTo>
                  <a:pt x="0" y="666655"/>
                </a:moveTo>
                <a:cubicBezTo>
                  <a:pt x="2027" y="353342"/>
                  <a:pt x="312607" y="23723"/>
                  <a:pt x="666655" y="0"/>
                </a:cubicBezTo>
                <a:cubicBezTo>
                  <a:pt x="5022528" y="72427"/>
                  <a:pt x="9113615" y="61419"/>
                  <a:pt x="11054163" y="0"/>
                </a:cubicBezTo>
                <a:cubicBezTo>
                  <a:pt x="11416817" y="-38058"/>
                  <a:pt x="11675639" y="284807"/>
                  <a:pt x="11720818" y="666655"/>
                </a:cubicBezTo>
                <a:cubicBezTo>
                  <a:pt x="11821694" y="1769157"/>
                  <a:pt x="11613505" y="3509150"/>
                  <a:pt x="11720818" y="6018618"/>
                </a:cubicBezTo>
                <a:cubicBezTo>
                  <a:pt x="11734482" y="6317455"/>
                  <a:pt x="11396820" y="6656658"/>
                  <a:pt x="11054163" y="6685273"/>
                </a:cubicBezTo>
                <a:cubicBezTo>
                  <a:pt x="6047159" y="6715100"/>
                  <a:pt x="5653155" y="6605967"/>
                  <a:pt x="666655" y="6685273"/>
                </a:cubicBezTo>
                <a:cubicBezTo>
                  <a:pt x="322865" y="6682515"/>
                  <a:pt x="-10619" y="6388901"/>
                  <a:pt x="0" y="6018618"/>
                </a:cubicBezTo>
                <a:cubicBezTo>
                  <a:pt x="50037" y="3347983"/>
                  <a:pt x="770" y="2350125"/>
                  <a:pt x="0" y="666655"/>
                </a:cubicBezTo>
                <a:close/>
              </a:path>
              <a:path w="11720818" h="6685273" stroke="0" extrusionOk="0">
                <a:moveTo>
                  <a:pt x="0" y="666655"/>
                </a:moveTo>
                <a:cubicBezTo>
                  <a:pt x="70129" y="317588"/>
                  <a:pt x="321181" y="47313"/>
                  <a:pt x="666655" y="0"/>
                </a:cubicBezTo>
                <a:cubicBezTo>
                  <a:pt x="4197087" y="123000"/>
                  <a:pt x="8689733" y="-96860"/>
                  <a:pt x="11054163" y="0"/>
                </a:cubicBezTo>
                <a:cubicBezTo>
                  <a:pt x="11378686" y="-33275"/>
                  <a:pt x="11750668" y="238293"/>
                  <a:pt x="11720818" y="666655"/>
                </a:cubicBezTo>
                <a:cubicBezTo>
                  <a:pt x="11723991" y="2382026"/>
                  <a:pt x="11815085" y="5111999"/>
                  <a:pt x="11720818" y="6018618"/>
                </a:cubicBezTo>
                <a:cubicBezTo>
                  <a:pt x="11700575" y="6394135"/>
                  <a:pt x="11389704" y="6679931"/>
                  <a:pt x="11054163" y="6685273"/>
                </a:cubicBezTo>
                <a:cubicBezTo>
                  <a:pt x="5947613" y="6524566"/>
                  <a:pt x="3023957" y="6724940"/>
                  <a:pt x="666655" y="6685273"/>
                </a:cubicBezTo>
                <a:cubicBezTo>
                  <a:pt x="257400" y="6676978"/>
                  <a:pt x="-65154" y="6357284"/>
                  <a:pt x="0" y="6018618"/>
                </a:cubicBezTo>
                <a:cubicBezTo>
                  <a:pt x="32216" y="4042986"/>
                  <a:pt x="57206" y="2394231"/>
                  <a:pt x="0" y="666655"/>
                </a:cubicBezTo>
                <a:close/>
              </a:path>
            </a:pathLst>
          </a:custGeom>
          <a:solidFill>
            <a:schemeClr val="bg1">
              <a:alpha val="73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p:cNvGrpSpPr/>
          <p:nvPr/>
        </p:nvGrpSpPr>
        <p:grpSpPr>
          <a:xfrm>
            <a:off x="3314949" y="2998940"/>
            <a:ext cx="6006768" cy="1355768"/>
            <a:chOff x="2735425" y="3098162"/>
            <a:chExt cx="6421120" cy="1505753"/>
          </a:xfrm>
        </p:grpSpPr>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saturation sat="309000"/>
                      </a14:imgEffect>
                    </a14:imgLayer>
                  </a14:imgProps>
                </a:ext>
              </a:extLst>
            </a:blip>
            <a:stretch>
              <a:fillRect/>
            </a:stretch>
          </p:blipFill>
          <p:spPr>
            <a:xfrm>
              <a:off x="2735425" y="3098162"/>
              <a:ext cx="6421120" cy="1505753"/>
            </a:xfrm>
            <a:prstGeom prst="rect">
              <a:avLst/>
            </a:prstGeom>
          </p:spPr>
        </p:pic>
        <p:sp>
          <p:nvSpPr>
            <p:cNvPr id="12" name="TextBox 11"/>
            <p:cNvSpPr txBox="1"/>
            <p:nvPr/>
          </p:nvSpPr>
          <p:spPr>
            <a:xfrm>
              <a:off x="3608806" y="3098162"/>
              <a:ext cx="41666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Dặn</a:t>
              </a:r>
              <a:r>
                <a:rPr kumimoji="0" lang="en-US"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 </a:t>
              </a: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dò</a:t>
              </a:r>
              <a:endParaRPr kumimoji="0" lang="vi-VN"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Arial" panose="020B0604020202020204" pitchFamily="34" charset="0"/>
                <a:ea typeface="+mn-ea"/>
                <a:cs typeface="+mn-cs"/>
              </a:endParaRPr>
            </a:p>
          </p:txBody>
        </p:sp>
      </p:grpSp>
      <p:pic>
        <p:nvPicPr>
          <p:cNvPr id="1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1151" y="589275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22" presetClass="entr" presetSubtype="8" fill="hold" nodeType="withEffect">
                                  <p:stCondLst>
                                    <p:cond delay="10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nodeType="withEffect">
                                  <p:stCondLst>
                                    <p:cond delay="1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nodeType="withEffect">
                                  <p:stCondLst>
                                    <p:cond delay="10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nodeType="withEffect">
                                  <p:stCondLst>
                                    <p:cond delay="10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p:cNvGrpSpPr/>
          <p:nvPr/>
        </p:nvGrpSpPr>
        <p:grpSpPr>
          <a:xfrm flipH="1">
            <a:off x="183015" y="935665"/>
            <a:ext cx="985384" cy="5307679"/>
            <a:chOff x="11302310" y="935665"/>
            <a:chExt cx="985384" cy="5307679"/>
          </a:xfrm>
        </p:grpSpPr>
        <p:grpSp>
          <p:nvGrpSpPr>
            <p:cNvPr id="52" name="Group 51"/>
            <p:cNvGrpSpPr/>
            <p:nvPr/>
          </p:nvGrpSpPr>
          <p:grpSpPr>
            <a:xfrm>
              <a:off x="11372981" y="935665"/>
              <a:ext cx="909396" cy="797442"/>
              <a:chOff x="11372981" y="935665"/>
              <a:chExt cx="909396" cy="797442"/>
            </a:xfrm>
          </p:grpSpPr>
          <p:sp>
            <p:nvSpPr>
              <p:cNvPr id="68" name="Oval 67"/>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p:cNvGrpSpPr/>
            <p:nvPr/>
          </p:nvGrpSpPr>
          <p:grpSpPr>
            <a:xfrm>
              <a:off x="11378298" y="1837712"/>
              <a:ext cx="909396" cy="797442"/>
              <a:chOff x="11372981" y="935665"/>
              <a:chExt cx="909396" cy="797442"/>
            </a:xfrm>
          </p:grpSpPr>
          <p:sp>
            <p:nvSpPr>
              <p:cNvPr id="66" name="Oval 65"/>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p:cNvGrpSpPr/>
            <p:nvPr/>
          </p:nvGrpSpPr>
          <p:grpSpPr>
            <a:xfrm>
              <a:off x="11349424" y="2739759"/>
              <a:ext cx="909396" cy="797442"/>
              <a:chOff x="11372981" y="935665"/>
              <a:chExt cx="909396" cy="797442"/>
            </a:xfrm>
          </p:grpSpPr>
          <p:sp>
            <p:nvSpPr>
              <p:cNvPr id="64" name="Oval 63"/>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p:cNvGrpSpPr/>
            <p:nvPr/>
          </p:nvGrpSpPr>
          <p:grpSpPr>
            <a:xfrm>
              <a:off x="11325867" y="3641806"/>
              <a:ext cx="909396" cy="797442"/>
              <a:chOff x="11372981" y="935665"/>
              <a:chExt cx="909396" cy="797442"/>
            </a:xfrm>
          </p:grpSpPr>
          <p:sp>
            <p:nvSpPr>
              <p:cNvPr id="62" name="Oval 61"/>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p:cNvGrpSpPr/>
            <p:nvPr/>
          </p:nvGrpSpPr>
          <p:grpSpPr>
            <a:xfrm>
              <a:off x="11331184" y="4543853"/>
              <a:ext cx="909396" cy="797442"/>
              <a:chOff x="11372981" y="935665"/>
              <a:chExt cx="909396" cy="797442"/>
            </a:xfrm>
          </p:grpSpPr>
          <p:sp>
            <p:nvSpPr>
              <p:cNvPr id="60" name="Oval 59"/>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p:cNvGrpSpPr/>
            <p:nvPr/>
          </p:nvGrpSpPr>
          <p:grpSpPr>
            <a:xfrm>
              <a:off x="11302310" y="5445902"/>
              <a:ext cx="909396" cy="797442"/>
              <a:chOff x="11372981" y="935665"/>
              <a:chExt cx="909396" cy="797442"/>
            </a:xfrm>
          </p:grpSpPr>
          <p:sp>
            <p:nvSpPr>
              <p:cNvPr id="58" name="Oval 57"/>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7" name="Rectangle: Folded Corner 16"/>
          <p:cNvSpPr/>
          <p:nvPr/>
        </p:nvSpPr>
        <p:spPr>
          <a:xfrm>
            <a:off x="9865967" y="406609"/>
            <a:ext cx="2137701" cy="2503920"/>
          </a:xfrm>
          <a:prstGeom prst="foldedCorner">
            <a:avLst/>
          </a:prstGeom>
          <a:solidFill>
            <a:srgbClr val="D364AB"/>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Block Arc 18"/>
          <p:cNvSpPr/>
          <p:nvPr/>
        </p:nvSpPr>
        <p:spPr>
          <a:xfrm rot="5400000" flipV="1">
            <a:off x="9752458" y="229879"/>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2097237" y="1722321"/>
            <a:ext cx="7730398" cy="40298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a:ln>
                <a:noFill/>
              </a:ln>
              <a:solidFill>
                <a:prstClr val="white"/>
              </a:solidFill>
              <a:effectLst/>
              <a:uLnTx/>
              <a:uFillTx/>
              <a:ea typeface="+mn-ea"/>
              <a:cs typeface="+mn-cs"/>
            </a:endParaRPr>
          </a:p>
        </p:txBody>
      </p:sp>
      <p:pic>
        <p:nvPicPr>
          <p:cNvPr id="4100" name="Picture 4" descr="มีรูปภาพของ: ctto"/>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231908">
            <a:off x="8353515" y="514629"/>
            <a:ext cx="1306576" cy="1306576"/>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flipH="1">
            <a:off x="183015" y="935665"/>
            <a:ext cx="985384" cy="5307679"/>
            <a:chOff x="11302310" y="935665"/>
            <a:chExt cx="985384" cy="5307679"/>
          </a:xfrm>
        </p:grpSpPr>
        <p:grpSp>
          <p:nvGrpSpPr>
            <p:cNvPr id="52" name="Group 51"/>
            <p:cNvGrpSpPr/>
            <p:nvPr/>
          </p:nvGrpSpPr>
          <p:grpSpPr>
            <a:xfrm>
              <a:off x="11372981" y="935665"/>
              <a:ext cx="909396" cy="797442"/>
              <a:chOff x="11372981" y="935665"/>
              <a:chExt cx="909396" cy="797442"/>
            </a:xfrm>
          </p:grpSpPr>
          <p:sp>
            <p:nvSpPr>
              <p:cNvPr id="68" name="Oval 67"/>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p:cNvGrpSpPr/>
            <p:nvPr/>
          </p:nvGrpSpPr>
          <p:grpSpPr>
            <a:xfrm>
              <a:off x="11378298" y="1837712"/>
              <a:ext cx="909396" cy="797442"/>
              <a:chOff x="11372981" y="935665"/>
              <a:chExt cx="909396" cy="797442"/>
            </a:xfrm>
          </p:grpSpPr>
          <p:sp>
            <p:nvSpPr>
              <p:cNvPr id="66" name="Oval 65"/>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p:cNvGrpSpPr/>
            <p:nvPr/>
          </p:nvGrpSpPr>
          <p:grpSpPr>
            <a:xfrm>
              <a:off x="11349424" y="2739759"/>
              <a:ext cx="909396" cy="797442"/>
              <a:chOff x="11372981" y="935665"/>
              <a:chExt cx="909396" cy="797442"/>
            </a:xfrm>
          </p:grpSpPr>
          <p:sp>
            <p:nvSpPr>
              <p:cNvPr id="64" name="Oval 63"/>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p:cNvGrpSpPr/>
            <p:nvPr/>
          </p:nvGrpSpPr>
          <p:grpSpPr>
            <a:xfrm>
              <a:off x="11325867" y="3641806"/>
              <a:ext cx="909396" cy="797442"/>
              <a:chOff x="11372981" y="935665"/>
              <a:chExt cx="909396" cy="797442"/>
            </a:xfrm>
          </p:grpSpPr>
          <p:sp>
            <p:nvSpPr>
              <p:cNvPr id="62" name="Oval 61"/>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p:cNvGrpSpPr/>
            <p:nvPr/>
          </p:nvGrpSpPr>
          <p:grpSpPr>
            <a:xfrm>
              <a:off x="11331184" y="4543853"/>
              <a:ext cx="909396" cy="797442"/>
              <a:chOff x="11372981" y="935665"/>
              <a:chExt cx="909396" cy="797442"/>
            </a:xfrm>
          </p:grpSpPr>
          <p:sp>
            <p:nvSpPr>
              <p:cNvPr id="60" name="Oval 59"/>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p:cNvGrpSpPr/>
            <p:nvPr/>
          </p:nvGrpSpPr>
          <p:grpSpPr>
            <a:xfrm>
              <a:off x="11302310" y="5445902"/>
              <a:ext cx="909396" cy="797442"/>
              <a:chOff x="11372981" y="935665"/>
              <a:chExt cx="909396" cy="797442"/>
            </a:xfrm>
          </p:grpSpPr>
          <p:sp>
            <p:nvSpPr>
              <p:cNvPr id="58" name="Oval 57"/>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0" name="TextBox 69"/>
          <p:cNvSpPr txBox="1"/>
          <p:nvPr/>
        </p:nvSpPr>
        <p:spPr>
          <a:xfrm>
            <a:off x="3584864" y="769175"/>
            <a:ext cx="502227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w="38100">
                  <a:solidFill>
                    <a:sysClr val="windowText" lastClr="000000"/>
                  </a:solidFill>
                </a:ln>
                <a:solidFill>
                  <a:srgbClr val="B2A2E3"/>
                </a:solidFill>
                <a:effectLst/>
                <a:uLnTx/>
                <a:uFillTx/>
                <a:ea typeface="CookieRun Black" panose="020B0600000101010101" pitchFamily="34" charset="-127"/>
                <a:cs typeface="+mn-cs"/>
              </a:rPr>
              <a:t>Yêu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cần</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đạt</a:t>
            </a:r>
            <a:endParaRPr kumimoji="0" lang="en-US" sz="5400" b="1" i="0" u="none" strike="noStrike" kern="1200" cap="none" spc="0" normalizeH="0" baseline="0" noProof="0" dirty="0">
              <a:ln w="38100">
                <a:solidFill>
                  <a:sysClr val="windowText" lastClr="000000"/>
                </a:solidFill>
              </a:ln>
              <a:solidFill>
                <a:srgbClr val="B2A2E3"/>
              </a:solidFill>
              <a:effectLst/>
              <a:uLnTx/>
              <a:uFillTx/>
              <a:ea typeface="CookieRun Black" panose="020B0600000101010101" pitchFamily="34" charset="-127"/>
              <a:cs typeface="+mn-cs"/>
            </a:endParaRPr>
          </a:p>
        </p:txBody>
      </p:sp>
      <p:sp>
        <p:nvSpPr>
          <p:cNvPr id="71" name="TextBox 70"/>
          <p:cNvSpPr txBox="1"/>
          <p:nvPr/>
        </p:nvSpPr>
        <p:spPr>
          <a:xfrm>
            <a:off x="2093238" y="2295363"/>
            <a:ext cx="8727161" cy="461665"/>
          </a:xfrm>
          <a:prstGeom prst="rect">
            <a:avLst/>
          </a:prstGeom>
          <a:noFill/>
        </p:spPr>
        <p:txBody>
          <a:bodyPr wrap="square" rtlCol="0">
            <a:spAutoFit/>
          </a:bodyPr>
          <a:lstStyle/>
          <a:p>
            <a:r>
              <a:rPr lang="nl-NL" sz="2400" b="1" dirty="0"/>
              <a:t>Nêu được một số biểu hiện tôn trọng tài sản của người khác.</a:t>
            </a:r>
            <a:endParaRPr lang="en-US" sz="2400" b="1" dirty="0"/>
          </a:p>
        </p:txBody>
      </p:sp>
      <p:sp>
        <p:nvSpPr>
          <p:cNvPr id="72" name="TextBox 71"/>
          <p:cNvSpPr txBox="1"/>
          <p:nvPr/>
        </p:nvSpPr>
        <p:spPr>
          <a:xfrm>
            <a:off x="2095289" y="3086914"/>
            <a:ext cx="9572835" cy="461665"/>
          </a:xfrm>
          <a:prstGeom prst="rect">
            <a:avLst/>
          </a:prstGeom>
          <a:noFill/>
        </p:spPr>
        <p:txBody>
          <a:bodyPr wrap="square" rtlCol="0">
            <a:spAutoFit/>
          </a:bodyPr>
          <a:lstStyle/>
          <a:p>
            <a:r>
              <a:rPr lang="nl-NL" sz="2400" b="1" dirty="0"/>
              <a:t>Biết bày tỏ thái độ liên quan đến việc tôn trọng tài sản của người khác.</a:t>
            </a:r>
            <a:endParaRPr lang="en-US" sz="2400" b="1" dirty="0"/>
          </a:p>
        </p:txBody>
      </p:sp>
      <p:sp>
        <p:nvSpPr>
          <p:cNvPr id="74" name="TextBox 73"/>
          <p:cNvSpPr txBox="1"/>
          <p:nvPr/>
        </p:nvSpPr>
        <p:spPr>
          <a:xfrm>
            <a:off x="2112289" y="4107064"/>
            <a:ext cx="8012786" cy="830997"/>
          </a:xfrm>
          <a:prstGeom prst="rect">
            <a:avLst/>
          </a:prstGeom>
          <a:noFill/>
        </p:spPr>
        <p:txBody>
          <a:bodyPr wrap="square" rtlCol="0">
            <a:spAutoFit/>
          </a:bodyPr>
          <a:lstStyle/>
          <a:p>
            <a:r>
              <a:rPr lang="nl-NL" sz="2400" b="1" dirty="0"/>
              <a:t>Thể hiện thái độ tôn trọng tài sản của người khác bằng những lời nói và việc làm cụ thể, phù hợp. </a:t>
            </a:r>
            <a:endParaRPr lang="en-US" sz="2400" b="1" dirty="0"/>
          </a:p>
        </p:txBody>
      </p:sp>
      <p:cxnSp>
        <p:nvCxnSpPr>
          <p:cNvPr id="83" name="Straight Connector 82"/>
          <p:cNvCxnSpPr/>
          <p:nvPr/>
        </p:nvCxnSpPr>
        <p:spPr>
          <a:xfrm>
            <a:off x="2272145" y="2767469"/>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272145" y="3565792"/>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195945" y="4972054"/>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4" name="Star: 4 Points 93"/>
          <p:cNvSpPr/>
          <p:nvPr/>
        </p:nvSpPr>
        <p:spPr>
          <a:xfrm>
            <a:off x="3061913" y="912804"/>
            <a:ext cx="636300" cy="636300"/>
          </a:xfrm>
          <a:prstGeom prst="star4">
            <a:avLst>
              <a:gd name="adj" fmla="val 17665"/>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7" name="Group 96"/>
          <p:cNvGrpSpPr/>
          <p:nvPr/>
        </p:nvGrpSpPr>
        <p:grpSpPr>
          <a:xfrm>
            <a:off x="11093868" y="3406413"/>
            <a:ext cx="792000" cy="820428"/>
            <a:chOff x="10470634" y="1340407"/>
            <a:chExt cx="1157987" cy="1199552"/>
          </a:xfrm>
        </p:grpSpPr>
        <p:sp>
          <p:nvSpPr>
            <p:cNvPr id="96" name="Heart 95"/>
            <p:cNvSpPr/>
            <p:nvPr/>
          </p:nvSpPr>
          <p:spPr>
            <a:xfrm rot="749719">
              <a:off x="10580419" y="1491757"/>
              <a:ext cx="1048202" cy="1048202"/>
            </a:xfrm>
            <a:prstGeom prst="heart">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art 94"/>
            <p:cNvSpPr/>
            <p:nvPr/>
          </p:nvSpPr>
          <p:spPr>
            <a:xfrm rot="749719">
              <a:off x="10470634" y="1340407"/>
              <a:ext cx="1048202" cy="1048202"/>
            </a:xfrm>
            <a:prstGeom prst="heart">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Isosceles Triangle 2"/>
          <p:cNvSpPr/>
          <p:nvPr/>
        </p:nvSpPr>
        <p:spPr>
          <a:xfrm rot="963651">
            <a:off x="1103433" y="5379311"/>
            <a:ext cx="1452799" cy="1252413"/>
          </a:xfrm>
          <a:prstGeom prst="triangle">
            <a:avLst/>
          </a:prstGeom>
          <a:solidFill>
            <a:srgbClr val="474F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p:cNvSpPr/>
          <p:nvPr/>
        </p:nvSpPr>
        <p:spPr>
          <a:xfrm>
            <a:off x="10782300" y="2542886"/>
            <a:ext cx="490153" cy="490153"/>
          </a:xfrm>
          <a:prstGeom prst="ellipse">
            <a:avLst/>
          </a:prstGeom>
          <a:solidFill>
            <a:srgbClr val="F8D33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par>
                                <p:cTn id="8" presetID="22" presetClass="entr" presetSubtype="8" fill="hold" nodeType="withEffect">
                                  <p:stCondLst>
                                    <p:cond delay="1000"/>
                                  </p:stCondLst>
                                  <p:childTnLst>
                                    <p:set>
                                      <p:cBhvr>
                                        <p:cTn id="9" dur="1" fill="hold">
                                          <p:stCondLst>
                                            <p:cond delay="0"/>
                                          </p:stCondLst>
                                        </p:cTn>
                                        <p:tgtEl>
                                          <p:spTgt spid="83"/>
                                        </p:tgtEl>
                                        <p:attrNameLst>
                                          <p:attrName>style.visibility</p:attrName>
                                        </p:attrNameLst>
                                      </p:cBhvr>
                                      <p:to>
                                        <p:strVal val="visible"/>
                                      </p:to>
                                    </p:set>
                                    <p:animEffect transition="in" filter="wipe(left)">
                                      <p:cBhvr>
                                        <p:cTn id="10" dur="2000"/>
                                        <p:tgtEl>
                                          <p:spTgt spid="8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1000"/>
                                        <p:tgtEl>
                                          <p:spTgt spid="71"/>
                                        </p:tgtEl>
                                      </p:cBhvr>
                                    </p:animEffect>
                                  </p:childTnLst>
                                </p:cTn>
                              </p:par>
                              <p:par>
                                <p:cTn id="14" presetID="22" presetClass="entr" presetSubtype="8" fill="hold" nodeType="withEffect">
                                  <p:stCondLst>
                                    <p:cond delay="3000"/>
                                  </p:stCondLst>
                                  <p:childTnLst>
                                    <p:set>
                                      <p:cBhvr>
                                        <p:cTn id="15" dur="1" fill="hold">
                                          <p:stCondLst>
                                            <p:cond delay="0"/>
                                          </p:stCondLst>
                                        </p:cTn>
                                        <p:tgtEl>
                                          <p:spTgt spid="89"/>
                                        </p:tgtEl>
                                        <p:attrNameLst>
                                          <p:attrName>style.visibility</p:attrName>
                                        </p:attrNameLst>
                                      </p:cBhvr>
                                      <p:to>
                                        <p:strVal val="visible"/>
                                      </p:to>
                                    </p:set>
                                    <p:animEffect transition="in" filter="wipe(left)">
                                      <p:cBhvr>
                                        <p:cTn id="16" dur="2000"/>
                                        <p:tgtEl>
                                          <p:spTgt spid="89"/>
                                        </p:tgtEl>
                                      </p:cBhvr>
                                    </p:animEffect>
                                  </p:childTnLst>
                                </p:cTn>
                              </p:par>
                              <p:par>
                                <p:cTn id="17" presetID="22" presetClass="entr" presetSubtype="8" fill="hold" grpId="0" nodeType="withEffect">
                                  <p:stCondLst>
                                    <p:cond delay="300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1000"/>
                                        <p:tgtEl>
                                          <p:spTgt spid="72"/>
                                        </p:tgtEl>
                                      </p:cBhvr>
                                    </p:animEffect>
                                  </p:childTnLst>
                                </p:cTn>
                              </p:par>
                              <p:par>
                                <p:cTn id="20" presetID="22" presetClass="entr" presetSubtype="8" fill="hold" nodeType="withEffect">
                                  <p:stCondLst>
                                    <p:cond delay="500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2000"/>
                                        <p:tgtEl>
                                          <p:spTgt spid="90"/>
                                        </p:tgtEl>
                                      </p:cBhvr>
                                    </p:animEffect>
                                  </p:childTnLst>
                                </p:cTn>
                              </p:par>
                              <p:par>
                                <p:cTn id="23" presetID="22" presetClass="entr" presetSubtype="8" fill="hold" grpId="0" nodeType="withEffect">
                                  <p:stCondLst>
                                    <p:cond delay="5000"/>
                                  </p:stCondLst>
                                  <p:childTnLst>
                                    <p:set>
                                      <p:cBhvr>
                                        <p:cTn id="24" dur="1" fill="hold">
                                          <p:stCondLst>
                                            <p:cond delay="0"/>
                                          </p:stCondLst>
                                        </p:cTn>
                                        <p:tgtEl>
                                          <p:spTgt spid="74"/>
                                        </p:tgtEl>
                                        <p:attrNameLst>
                                          <p:attrName>style.visibility</p:attrName>
                                        </p:attrNameLst>
                                      </p:cBhvr>
                                      <p:to>
                                        <p:strVal val="visible"/>
                                      </p:to>
                                    </p:set>
                                    <p:animEffect transition="in" filter="wipe(left)">
                                      <p:cBhvr>
                                        <p:cTn id="25"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p:cNvGrpSpPr/>
          <p:nvPr/>
        </p:nvGrpSpPr>
        <p:grpSpPr>
          <a:xfrm flipH="1">
            <a:off x="183015" y="935665"/>
            <a:ext cx="985384" cy="5307679"/>
            <a:chOff x="11302310" y="935665"/>
            <a:chExt cx="985384" cy="5307679"/>
          </a:xfrm>
        </p:grpSpPr>
        <p:grpSp>
          <p:nvGrpSpPr>
            <p:cNvPr id="52" name="Group 51"/>
            <p:cNvGrpSpPr/>
            <p:nvPr/>
          </p:nvGrpSpPr>
          <p:grpSpPr>
            <a:xfrm>
              <a:off x="11372981" y="935665"/>
              <a:ext cx="909396" cy="797442"/>
              <a:chOff x="11372981" y="935665"/>
              <a:chExt cx="909396" cy="797442"/>
            </a:xfrm>
          </p:grpSpPr>
          <p:sp>
            <p:nvSpPr>
              <p:cNvPr id="68" name="Oval 67"/>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p:cNvGrpSpPr/>
            <p:nvPr/>
          </p:nvGrpSpPr>
          <p:grpSpPr>
            <a:xfrm>
              <a:off x="11378298" y="1837712"/>
              <a:ext cx="909396" cy="797442"/>
              <a:chOff x="11372981" y="935665"/>
              <a:chExt cx="909396" cy="797442"/>
            </a:xfrm>
          </p:grpSpPr>
          <p:sp>
            <p:nvSpPr>
              <p:cNvPr id="66" name="Oval 65"/>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p:cNvGrpSpPr/>
            <p:nvPr/>
          </p:nvGrpSpPr>
          <p:grpSpPr>
            <a:xfrm>
              <a:off x="11349424" y="2739759"/>
              <a:ext cx="909396" cy="797442"/>
              <a:chOff x="11372981" y="935665"/>
              <a:chExt cx="909396" cy="797442"/>
            </a:xfrm>
          </p:grpSpPr>
          <p:sp>
            <p:nvSpPr>
              <p:cNvPr id="64" name="Oval 63"/>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p:cNvGrpSpPr/>
            <p:nvPr/>
          </p:nvGrpSpPr>
          <p:grpSpPr>
            <a:xfrm>
              <a:off x="11325867" y="3641806"/>
              <a:ext cx="909396" cy="797442"/>
              <a:chOff x="11372981" y="935665"/>
              <a:chExt cx="909396" cy="797442"/>
            </a:xfrm>
          </p:grpSpPr>
          <p:sp>
            <p:nvSpPr>
              <p:cNvPr id="62" name="Oval 61"/>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p:cNvGrpSpPr/>
            <p:nvPr/>
          </p:nvGrpSpPr>
          <p:grpSpPr>
            <a:xfrm>
              <a:off x="11331184" y="4543853"/>
              <a:ext cx="909396" cy="797442"/>
              <a:chOff x="11372981" y="935665"/>
              <a:chExt cx="909396" cy="797442"/>
            </a:xfrm>
          </p:grpSpPr>
          <p:sp>
            <p:nvSpPr>
              <p:cNvPr id="60" name="Oval 59"/>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p:cNvGrpSpPr/>
            <p:nvPr/>
          </p:nvGrpSpPr>
          <p:grpSpPr>
            <a:xfrm>
              <a:off x="11302310" y="5445902"/>
              <a:ext cx="909396" cy="797442"/>
              <a:chOff x="11372981" y="935665"/>
              <a:chExt cx="909396" cy="797442"/>
            </a:xfrm>
          </p:grpSpPr>
          <p:sp>
            <p:nvSpPr>
              <p:cNvPr id="58" name="Oval 57"/>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文本框 3"/>
          <p:cNvSpPr txBox="1"/>
          <p:nvPr/>
        </p:nvSpPr>
        <p:spPr>
          <a:xfrm>
            <a:off x="574290" y="1797026"/>
            <a:ext cx="7282096" cy="3170099"/>
          </a:xfrm>
          <a:prstGeom prst="rect">
            <a:avLst/>
          </a:prstGeom>
          <a:noFill/>
          <a:ln>
            <a:noFill/>
          </a:ln>
        </p:spPr>
        <p:txBody>
          <a:bodyPr wrap="square" rtlCol="0">
            <a:spAutoFit/>
          </a:bodyPr>
          <a:lstStyle/>
          <a:p>
            <a:pPr algn="ctr" defTabSz="914400"/>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Khởi</a:t>
            </a:r>
            <a:r>
              <a:rPr lang="en-US" altLang="zh-CN"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 </a:t>
            </a:r>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động</a:t>
            </a:r>
            <a:endParaRPr lang="zh-CN" altLang="en-US"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p:cNvGrpSpPr/>
          <p:nvPr/>
        </p:nvGrpSpPr>
        <p:grpSpPr>
          <a:xfrm flipH="1">
            <a:off x="183015" y="935665"/>
            <a:ext cx="985384" cy="5307679"/>
            <a:chOff x="11302310" y="935665"/>
            <a:chExt cx="985384" cy="5307679"/>
          </a:xfrm>
        </p:grpSpPr>
        <p:grpSp>
          <p:nvGrpSpPr>
            <p:cNvPr id="52" name="Group 51"/>
            <p:cNvGrpSpPr/>
            <p:nvPr/>
          </p:nvGrpSpPr>
          <p:grpSpPr>
            <a:xfrm>
              <a:off x="11372981" y="935665"/>
              <a:ext cx="909396" cy="797442"/>
              <a:chOff x="11372981" y="935665"/>
              <a:chExt cx="909396" cy="797442"/>
            </a:xfrm>
          </p:grpSpPr>
          <p:sp>
            <p:nvSpPr>
              <p:cNvPr id="68" name="Oval 67"/>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p:cNvGrpSpPr/>
            <p:nvPr/>
          </p:nvGrpSpPr>
          <p:grpSpPr>
            <a:xfrm>
              <a:off x="11378298" y="1837712"/>
              <a:ext cx="909396" cy="797442"/>
              <a:chOff x="11372981" y="935665"/>
              <a:chExt cx="909396" cy="797442"/>
            </a:xfrm>
          </p:grpSpPr>
          <p:sp>
            <p:nvSpPr>
              <p:cNvPr id="66" name="Oval 65"/>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p:cNvGrpSpPr/>
            <p:nvPr/>
          </p:nvGrpSpPr>
          <p:grpSpPr>
            <a:xfrm>
              <a:off x="11349424" y="2739759"/>
              <a:ext cx="909396" cy="797442"/>
              <a:chOff x="11372981" y="935665"/>
              <a:chExt cx="909396" cy="797442"/>
            </a:xfrm>
          </p:grpSpPr>
          <p:sp>
            <p:nvSpPr>
              <p:cNvPr id="64" name="Oval 63"/>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p:cNvGrpSpPr/>
            <p:nvPr/>
          </p:nvGrpSpPr>
          <p:grpSpPr>
            <a:xfrm>
              <a:off x="11325867" y="3641806"/>
              <a:ext cx="909396" cy="797442"/>
              <a:chOff x="11372981" y="935665"/>
              <a:chExt cx="909396" cy="797442"/>
            </a:xfrm>
          </p:grpSpPr>
          <p:sp>
            <p:nvSpPr>
              <p:cNvPr id="62" name="Oval 61"/>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p:cNvGrpSpPr/>
            <p:nvPr/>
          </p:nvGrpSpPr>
          <p:grpSpPr>
            <a:xfrm>
              <a:off x="11331184" y="4543853"/>
              <a:ext cx="909396" cy="797442"/>
              <a:chOff x="11372981" y="935665"/>
              <a:chExt cx="909396" cy="797442"/>
            </a:xfrm>
          </p:grpSpPr>
          <p:sp>
            <p:nvSpPr>
              <p:cNvPr id="60" name="Oval 59"/>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p:cNvGrpSpPr/>
            <p:nvPr/>
          </p:nvGrpSpPr>
          <p:grpSpPr>
            <a:xfrm>
              <a:off x="11302310" y="5445902"/>
              <a:ext cx="909396" cy="797442"/>
              <a:chOff x="11372981" y="935665"/>
              <a:chExt cx="909396" cy="797442"/>
            </a:xfrm>
          </p:grpSpPr>
          <p:sp>
            <p:nvSpPr>
              <p:cNvPr id="58" name="Oval 57"/>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2" name="Picture 11"/>
          <p:cNvPicPr>
            <a:picLocks noChangeAspect="1"/>
          </p:cNvPicPr>
          <p:nvPr/>
        </p:nvPicPr>
        <p:blipFill>
          <a:blip r:embed="rId3"/>
          <a:srcRect/>
          <a:stretch>
            <a:fillRect/>
          </a:stretch>
        </p:blipFill>
        <p:spPr>
          <a:xfrm>
            <a:off x="1308921" y="3234077"/>
            <a:ext cx="4392557" cy="3514046"/>
          </a:xfrm>
          <a:prstGeom prst="rect">
            <a:avLst/>
          </a:prstGeom>
        </p:spPr>
      </p:pic>
      <p:sp>
        <p:nvSpPr>
          <p:cNvPr id="13" name="Speech Bubble: Rectangle with Corners Rounded 12"/>
          <p:cNvSpPr/>
          <p:nvPr/>
        </p:nvSpPr>
        <p:spPr>
          <a:xfrm>
            <a:off x="2305050" y="1866899"/>
            <a:ext cx="6286500" cy="1381125"/>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algn="just">
              <a:lnSpc>
                <a:spcPct val="120000"/>
              </a:lnSpc>
              <a:spcBef>
                <a:spcPts val="0"/>
              </a:spcBef>
              <a:spcAft>
                <a:spcPts val="0"/>
              </a:spcAft>
            </a:pPr>
            <a:r>
              <a:rPr lang="nl-NL" sz="3200" b="1" dirty="0">
                <a:effectLst/>
                <a:ea typeface="Times New Roman" panose="02020603050405020304" pitchFamily="18" charset="0"/>
              </a:rPr>
              <a:t>Em hãy cùng bạn kể tên các tài sản (đồ dùng, đồ chơi,..) của mình.</a:t>
            </a:r>
            <a:endParaRPr lang="en-US" sz="3200" b="1" dirty="0">
              <a:effectLst/>
              <a:ea typeface="Calibri" panose="020F0502020204030204" pitchFamily="34" charset="0"/>
            </a:endParaRPr>
          </a:p>
        </p:txBody>
      </p:sp>
      <p:sp>
        <p:nvSpPr>
          <p:cNvPr id="14" name="Speech Bubble: Rectangle with Corners Rounded 13"/>
          <p:cNvSpPr/>
          <p:nvPr/>
        </p:nvSpPr>
        <p:spPr>
          <a:xfrm>
            <a:off x="5905500" y="3429000"/>
            <a:ext cx="6286500" cy="1504949"/>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libri" panose="020F0502020204030204" pitchFamily="34" charset="0"/>
                <a:ea typeface="Times New Roman" panose="02020603050405020304" pitchFamily="18" charset="0"/>
                <a:cs typeface="Calibri" panose="020F0502020204030204" pitchFamily="34" charset="0"/>
              </a:rPr>
              <a:t>Khi em bị mất hay hỏng một món đồ chơi/đồ dùng, em cảm thấy như thế nào?</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p:cNvGrpSpPr/>
          <p:nvPr/>
        </p:nvGrpSpPr>
        <p:grpSpPr>
          <a:xfrm flipH="1">
            <a:off x="183015" y="935665"/>
            <a:ext cx="985384" cy="5307679"/>
            <a:chOff x="11302310" y="935665"/>
            <a:chExt cx="985384" cy="5307679"/>
          </a:xfrm>
        </p:grpSpPr>
        <p:grpSp>
          <p:nvGrpSpPr>
            <p:cNvPr id="52" name="Group 51"/>
            <p:cNvGrpSpPr/>
            <p:nvPr/>
          </p:nvGrpSpPr>
          <p:grpSpPr>
            <a:xfrm>
              <a:off x="11372981" y="935665"/>
              <a:ext cx="909396" cy="797442"/>
              <a:chOff x="11372981" y="935665"/>
              <a:chExt cx="909396" cy="797442"/>
            </a:xfrm>
          </p:grpSpPr>
          <p:sp>
            <p:nvSpPr>
              <p:cNvPr id="68" name="Oval 67"/>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p:cNvGrpSpPr/>
            <p:nvPr/>
          </p:nvGrpSpPr>
          <p:grpSpPr>
            <a:xfrm>
              <a:off x="11378298" y="1837712"/>
              <a:ext cx="909396" cy="797442"/>
              <a:chOff x="11372981" y="935665"/>
              <a:chExt cx="909396" cy="797442"/>
            </a:xfrm>
          </p:grpSpPr>
          <p:sp>
            <p:nvSpPr>
              <p:cNvPr id="66" name="Oval 65"/>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p:cNvGrpSpPr/>
            <p:nvPr/>
          </p:nvGrpSpPr>
          <p:grpSpPr>
            <a:xfrm>
              <a:off x="11349424" y="2739759"/>
              <a:ext cx="909396" cy="797442"/>
              <a:chOff x="11372981" y="935665"/>
              <a:chExt cx="909396" cy="797442"/>
            </a:xfrm>
          </p:grpSpPr>
          <p:sp>
            <p:nvSpPr>
              <p:cNvPr id="64" name="Oval 63"/>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p:cNvGrpSpPr/>
            <p:nvPr/>
          </p:nvGrpSpPr>
          <p:grpSpPr>
            <a:xfrm>
              <a:off x="11325867" y="3641806"/>
              <a:ext cx="909396" cy="797442"/>
              <a:chOff x="11372981" y="935665"/>
              <a:chExt cx="909396" cy="797442"/>
            </a:xfrm>
          </p:grpSpPr>
          <p:sp>
            <p:nvSpPr>
              <p:cNvPr id="62" name="Oval 61"/>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p:cNvGrpSpPr/>
            <p:nvPr/>
          </p:nvGrpSpPr>
          <p:grpSpPr>
            <a:xfrm>
              <a:off x="11331184" y="4543853"/>
              <a:ext cx="909396" cy="797442"/>
              <a:chOff x="11372981" y="935665"/>
              <a:chExt cx="909396" cy="797442"/>
            </a:xfrm>
          </p:grpSpPr>
          <p:sp>
            <p:nvSpPr>
              <p:cNvPr id="60" name="Oval 59"/>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p:cNvGrpSpPr/>
            <p:nvPr/>
          </p:nvGrpSpPr>
          <p:grpSpPr>
            <a:xfrm>
              <a:off x="11302310" y="5445902"/>
              <a:ext cx="909396" cy="797442"/>
              <a:chOff x="11372981" y="935665"/>
              <a:chExt cx="909396" cy="797442"/>
            </a:xfrm>
          </p:grpSpPr>
          <p:sp>
            <p:nvSpPr>
              <p:cNvPr id="58" name="Oval 57"/>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973845" y="1435794"/>
            <a:ext cx="7285351" cy="51576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Oval 5"/>
          <p:cNvSpPr/>
          <p:nvPr/>
        </p:nvSpPr>
        <p:spPr>
          <a:xfrm>
            <a:off x="10786677" y="5575378"/>
            <a:ext cx="1190501" cy="1190501"/>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calendar&#10;&#10;Description automatically generated"/>
          <p:cNvPicPr>
            <a:picLocks noChangeAspect="1"/>
          </p:cNvPicPr>
          <p:nvPr/>
        </p:nvPicPr>
        <p:blipFill rotWithShape="1">
          <a:blip r:embed="rId3">
            <a:extLst>
              <a:ext uri="{BEBA8EAE-BF5A-486C-A8C5-ECC9F3942E4B}">
                <a14:imgProps xmlns:a14="http://schemas.microsoft.com/office/drawing/2010/main">
                  <a14:imgLayer r:embed="rId4">
                    <a14:imgEffect>
                      <a14:backgroundRemoval t="10339" b="47698" l="59572" r="87601">
                        <a14:foregroundMark x1="74798" y1="47738" x2="74354" y2="44588"/>
                        <a14:foregroundMark x1="71931" y1="45880" x2="74798" y2="47011"/>
                        <a14:foregroundMark x1="72779" y1="46729" x2="73223" y2="47456"/>
                        <a14:foregroundMark x1="77383" y1="47456" x2="76252" y2="45153"/>
                        <a14:foregroundMark x1="74960" y1="10339" x2="76656" y2="10460"/>
                        <a14:backgroundMark x1="67771" y1="32674" x2="67488" y2="39015"/>
                        <a14:backgroundMark x1="79523" y1="37843" x2="85137" y2="44023"/>
                      </a14:backgroundRemoval>
                    </a14:imgEffect>
                  </a14:imgLayer>
                </a14:imgProps>
              </a:ext>
              <a:ext uri="{28A0092B-C50C-407E-A947-70E740481C1C}">
                <a14:useLocalDpi xmlns:a14="http://schemas.microsoft.com/office/drawing/2010/main" val="0"/>
              </a:ext>
            </a:extLst>
          </a:blip>
          <a:srcRect l="56148" t="6222" r="8851" b="50000"/>
          <a:stretch>
            <a:fillRect/>
          </a:stretch>
        </p:blipFill>
        <p:spPr>
          <a:xfrm>
            <a:off x="-924674" y="670682"/>
            <a:ext cx="4946773" cy="6187318"/>
          </a:xfrm>
          <a:prstGeom prst="rect">
            <a:avLst/>
          </a:prstGeom>
        </p:spPr>
      </p:pic>
      <p:pic>
        <p:nvPicPr>
          <p:cNvPr id="11"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087669" y="667820"/>
            <a:ext cx="8594048" cy="3371338"/>
          </a:xfrm>
          <a:prstGeom prst="rect">
            <a:avLst/>
          </a:prstGeom>
        </p:spPr>
      </p:pic>
      <p:sp>
        <p:nvSpPr>
          <p:cNvPr id="12" name="TextBox 11"/>
          <p:cNvSpPr txBox="1"/>
          <p:nvPr/>
        </p:nvSpPr>
        <p:spPr>
          <a:xfrm flipH="1">
            <a:off x="3530766" y="1200261"/>
            <a:ext cx="7729710" cy="2308324"/>
          </a:xfrm>
          <a:prstGeom prst="rect">
            <a:avLst/>
          </a:prstGeom>
          <a:noFill/>
        </p:spPr>
        <p:txBody>
          <a:bodyPr wrap="square" rtlCol="0">
            <a:spAutoFit/>
          </a:bodyPr>
          <a:lstStyle/>
          <a:p>
            <a:pPr lvl="0" algn="ctr">
              <a:defRPr/>
            </a:pPr>
            <a:r>
              <a:rPr lang="en-US" sz="4800" b="1" dirty="0" err="1">
                <a:solidFill>
                  <a:schemeClr val="bg1"/>
                </a:solidFill>
              </a:rPr>
              <a:t>Hoạt</a:t>
            </a:r>
            <a:r>
              <a:rPr lang="en-US" sz="4800" b="1" dirty="0">
                <a:solidFill>
                  <a:schemeClr val="bg1"/>
                </a:solidFill>
              </a:rPr>
              <a:t> </a:t>
            </a:r>
            <a:r>
              <a:rPr lang="en-US" sz="4800" b="1" dirty="0" err="1">
                <a:solidFill>
                  <a:schemeClr val="bg1"/>
                </a:solidFill>
              </a:rPr>
              <a:t>động</a:t>
            </a:r>
            <a:r>
              <a:rPr lang="en-US" sz="4800" b="1" dirty="0">
                <a:solidFill>
                  <a:schemeClr val="bg1"/>
                </a:solidFill>
              </a:rPr>
              <a:t> 1: </a:t>
            </a:r>
            <a:r>
              <a:rPr lang="en-US" sz="4800" b="1" dirty="0" err="1">
                <a:solidFill>
                  <a:schemeClr val="bg1"/>
                </a:solidFill>
              </a:rPr>
              <a:t>Tìm</a:t>
            </a:r>
            <a:r>
              <a:rPr lang="en-US" sz="4800" b="1" dirty="0">
                <a:solidFill>
                  <a:schemeClr val="bg1"/>
                </a:solidFill>
              </a:rPr>
              <a:t> </a:t>
            </a:r>
            <a:r>
              <a:rPr lang="en-US" sz="4800" b="1" dirty="0" err="1">
                <a:solidFill>
                  <a:schemeClr val="bg1"/>
                </a:solidFill>
              </a:rPr>
              <a:t>hiểu</a:t>
            </a:r>
            <a:r>
              <a:rPr lang="en-US" sz="4800" b="1" dirty="0">
                <a:solidFill>
                  <a:schemeClr val="bg1"/>
                </a:solidFill>
              </a:rPr>
              <a:t> </a:t>
            </a:r>
            <a:r>
              <a:rPr lang="en-US" sz="4800" b="1" dirty="0" err="1">
                <a:solidFill>
                  <a:schemeClr val="bg1"/>
                </a:solidFill>
              </a:rPr>
              <a:t>một</a:t>
            </a:r>
            <a:r>
              <a:rPr lang="en-US" sz="4800" b="1" dirty="0">
                <a:solidFill>
                  <a:schemeClr val="bg1"/>
                </a:solidFill>
              </a:rPr>
              <a:t> </a:t>
            </a:r>
            <a:r>
              <a:rPr lang="en-US" sz="4800" b="1" dirty="0" err="1">
                <a:solidFill>
                  <a:schemeClr val="bg1"/>
                </a:solidFill>
              </a:rPr>
              <a:t>số</a:t>
            </a:r>
            <a:r>
              <a:rPr lang="en-US" sz="4800" b="1" dirty="0">
                <a:solidFill>
                  <a:schemeClr val="bg1"/>
                </a:solidFill>
              </a:rPr>
              <a:t> </a:t>
            </a:r>
            <a:r>
              <a:rPr lang="en-US" sz="4800" b="1" dirty="0" err="1">
                <a:solidFill>
                  <a:schemeClr val="bg1"/>
                </a:solidFill>
              </a:rPr>
              <a:t>biểu</a:t>
            </a:r>
            <a:r>
              <a:rPr lang="en-US" sz="4800" b="1" dirty="0">
                <a:solidFill>
                  <a:schemeClr val="bg1"/>
                </a:solidFill>
              </a:rPr>
              <a:t> </a:t>
            </a:r>
            <a:r>
              <a:rPr lang="en-US" sz="4800" b="1" dirty="0" err="1">
                <a:solidFill>
                  <a:schemeClr val="bg1"/>
                </a:solidFill>
              </a:rPr>
              <a:t>hiện</a:t>
            </a:r>
            <a:r>
              <a:rPr lang="en-US" sz="4800" b="1" dirty="0">
                <a:solidFill>
                  <a:schemeClr val="bg1"/>
                </a:solidFill>
              </a:rPr>
              <a:t> </a:t>
            </a:r>
            <a:r>
              <a:rPr lang="en-US" sz="4800" b="1" dirty="0" err="1">
                <a:solidFill>
                  <a:schemeClr val="bg1"/>
                </a:solidFill>
              </a:rPr>
              <a:t>tôn</a:t>
            </a:r>
            <a:r>
              <a:rPr lang="en-US" sz="4800" b="1" dirty="0">
                <a:solidFill>
                  <a:schemeClr val="bg1"/>
                </a:solidFill>
              </a:rPr>
              <a:t> </a:t>
            </a:r>
            <a:r>
              <a:rPr lang="en-US" sz="4800" b="1" dirty="0" err="1">
                <a:solidFill>
                  <a:schemeClr val="bg1"/>
                </a:solidFill>
              </a:rPr>
              <a:t>trọng</a:t>
            </a:r>
            <a:r>
              <a:rPr lang="en-US" sz="4800" b="1" dirty="0">
                <a:solidFill>
                  <a:schemeClr val="bg1"/>
                </a:solidFill>
              </a:rPr>
              <a:t> </a:t>
            </a:r>
            <a:r>
              <a:rPr lang="en-US" sz="4800" b="1" dirty="0" err="1">
                <a:solidFill>
                  <a:schemeClr val="bg1"/>
                </a:solidFill>
              </a:rPr>
              <a:t>tài</a:t>
            </a:r>
            <a:r>
              <a:rPr lang="en-US" sz="4800" b="1" dirty="0">
                <a:solidFill>
                  <a:schemeClr val="bg1"/>
                </a:solidFill>
              </a:rPr>
              <a:t> </a:t>
            </a:r>
            <a:r>
              <a:rPr lang="en-US" sz="4800" b="1" dirty="0" err="1">
                <a:solidFill>
                  <a:schemeClr val="bg1"/>
                </a:solidFill>
              </a:rPr>
              <a:t>sản</a:t>
            </a:r>
            <a:r>
              <a:rPr lang="en-US" sz="4800" b="1" dirty="0">
                <a:solidFill>
                  <a:schemeClr val="bg1"/>
                </a:solidFill>
              </a:rPr>
              <a:t> </a:t>
            </a:r>
            <a:r>
              <a:rPr lang="en-US" sz="4800" b="1" dirty="0" err="1">
                <a:solidFill>
                  <a:schemeClr val="bg1"/>
                </a:solidFill>
              </a:rPr>
              <a:t>của</a:t>
            </a:r>
            <a:r>
              <a:rPr lang="en-US" sz="4800" b="1" dirty="0">
                <a:solidFill>
                  <a:schemeClr val="bg1"/>
                </a:solidFill>
              </a:rPr>
              <a:t> </a:t>
            </a:r>
            <a:r>
              <a:rPr lang="en-US" sz="4800" b="1" dirty="0" err="1">
                <a:solidFill>
                  <a:schemeClr val="bg1"/>
                </a:solidFill>
              </a:rPr>
              <a:t>người</a:t>
            </a:r>
            <a:r>
              <a:rPr lang="en-US" sz="4800" b="1" dirty="0">
                <a:solidFill>
                  <a:schemeClr val="bg1"/>
                </a:solidFill>
              </a:rPr>
              <a:t> </a:t>
            </a:r>
            <a:r>
              <a:rPr lang="en-US" sz="4800" b="1" dirty="0" err="1">
                <a:solidFill>
                  <a:schemeClr val="bg1"/>
                </a:solidFill>
              </a:rPr>
              <a:t>khác</a:t>
            </a:r>
            <a:r>
              <a:rPr lang="en-US" sz="4800" b="1" dirty="0">
                <a:solidFill>
                  <a:schemeClr val="bg1"/>
                </a:solidFill>
              </a:rPr>
              <a:t> </a:t>
            </a:r>
            <a:endParaRPr kumimoji="0" lang="en-US" sz="287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965771" y="513708"/>
            <a:ext cx="10253609" cy="646331"/>
          </a:xfrm>
          <a:prstGeom prst="rect">
            <a:avLst/>
          </a:prstGeom>
          <a:noFill/>
        </p:spPr>
        <p:txBody>
          <a:bodyPr wrap="square" rtlCol="0">
            <a:spAutoFit/>
          </a:bodyPr>
          <a:lstStyle/>
          <a:p>
            <a:r>
              <a:rPr lang="en-US" sz="3600" b="1" dirty="0" err="1"/>
              <a:t>Đọc</a:t>
            </a:r>
            <a:r>
              <a:rPr lang="en-US" sz="3600" b="1" dirty="0"/>
              <a:t> </a:t>
            </a:r>
            <a:r>
              <a:rPr lang="en-US" sz="3600" b="1" dirty="0" err="1"/>
              <a:t>các</a:t>
            </a:r>
            <a:r>
              <a:rPr lang="en-US" sz="3600" b="1" dirty="0"/>
              <a:t> </a:t>
            </a:r>
            <a:r>
              <a:rPr lang="en-US" sz="3600" b="1" dirty="0" err="1"/>
              <a:t>trường</a:t>
            </a:r>
            <a:r>
              <a:rPr lang="en-US" sz="3600" b="1" dirty="0"/>
              <a:t> </a:t>
            </a:r>
            <a:r>
              <a:rPr lang="en-US" sz="3600" b="1" dirty="0" err="1"/>
              <a:t>hợp</a:t>
            </a:r>
            <a:r>
              <a:rPr lang="en-US" sz="3600" b="1" dirty="0"/>
              <a:t> </a:t>
            </a:r>
            <a:r>
              <a:rPr lang="en-US" sz="3600" b="1" dirty="0" err="1"/>
              <a:t>dưới</a:t>
            </a:r>
            <a:r>
              <a:rPr lang="en-US" sz="3600" b="1" dirty="0"/>
              <a:t> </a:t>
            </a:r>
            <a:r>
              <a:rPr lang="en-US" sz="3600" b="1" dirty="0" err="1"/>
              <a:t>đây</a:t>
            </a:r>
            <a:r>
              <a:rPr lang="en-US" sz="3600" b="1" dirty="0"/>
              <a:t> </a:t>
            </a:r>
            <a:r>
              <a:rPr lang="en-US" sz="3600" b="1" dirty="0" err="1"/>
              <a:t>và</a:t>
            </a:r>
            <a:r>
              <a:rPr lang="en-US" sz="3600" b="1" dirty="0"/>
              <a:t> </a:t>
            </a:r>
            <a:r>
              <a:rPr lang="en-US" sz="3600" b="1" dirty="0" err="1"/>
              <a:t>thực</a:t>
            </a:r>
            <a:r>
              <a:rPr lang="en-US" sz="3600" b="1" dirty="0"/>
              <a:t> </a:t>
            </a:r>
            <a:r>
              <a:rPr lang="en-US" sz="3600" b="1" dirty="0" err="1"/>
              <a:t>hiện</a:t>
            </a:r>
            <a:r>
              <a:rPr lang="en-US" sz="3600" b="1" dirty="0"/>
              <a:t> </a:t>
            </a:r>
            <a:r>
              <a:rPr lang="en-US" sz="3600" b="1" dirty="0" err="1"/>
              <a:t>yêu</a:t>
            </a:r>
            <a:r>
              <a:rPr lang="en-US" sz="3600" b="1" dirty="0"/>
              <a:t> </a:t>
            </a:r>
            <a:r>
              <a:rPr lang="en-US" sz="3600" b="1" dirty="0" err="1"/>
              <a:t>cầu</a:t>
            </a:r>
            <a:r>
              <a:rPr lang="en-US" sz="3600" b="1" dirty="0"/>
              <a:t>:</a:t>
            </a:r>
          </a:p>
        </p:txBody>
      </p:sp>
      <p:pic>
        <p:nvPicPr>
          <p:cNvPr id="7" name="Picture 6"/>
          <p:cNvPicPr>
            <a:picLocks noChangeAspect="1"/>
          </p:cNvPicPr>
          <p:nvPr/>
        </p:nvPicPr>
        <p:blipFill>
          <a:blip r:embed="rId2"/>
          <a:stretch>
            <a:fillRect/>
          </a:stretch>
        </p:blipFill>
        <p:spPr>
          <a:xfrm>
            <a:off x="705866" y="1400657"/>
            <a:ext cx="5191125" cy="2371725"/>
          </a:xfrm>
          <a:prstGeom prst="rect">
            <a:avLst/>
          </a:prstGeom>
        </p:spPr>
      </p:pic>
      <p:pic>
        <p:nvPicPr>
          <p:cNvPr id="9" name="Picture 8"/>
          <p:cNvPicPr>
            <a:picLocks noChangeAspect="1"/>
          </p:cNvPicPr>
          <p:nvPr/>
        </p:nvPicPr>
        <p:blipFill>
          <a:blip r:embed="rId3"/>
          <a:stretch>
            <a:fillRect/>
          </a:stretch>
        </p:blipFill>
        <p:spPr>
          <a:xfrm>
            <a:off x="6001767" y="1444268"/>
            <a:ext cx="5572125" cy="2305050"/>
          </a:xfrm>
          <a:prstGeom prst="rect">
            <a:avLst/>
          </a:prstGeom>
        </p:spPr>
      </p:pic>
      <p:pic>
        <p:nvPicPr>
          <p:cNvPr id="11" name="Picture 10"/>
          <p:cNvPicPr>
            <a:picLocks noChangeAspect="1"/>
          </p:cNvPicPr>
          <p:nvPr/>
        </p:nvPicPr>
        <p:blipFill>
          <a:blip r:embed="rId4"/>
          <a:stretch>
            <a:fillRect/>
          </a:stretch>
        </p:blipFill>
        <p:spPr>
          <a:xfrm>
            <a:off x="730695" y="3978989"/>
            <a:ext cx="5038725" cy="2228850"/>
          </a:xfrm>
          <a:prstGeom prst="rect">
            <a:avLst/>
          </a:prstGeom>
        </p:spPr>
      </p:pic>
      <p:pic>
        <p:nvPicPr>
          <p:cNvPr id="13" name="Picture 12"/>
          <p:cNvPicPr>
            <a:picLocks noChangeAspect="1"/>
          </p:cNvPicPr>
          <p:nvPr/>
        </p:nvPicPr>
        <p:blipFill>
          <a:blip r:embed="rId5"/>
          <a:stretch>
            <a:fillRect/>
          </a:stretch>
        </p:blipFill>
        <p:spPr>
          <a:xfrm>
            <a:off x="6012093" y="3992526"/>
            <a:ext cx="5556607" cy="21812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152400"/>
            <a:chExt cx="12192000" cy="7010400"/>
          </a:xfrm>
        </p:grpSpPr>
        <p:sp>
          <p:nvSpPr>
            <p:cNvPr id="30" name="Rectangle 29"/>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849570" y="2595334"/>
            <a:ext cx="4097114" cy="4103417"/>
            <a:chOff x="849570" y="2595334"/>
            <a:chExt cx="4097114" cy="4103417"/>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9985" b="89862" l="308" r="93846">
                          <a14:foregroundMark x1="17692" y1="41167" x2="7385" y2="40860"/>
                          <a14:foregroundMark x1="7385" y1="40860" x2="308" y2="44547"/>
                          <a14:foregroundMark x1="308" y1="44547" x2="308" y2="45622"/>
                          <a14:foregroundMark x1="18923" y1="38402" x2="8308" y2="45315"/>
                          <a14:foregroundMark x1="8308" y1="45315" x2="8000" y2="51152"/>
                          <a14:foregroundMark x1="6551" y1="72197" x2="6615" y2="78955"/>
                          <a14:foregroundMark x1="6462" y1="62673" x2="6497" y2="66440"/>
                          <a14:foregroundMark x1="9255" y1="85381" x2="8308" y2="90015"/>
                          <a14:foregroundMark x1="9846" y1="82488" x2="9784" y2="82792"/>
                          <a14:foregroundMark x1="14769" y1="80645" x2="14615" y2="88786"/>
                          <a14:foregroundMark x1="9231" y1="82028" x2="9015" y2="82747"/>
                          <a14:foregroundMark x1="8308" y1="81106" x2="8308" y2="82705"/>
                          <a14:foregroundMark x1="14000" y1="80952" x2="14000" y2="88018"/>
                          <a14:foregroundMark x1="83846" y1="54839" x2="82154" y2="56375"/>
                          <a14:foregroundMark x1="80308" y1="35637" x2="91385" y2="41782"/>
                          <a14:foregroundMark x1="92462" y1="36406" x2="93846" y2="50845"/>
                          <a14:foregroundMark x1="83385" y1="33333" x2="76923" y2="37942"/>
                          <a14:foregroundMark x1="92462" y1="42396" x2="90615" y2="53456"/>
                          <a14:foregroundMark x1="87077" y1="68203" x2="85846" y2="74194"/>
                          <a14:foregroundMark x1="83538" y1="80184" x2="83846" y2="88172"/>
                          <a14:foregroundMark x1="78462" y1="79877" x2="78923" y2="86636"/>
                          <a14:foregroundMark x1="78923" y1="87250" x2="78923" y2="87711"/>
                          <a14:foregroundMark x1="72615" y1="46851" x2="72615" y2="48541"/>
                          <a14:foregroundMark x1="73692" y1="48848" x2="73846" y2="50845"/>
                          <a14:foregroundMark x1="66863" y1="54819" x2="66462" y2="54839"/>
                          <a14:foregroundMark x1="69538" y1="54685" x2="68024" y2="54761"/>
                          <a14:foregroundMark x1="68923" y1="52995" x2="67270" y2="53985"/>
                          <a14:foregroundMark x1="72769" y1="48848" x2="73077" y2="49462"/>
                          <a14:backgroundMark x1="9846" y1="82796" x2="9692" y2="85407"/>
                          <a14:backgroundMark x1="8000" y1="67896" x2="8000" y2="72197"/>
                          <a14:backgroundMark x1="7538" y1="66667" x2="7231" y2="68049"/>
                          <a14:backgroundMark x1="72923" y1="50916" x2="72923" y2="51152"/>
                          <a14:backgroundMark x1="72923" y1="48541" x2="72923" y2="48907"/>
                          <a14:backgroundMark x1="73077" y1="54839" x2="71846" y2="52995"/>
                          <a14:backgroundMark x1="66308" y1="52995" x2="65538" y2="53456"/>
                          <a14:backgroundMark x1="74462" y1="64055" x2="74462" y2="64055"/>
                        </a14:backgroundRemoval>
                      </a14:imgEffect>
                    </a14:imgLayer>
                  </a14:imgProps>
                </a:ext>
              </a:extLst>
            </a:blip>
            <a:stretch>
              <a:fillRect/>
            </a:stretch>
          </p:blipFill>
          <p:spPr>
            <a:xfrm>
              <a:off x="849570" y="2595334"/>
              <a:ext cx="4097114" cy="4103417"/>
            </a:xfrm>
            <a:prstGeom prst="rect">
              <a:avLst/>
            </a:prstGeom>
          </p:spPr>
        </p:pic>
        <p:sp>
          <p:nvSpPr>
            <p:cNvPr id="4" name="TextBox 3"/>
            <p:cNvSpPr txBox="1"/>
            <p:nvPr/>
          </p:nvSpPr>
          <p:spPr>
            <a:xfrm>
              <a:off x="1037690" y="3143892"/>
              <a:ext cx="3811713" cy="646331"/>
            </a:xfrm>
            <a:prstGeom prst="rect">
              <a:avLst/>
            </a:prstGeom>
            <a:noFill/>
          </p:spPr>
          <p:txBody>
            <a:bodyPr wrap="square" rtlCol="0">
              <a:spAutoFit/>
            </a:bodyPr>
            <a:lstStyle/>
            <a:p>
              <a:r>
                <a:rPr lang="en-US" sz="3600" b="1" dirty="0" err="1">
                  <a:solidFill>
                    <a:srgbClr val="FF0000"/>
                  </a:solidFill>
                </a:rPr>
                <a:t>Thảo</a:t>
              </a:r>
              <a:r>
                <a:rPr lang="en-US" sz="3600" b="1" dirty="0">
                  <a:solidFill>
                    <a:srgbClr val="FF0000"/>
                  </a:solidFill>
                </a:rPr>
                <a:t> </a:t>
              </a:r>
              <a:r>
                <a:rPr lang="en-US" sz="3600" b="1" dirty="0" err="1">
                  <a:solidFill>
                    <a:srgbClr val="FF0000"/>
                  </a:solidFill>
                </a:rPr>
                <a:t>luận</a:t>
              </a:r>
              <a:r>
                <a:rPr lang="en-US" sz="3600" b="1" dirty="0">
                  <a:solidFill>
                    <a:srgbClr val="FF0000"/>
                  </a:solidFill>
                </a:rPr>
                <a:t> </a:t>
              </a:r>
              <a:r>
                <a:rPr lang="en-US" sz="3600" b="1" dirty="0" err="1">
                  <a:solidFill>
                    <a:srgbClr val="FF0000"/>
                  </a:solidFill>
                </a:rPr>
                <a:t>nhóm</a:t>
              </a:r>
              <a:r>
                <a:rPr lang="en-US" sz="3600" b="1" dirty="0">
                  <a:solidFill>
                    <a:srgbClr val="FF0000"/>
                  </a:solidFill>
                </a:rPr>
                <a:t> 4</a:t>
              </a:r>
            </a:p>
          </p:txBody>
        </p:sp>
      </p:grpSp>
      <p:sp>
        <p:nvSpPr>
          <p:cNvPr id="6" name="Speech Bubble: Rectangle with Corners Rounded 5"/>
          <p:cNvSpPr/>
          <p:nvPr/>
        </p:nvSpPr>
        <p:spPr>
          <a:xfrm>
            <a:off x="3558497" y="1407560"/>
            <a:ext cx="7588964"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dirty="0">
                <a:latin typeface="Calibri" panose="020F0502020204030204" pitchFamily="34" charset="0"/>
                <a:ea typeface="Times New Roman" panose="02020603050405020304" pitchFamily="18" charset="0"/>
                <a:cs typeface="Calibri" panose="020F0502020204030204" pitchFamily="34" charset="0"/>
              </a:rPr>
              <a:t>Hãy nêu biểu hiện tôn trọng tài sản của người khác trong các trường hợp trên.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Speech Bubble: Rectangle with Corners Rounded 7"/>
          <p:cNvSpPr/>
          <p:nvPr/>
        </p:nvSpPr>
        <p:spPr>
          <a:xfrm>
            <a:off x="5089346" y="3328828"/>
            <a:ext cx="6869772"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a:latin typeface="Calibri" panose="020F0502020204030204" pitchFamily="34" charset="0"/>
                <a:ea typeface="Times New Roman" panose="02020603050405020304" pitchFamily="18" charset="0"/>
                <a:cs typeface="Calibri" panose="020F0502020204030204" pitchFamily="34" charset="0"/>
              </a:rPr>
              <a:t>Kể thêm các biểu hiện thể hiện việc tôn trọng tài sản của người khác.</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588</Words>
  <Application>Microsoft Office PowerPoint</Application>
  <PresentationFormat>Widescreen</PresentationFormat>
  <Paragraphs>39</Paragraphs>
  <Slides>24</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SimSun</vt:lpstr>
      <vt:lpstr>#9Slide07 Stormtrooper</vt:lpstr>
      <vt:lpstr>Arial</vt:lpstr>
      <vt:lpstr>Calibri</vt:lpstr>
      <vt:lpstr>Calibri Light</vt:lpstr>
      <vt:lpstr>Cambria</vt:lpstr>
      <vt:lpstr>CookieRun Black</vt:lpstr>
      <vt:lpstr>等线</vt:lpstr>
      <vt:lpstr>SVN-Poky's</vt:lpstr>
      <vt:lpstr>Times New Roman</vt:lpstr>
      <vt:lpstr>方正正黑简体</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cp:lastModifiedBy>
  <cp:revision>24</cp:revision>
  <dcterms:created xsi:type="dcterms:W3CDTF">2023-09-06T13:06:00Z</dcterms:created>
  <dcterms:modified xsi:type="dcterms:W3CDTF">2024-12-27T07:53:17Z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D3DA46E1645F4D1ABA11738C6910DAA8_12</vt:lpwstr>
  </property>
  <property fmtid="{D5CDD505-2E9C-101B-9397-08002B2CF9AE}" pid="3" name="KSOProductBuildVer">
    <vt:lpwstr>1033-12.2.0.13306</vt:lpwstr>
  </property>
</Properties>
</file>