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007577368" r:id="rId2"/>
    <p:sldId id="2007577233" r:id="rId3"/>
    <p:sldId id="2007577345" r:id="rId4"/>
    <p:sldId id="2007577346" r:id="rId5"/>
    <p:sldId id="2007577354" r:id="rId6"/>
    <p:sldId id="2007577355" r:id="rId7"/>
    <p:sldId id="2007577356" r:id="rId8"/>
    <p:sldId id="2007577342" r:id="rId9"/>
    <p:sldId id="2007577343" r:id="rId10"/>
    <p:sldId id="2007577360" r:id="rId11"/>
    <p:sldId id="2007577344" r:id="rId12"/>
  </p:sldIdLst>
  <p:sldSz cx="12192000" cy="6858000"/>
  <p:notesSz cx="6858000" cy="9144000"/>
  <p:embeddedFontLst>
    <p:embeddedFont>
      <p:font typeface="Baskerville Old Face" panose="02020602080505020303" pitchFamily="18" charset="0"/>
      <p:regular r:id="rId14"/>
    </p:embeddedFont>
    <p:embeddedFont>
      <p:font typeface="Gabriela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.VnBlack" panose="020B7200000000000000" pitchFamily="34" charset="0"/>
      <p:regular r:id="rId20"/>
    </p:embeddedFont>
    <p:embeddedFont>
      <p:font typeface="Cooper Black" panose="0208090404030B0204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9EF"/>
    <a:srgbClr val="FFE167"/>
    <a:srgbClr val="89E6BF"/>
    <a:srgbClr val="6D7FD9"/>
    <a:srgbClr val="FD8289"/>
    <a:srgbClr val="FE779D"/>
    <a:srgbClr val="FF4359"/>
    <a:srgbClr val="FFCAD0"/>
    <a:srgbClr val="F9B512"/>
    <a:srgbClr val="18B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5C16-8B85-4CF9-BF8E-21566EBE17E2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8F-7375-4C09-AA40-D2AE0742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66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6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2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9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1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CDC0-5976-4E94-9510-2BBFB395B8B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5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6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5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3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le with pink border&#10;&#10;Description automatically generated with low confidence">
            <a:extLst>
              <a:ext uri="{FF2B5EF4-FFF2-40B4-BE49-F238E27FC236}">
                <a16:creationId xmlns:a16="http://schemas.microsoft.com/office/drawing/2014/main" id="{56B09FC5-1A12-5114-23EA-B52C1CA6E1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9" r:id="rId6"/>
    <p:sldLayoutId id="2147483660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5E3195C0-0745-CD5D-C74A-DE996EC8772D}"/>
              </a:ext>
            </a:extLst>
          </p:cNvPr>
          <p:cNvSpPr txBox="1"/>
          <p:nvPr/>
        </p:nvSpPr>
        <p:spPr>
          <a:xfrm>
            <a:off x="1261698" y="992552"/>
            <a:ext cx="9477430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FF435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Extension</a:t>
            </a:r>
            <a:r>
              <a:rPr lang="en-US" sz="9600" b="1">
                <a:ln w="19050">
                  <a:solidFill>
                    <a:schemeClr val="bg1"/>
                  </a:solidFill>
                </a:ln>
                <a:solidFill>
                  <a:srgbClr val="FF435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FF435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Activity</a:t>
            </a:r>
            <a:endParaRPr lang="en-US" sz="4000" b="1" dirty="0">
              <a:ln w="19050">
                <a:solidFill>
                  <a:schemeClr val="bg1"/>
                </a:solidFill>
              </a:ln>
              <a:solidFill>
                <a:srgbClr val="FF435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7135" y="2866030"/>
            <a:ext cx="353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  <a:latin typeface="Baskerville Old Face" panose="02020602080505020303" pitchFamily="18" charset="0"/>
              </a:rPr>
              <a:t>Teacher: Nguyễn Thị Thu Phương</a:t>
            </a:r>
            <a:endParaRPr lang="en-US" b="1">
              <a:solidFill>
                <a:srgbClr val="00B0F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116584" y="377264"/>
            <a:ext cx="9338055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 Write </a:t>
            </a:r>
            <a:r>
              <a:rPr lang="en-US" sz="2933">
                <a:solidFill>
                  <a:srgbClr val="00B050"/>
                </a:solidFill>
                <a:latin typeface="Arial" panose="020B0604020202020204" pitchFamily="34" charset="0"/>
              </a:rPr>
              <a:t>a</a:t>
            </a:r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for countryside or </a:t>
            </a:r>
            <a:r>
              <a:rPr lang="en-US" sz="2933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for city.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2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41D322-39DF-9DF4-916D-A00FC7BF3E06}"/>
              </a:ext>
            </a:extLst>
          </p:cNvPr>
          <p:cNvGrpSpPr/>
          <p:nvPr/>
        </p:nvGrpSpPr>
        <p:grpSpPr>
          <a:xfrm>
            <a:off x="1162502" y="1585994"/>
            <a:ext cx="10494158" cy="3478745"/>
            <a:chOff x="1162502" y="1585994"/>
            <a:chExt cx="10494158" cy="3478745"/>
          </a:xfrm>
        </p:grpSpPr>
        <p:sp>
          <p:nvSpPr>
            <p:cNvPr id="8" name="MsPham-0936082789">
              <a:extLst>
                <a:ext uri="{FF2B5EF4-FFF2-40B4-BE49-F238E27FC236}">
                  <a16:creationId xmlns:a16="http://schemas.microsoft.com/office/drawing/2014/main" id="{F3A0AF93-B014-1EC6-971F-E464F9F435E9}"/>
                </a:ext>
              </a:extLst>
            </p:cNvPr>
            <p:cNvSpPr txBox="1"/>
            <p:nvPr/>
          </p:nvSpPr>
          <p:spPr>
            <a:xfrm>
              <a:off x="1162502" y="1585994"/>
              <a:ext cx="6245407" cy="34057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1. tall buildings	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3. a lot of trees	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5. a lot of traffic	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7. noisy		__________</a:t>
              </a:r>
            </a:p>
          </p:txBody>
        </p:sp>
        <p:sp>
          <p:nvSpPr>
            <p:cNvPr id="9" name="MsPham-0936082789">
              <a:extLst>
                <a:ext uri="{FF2B5EF4-FFF2-40B4-BE49-F238E27FC236}">
                  <a16:creationId xmlns:a16="http://schemas.microsoft.com/office/drawing/2014/main" id="{7DB6E261-2FCC-A48C-C708-124428C32815}"/>
                </a:ext>
              </a:extLst>
            </p:cNvPr>
            <p:cNvSpPr txBox="1"/>
            <p:nvPr/>
          </p:nvSpPr>
          <p:spPr>
            <a:xfrm>
              <a:off x="6268720" y="1622496"/>
              <a:ext cx="5387940" cy="34057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2. many people 	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4. many fields    	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6. busy		 __________</a:t>
              </a:r>
            </a:p>
            <a:p>
              <a:pPr>
                <a:lnSpc>
                  <a:spcPct val="200000"/>
                </a:lnSpc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8. quiet		 __________</a:t>
              </a:r>
            </a:p>
          </p:txBody>
        </p:sp>
        <p:sp>
          <p:nvSpPr>
            <p:cNvPr id="10" name="MsPham-0936082789">
              <a:extLst>
                <a:ext uri="{FF2B5EF4-FFF2-40B4-BE49-F238E27FC236}">
                  <a16:creationId xmlns:a16="http://schemas.microsoft.com/office/drawing/2014/main" id="{1C12611E-9F7E-4E30-55D6-EEF6A38098CF}"/>
                </a:ext>
              </a:extLst>
            </p:cNvPr>
            <p:cNvSpPr txBox="1">
              <a:spLocks/>
            </p:cNvSpPr>
            <p:nvPr/>
          </p:nvSpPr>
          <p:spPr>
            <a:xfrm>
              <a:off x="3888351" y="1914974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b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20499361-DA96-BE9E-A553-6ABD11E3284C}"/>
                </a:ext>
              </a:extLst>
            </p:cNvPr>
            <p:cNvSpPr txBox="1">
              <a:spLocks/>
            </p:cNvSpPr>
            <p:nvPr/>
          </p:nvSpPr>
          <p:spPr>
            <a:xfrm>
              <a:off x="3888351" y="2788789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a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MsPham-0936082789">
              <a:extLst>
                <a:ext uri="{FF2B5EF4-FFF2-40B4-BE49-F238E27FC236}">
                  <a16:creationId xmlns:a16="http://schemas.microsoft.com/office/drawing/2014/main" id="{52796B94-08BD-2BCC-BC72-4ACBC1EAAED6}"/>
                </a:ext>
              </a:extLst>
            </p:cNvPr>
            <p:cNvSpPr txBox="1">
              <a:spLocks/>
            </p:cNvSpPr>
            <p:nvPr/>
          </p:nvSpPr>
          <p:spPr>
            <a:xfrm>
              <a:off x="3888351" y="3652444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b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sPham-0936082789">
              <a:extLst>
                <a:ext uri="{FF2B5EF4-FFF2-40B4-BE49-F238E27FC236}">
                  <a16:creationId xmlns:a16="http://schemas.microsoft.com/office/drawing/2014/main" id="{846B9509-2C5C-073B-9B1D-AC87156441ED}"/>
                </a:ext>
              </a:extLst>
            </p:cNvPr>
            <p:cNvSpPr txBox="1">
              <a:spLocks/>
            </p:cNvSpPr>
            <p:nvPr/>
          </p:nvSpPr>
          <p:spPr>
            <a:xfrm>
              <a:off x="3888351" y="4516099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b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5F7F6A02-DA1D-EC2F-77F2-0DFCBF9E17AB}"/>
                </a:ext>
              </a:extLst>
            </p:cNvPr>
            <p:cNvSpPr txBox="1">
              <a:spLocks/>
            </p:cNvSpPr>
            <p:nvPr/>
          </p:nvSpPr>
          <p:spPr>
            <a:xfrm>
              <a:off x="9422050" y="1914974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b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06D9488D-6193-BB81-BD0E-9646D4D4EE89}"/>
                </a:ext>
              </a:extLst>
            </p:cNvPr>
            <p:cNvSpPr txBox="1">
              <a:spLocks/>
            </p:cNvSpPr>
            <p:nvPr/>
          </p:nvSpPr>
          <p:spPr>
            <a:xfrm>
              <a:off x="9422050" y="2788789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a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MsPham-0936082789">
              <a:extLst>
                <a:ext uri="{FF2B5EF4-FFF2-40B4-BE49-F238E27FC236}">
                  <a16:creationId xmlns:a16="http://schemas.microsoft.com/office/drawing/2014/main" id="{A0918456-1A22-D296-8BE2-876F3FA5C4A5}"/>
                </a:ext>
              </a:extLst>
            </p:cNvPr>
            <p:cNvSpPr txBox="1">
              <a:spLocks/>
            </p:cNvSpPr>
            <p:nvPr/>
          </p:nvSpPr>
          <p:spPr>
            <a:xfrm>
              <a:off x="9422050" y="3652444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b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MsPham-0936082789">
              <a:extLst>
                <a:ext uri="{FF2B5EF4-FFF2-40B4-BE49-F238E27FC236}">
                  <a16:creationId xmlns:a16="http://schemas.microsoft.com/office/drawing/2014/main" id="{DCED212F-6A73-113C-9256-9916E13384AC}"/>
                </a:ext>
              </a:extLst>
            </p:cNvPr>
            <p:cNvSpPr txBox="1">
              <a:spLocks/>
            </p:cNvSpPr>
            <p:nvPr/>
          </p:nvSpPr>
          <p:spPr>
            <a:xfrm>
              <a:off x="9422050" y="4516099"/>
              <a:ext cx="1423416" cy="548640"/>
            </a:xfrm>
            <a:prstGeom prst="flowChartProcess">
              <a:avLst/>
            </a:prstGeom>
            <a:noFill/>
            <a:ln w="19050">
              <a:noFill/>
            </a:ln>
            <a:effectLst/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1" i="0" u="none" strike="noStrike" cap="none">
                  <a:solidFill>
                    <a:schemeClr val="bg1"/>
                  </a:solidFill>
                  <a:latin typeface=".VnBlack" panose="020B7200000000000000" pitchFamily="34" charset="0"/>
                  <a:ea typeface="Arial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182889" algn="l"/>
              <a:r>
                <a:rPr lang="en-US" sz="2933">
                  <a:solidFill>
                    <a:srgbClr val="FF4359"/>
                  </a:solidFill>
                  <a:latin typeface="Arial" panose="020B0604020202020204" pitchFamily="34" charset="0"/>
                </a:rPr>
                <a:t>a</a:t>
              </a:r>
              <a:endParaRPr lang="en-US" sz="2933" dirty="0">
                <a:solidFill>
                  <a:srgbClr val="FF4359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8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67;p50">
            <a:extLst>
              <a:ext uri="{FF2B5EF4-FFF2-40B4-BE49-F238E27FC236}">
                <a16:creationId xmlns:a16="http://schemas.microsoft.com/office/drawing/2014/main" id="{3F6AEBE0-2345-349C-0859-E813FA44247A}"/>
              </a:ext>
            </a:extLst>
          </p:cNvPr>
          <p:cNvSpPr txBox="1">
            <a:spLocks/>
          </p:cNvSpPr>
          <p:nvPr/>
        </p:nvSpPr>
        <p:spPr>
          <a:xfrm>
            <a:off x="888182" y="1223536"/>
            <a:ext cx="6798502" cy="508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Where’s his school?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How many buildings are there 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school?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subjects do you have today?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When does she have music?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Were you in the countryside </a:t>
            </a:r>
            <a:b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weekend?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Where were you last summer?</a:t>
            </a:r>
          </a:p>
          <a:p>
            <a:pPr>
              <a:lnSpc>
                <a:spcPct val="145000"/>
              </a:lnSpc>
            </a:pPr>
            <a:r>
              <a:rPr 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Is your sports day in June?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3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FDED7A-C362-D14B-D5C3-C3FAF5B13D87}"/>
              </a:ext>
            </a:extLst>
          </p:cNvPr>
          <p:cNvGrpSpPr/>
          <p:nvPr/>
        </p:nvGrpSpPr>
        <p:grpSpPr>
          <a:xfrm>
            <a:off x="6177179" y="651584"/>
            <a:ext cx="5621759" cy="6023536"/>
            <a:chOff x="4804176" y="581367"/>
            <a:chExt cx="5387807" cy="57728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FF3DAF-EDBE-4522-A97B-7C24E1F5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4176" y="581367"/>
              <a:ext cx="5387807" cy="3513124"/>
            </a:xfrm>
            <a:prstGeom prst="roundRect">
              <a:avLst>
                <a:gd name="adj" fmla="val 12510"/>
              </a:avLst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FD89FC-B464-28DA-227B-45CCE3A65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13"/>
            <a:stretch/>
          </p:blipFill>
          <p:spPr>
            <a:xfrm>
              <a:off x="4880382" y="4099571"/>
              <a:ext cx="5235394" cy="2254660"/>
            </a:xfrm>
            <a:prstGeom prst="roundRect">
              <a:avLst>
                <a:gd name="adj" fmla="val 12510"/>
              </a:avLst>
            </a:prstGeom>
          </p:spPr>
        </p:pic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327681" y="457200"/>
            <a:ext cx="5177608" cy="548640"/>
          </a:xfrm>
          <a:prstGeom prst="flowChartProcess">
            <a:avLst/>
          </a:prstGeom>
          <a:noFill/>
          <a:ln w="19050">
            <a:noFill/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>
                <a:solidFill>
                  <a:srgbClr val="C45C67"/>
                </a:solidFill>
                <a:latin typeface="Arial" panose="020B0604020202020204" pitchFamily="34" charset="0"/>
              </a:rPr>
              <a:t>Board game. Roll a dice. </a:t>
            </a:r>
          </a:p>
          <a:p>
            <a:pPr marL="182889" algn="l"/>
            <a:r>
              <a:rPr lang="en-US">
                <a:solidFill>
                  <a:srgbClr val="C45C67"/>
                </a:solidFill>
                <a:latin typeface="Arial" panose="020B0604020202020204" pitchFamily="34" charset="0"/>
              </a:rPr>
              <a:t>Listen and answer. </a:t>
            </a:r>
          </a:p>
        </p:txBody>
      </p:sp>
    </p:spTree>
    <p:extLst>
      <p:ext uri="{BB962C8B-B14F-4D97-AF65-F5344CB8AC3E}">
        <p14:creationId xmlns:p14="http://schemas.microsoft.com/office/powerpoint/2010/main" val="5633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kyscraper Clipart - Tall Buildings Clipart - Free Transparent PNG Clipart  Images Download">
            <a:extLst>
              <a:ext uri="{FF2B5EF4-FFF2-40B4-BE49-F238E27FC236}">
                <a16:creationId xmlns:a16="http://schemas.microsoft.com/office/drawing/2014/main" id="{A13D11FD-8F40-5441-6738-3D64821F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3" b="91722" l="3214" r="93929">
                        <a14:foregroundMark x1="6667" y1="67550" x2="6667" y2="67550"/>
                        <a14:foregroundMark x1="6667" y1="67550" x2="6667" y2="67550"/>
                        <a14:foregroundMark x1="3690" y1="67053" x2="3690" y2="67053"/>
                        <a14:foregroundMark x1="3690" y1="67053" x2="3690" y2="67053"/>
                        <a14:foregroundMark x1="24762" y1="8278" x2="24881" y2="10927"/>
                        <a14:foregroundMark x1="37262" y1="91556" x2="37262" y2="91556"/>
                        <a14:foregroundMark x1="37262" y1="91556" x2="37262" y2="91556"/>
                        <a14:foregroundMark x1="93929" y1="91722" x2="93929" y2="91722"/>
                        <a14:foregroundMark x1="93929" y1="91722" x2="93929" y2="91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20" y="1795822"/>
            <a:ext cx="3723839" cy="26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5096BAB7-4429-F730-DDED-1BD0FE2D0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552" y="3825940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buildings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B9E877E-AB97-EBF1-86BD-672102F6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998" y="1211852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600" b="1" kern="0" dirty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What </a:t>
            </a:r>
            <a:r>
              <a:rPr lang="en-US" altLang="ko-KR" sz="3600" b="1" kern="0" dirty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are they</a:t>
            </a:r>
            <a:r>
              <a:rPr lang="en-US" altLang="ko-KR" sz="3600" b="1" kern="0" dirty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526C87-12D6-9A3B-BCAF-E06DCF6C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5068" y="4716627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8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5096BAB7-4429-F730-DDED-1BD0FE2D0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116" y="4934142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badminton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B9E877E-AB97-EBF1-86BD-672102F6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597" y="700062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What sport is it?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526C87-12D6-9A3B-BCAF-E06DCF6C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23" y="5748593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2F4E0-FFED-08CB-DAF6-A75957D2A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51" y="1355844"/>
            <a:ext cx="3259811" cy="32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5096BAB7-4429-F730-DDED-1BD0FE2D0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93" y="5424855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Saturday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B9E877E-AB97-EBF1-86BD-672102F6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899" y="462893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What is </a:t>
            </a: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the sixth day of the week</a:t>
            </a: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526C87-12D6-9A3B-BCAF-E06DCF6C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23" y="5748593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2" descr="Days of the Week Chart for Classroom Wall or Home - 17&quot; x 22&quot; Preschool  Learning Poster - Fully Laminated Durable Material by School Smarts |  Learning poster, English lessons for kids, Preschool charts">
            <a:extLst>
              <a:ext uri="{FF2B5EF4-FFF2-40B4-BE49-F238E27FC236}">
                <a16:creationId xmlns:a16="http://schemas.microsoft.com/office/drawing/2014/main" id="{4F5AAF7A-E780-2EAE-AB24-27BA51257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4082526" y="1691047"/>
            <a:ext cx="2731347" cy="34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4E7CEEE7-4004-3932-50CB-89960CCAC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933" y="5671599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m</a:t>
            </a: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aths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AB4673A-562B-F5F4-3A80-895C38655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134" y="362767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What subject is it?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00EFC0-FE17-BD2A-DFBB-2DDAAADC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23" y="5748593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 descr="A cartoon of a child sitting on a book with numbers and a ruler&#10;&#10;Description automatically generated">
            <a:extLst>
              <a:ext uri="{FF2B5EF4-FFF2-40B4-BE49-F238E27FC236}">
                <a16:creationId xmlns:a16="http://schemas.microsoft.com/office/drawing/2014/main" id="{01280388-A7C9-5485-E38B-39B3C91E5B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55" y="1159333"/>
            <a:ext cx="5217827" cy="34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0F3382DA-2BCC-5FEB-6C54-7527E9BEE4FD}"/>
              </a:ext>
            </a:extLst>
          </p:cNvPr>
          <p:cNvSpPr/>
          <p:nvPr/>
        </p:nvSpPr>
        <p:spPr>
          <a:xfrm>
            <a:off x="3626694" y="1030371"/>
            <a:ext cx="5888326" cy="3759897"/>
          </a:xfrm>
          <a:prstGeom prst="cloud">
            <a:avLst/>
          </a:prstGeom>
          <a:solidFill>
            <a:schemeClr val="bg1"/>
          </a:solidFill>
          <a:ln w="38100">
            <a:solidFill>
              <a:srgbClr val="4CD9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792C7871-B775-1CE4-1579-E3967A75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933" y="5671599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12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BA829CF7-FE16-C61F-039B-6E8CF245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134" y="362767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0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How many months </a:t>
            </a:r>
            <a:r>
              <a:rPr lang="en-US" altLang="ko-KR" sz="30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are there </a:t>
            </a:r>
            <a:r>
              <a:rPr lang="en-US" altLang="ko-KR" sz="30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in a year?</a:t>
            </a:r>
            <a:endParaRPr lang="en-US" sz="30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46B75A-A612-3E3E-AEEF-F3CE8D5C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23" y="5748593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A calendar with numbers and letters&#10;&#10;Description automatically generated">
            <a:extLst>
              <a:ext uri="{FF2B5EF4-FFF2-40B4-BE49-F238E27FC236}">
                <a16:creationId xmlns:a16="http://schemas.microsoft.com/office/drawing/2014/main" id="{7D0EDDEC-7552-001B-904A-C560E39A2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5" y="1061090"/>
            <a:ext cx="3649406" cy="3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04345108-604F-00C2-015B-0E2F35CC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933" y="5671599"/>
            <a:ext cx="3625409" cy="647476"/>
          </a:xfrm>
          <a:prstGeom prst="roundRect">
            <a:avLst>
              <a:gd name="adj" fmla="val 50000"/>
            </a:avLst>
          </a:prstGeom>
          <a:solidFill>
            <a:srgbClr val="FFE167"/>
          </a:solidFill>
          <a:ln w="38100" algn="ctr">
            <a:solidFill>
              <a:srgbClr val="FFE1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</a:rPr>
              <a:t>playground</a:t>
            </a:r>
            <a:endParaRPr lang="en-US" sz="3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01026BE7-9416-5ED4-A773-FEF484031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134" y="362767"/>
            <a:ext cx="8286751" cy="674590"/>
          </a:xfrm>
          <a:prstGeom prst="roundRect">
            <a:avLst>
              <a:gd name="adj" fmla="val 50000"/>
            </a:avLst>
          </a:prstGeom>
          <a:solidFill>
            <a:srgbClr val="FE779D"/>
          </a:solidFill>
          <a:ln w="38100" algn="ctr">
            <a:solidFill>
              <a:srgbClr val="FD82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US" altLang="ko-KR" sz="36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What is it?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D51CE0-97E6-0F68-E5E9-12A49D6F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823" y="5748593"/>
            <a:ext cx="1712926" cy="506509"/>
          </a:xfrm>
          <a:prstGeom prst="roundRect">
            <a:avLst>
              <a:gd name="adj" fmla="val 50000"/>
            </a:avLst>
          </a:prstGeom>
          <a:solidFill>
            <a:srgbClr val="6D7FD9"/>
          </a:solidFill>
          <a:ln w="38100" algn="ctr">
            <a:solidFill>
              <a:srgbClr val="6D7FD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buClr>
                <a:srgbClr val="000000"/>
              </a:buClr>
            </a:pPr>
            <a:r>
              <a:rPr lang="en-GB" sz="2800" b="1" kern="0">
                <a:solidFill>
                  <a:schemeClr val="bg1"/>
                </a:solidFill>
                <a:latin typeface="Arial" panose="020B0604020202020204" pitchFamily="34" charset="0"/>
                <a:ea typeface="Gulim" pitchFamily="50" charset="-127"/>
                <a:cs typeface="Arial" panose="020B0604020202020204" pitchFamily="34" charset="0"/>
                <a:sym typeface="Arial"/>
              </a:rPr>
              <a:t>Next</a:t>
            </a:r>
            <a:endParaRPr lang="en-US" sz="2800" b="1" kern="0" dirty="0">
              <a:solidFill>
                <a:schemeClr val="bg1"/>
              </a:solidFill>
              <a:latin typeface="Arial" panose="020B0604020202020204" pitchFamily="34" charset="0"/>
              <a:ea typeface="Gulim" pitchFamily="50" charset="-127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2" descr="Playground Clip Art Images – Browse 8,671 Stock Photos, Vectors, and Video  | Adobe Stock">
            <a:extLst>
              <a:ext uri="{FF2B5EF4-FFF2-40B4-BE49-F238E27FC236}">
                <a16:creationId xmlns:a16="http://schemas.microsoft.com/office/drawing/2014/main" id="{87C858FD-7438-584D-A21D-2DE57300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48" y="1991027"/>
            <a:ext cx="4432377" cy="24624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116585" y="377264"/>
            <a:ext cx="5177608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 Read and match.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038D6-1172-DBFE-9174-889852D2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" r="51679" b="547"/>
          <a:stretch/>
        </p:blipFill>
        <p:spPr>
          <a:xfrm>
            <a:off x="542182" y="1209946"/>
            <a:ext cx="4981540" cy="4214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9B2CDC-B581-30CB-4D7D-2FE266747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37" r="10193" b="547"/>
          <a:stretch/>
        </p:blipFill>
        <p:spPr>
          <a:xfrm>
            <a:off x="7504526" y="1351460"/>
            <a:ext cx="3098800" cy="421417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28B130-1506-95D4-D540-CCA3110C3F98}"/>
              </a:ext>
            </a:extLst>
          </p:cNvPr>
          <p:cNvCxnSpPr>
            <a:cxnSpLocks/>
          </p:cNvCxnSpPr>
          <p:nvPr/>
        </p:nvCxnSpPr>
        <p:spPr>
          <a:xfrm>
            <a:off x="5523722" y="2295331"/>
            <a:ext cx="2157239" cy="204340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C0101E-E944-60D2-C375-E2B4B5E99579}"/>
              </a:ext>
            </a:extLst>
          </p:cNvPr>
          <p:cNvCxnSpPr>
            <a:cxnSpLocks/>
          </p:cNvCxnSpPr>
          <p:nvPr/>
        </p:nvCxnSpPr>
        <p:spPr>
          <a:xfrm flipV="1">
            <a:off x="5503908" y="2425959"/>
            <a:ext cx="2177053" cy="2065176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116584" y="377264"/>
            <a:ext cx="9338055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 Write </a:t>
            </a:r>
            <a:r>
              <a:rPr lang="en-US" sz="2933">
                <a:solidFill>
                  <a:srgbClr val="00B050"/>
                </a:solidFill>
                <a:latin typeface="Arial" panose="020B0604020202020204" pitchFamily="34" charset="0"/>
              </a:rPr>
              <a:t>a</a:t>
            </a:r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for countryside or </a:t>
            </a:r>
            <a:r>
              <a:rPr lang="en-US" sz="2933">
                <a:solidFill>
                  <a:srgbClr val="00B050"/>
                </a:solidFill>
                <a:latin typeface="Arial" panose="020B0604020202020204" pitchFamily="34" charset="0"/>
              </a:rPr>
              <a:t>b</a:t>
            </a:r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 for city.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F3A0AF93-B014-1EC6-971F-E464F9F435E9}"/>
              </a:ext>
            </a:extLst>
          </p:cNvPr>
          <p:cNvSpPr txBox="1"/>
          <p:nvPr/>
        </p:nvSpPr>
        <p:spPr>
          <a:xfrm>
            <a:off x="1004390" y="1443784"/>
            <a:ext cx="6245407" cy="34057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tall buildings	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a lot of trees	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5. a lot of traffic	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7. noisy		__________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7DB6E261-2FCC-A48C-C708-124428C32815}"/>
              </a:ext>
            </a:extLst>
          </p:cNvPr>
          <p:cNvSpPr txBox="1"/>
          <p:nvPr/>
        </p:nvSpPr>
        <p:spPr>
          <a:xfrm>
            <a:off x="6268720" y="1622496"/>
            <a:ext cx="5387940" cy="34057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many people 	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4. many fields    	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6. busy		 __________</a:t>
            </a:r>
          </a:p>
          <a:p>
            <a:pPr>
              <a:lnSpc>
                <a:spcPct val="20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8. quiet		 __________</a:t>
            </a:r>
          </a:p>
        </p:txBody>
      </p:sp>
    </p:spTree>
    <p:extLst>
      <p:ext uri="{BB962C8B-B14F-4D97-AF65-F5344CB8AC3E}">
        <p14:creationId xmlns:p14="http://schemas.microsoft.com/office/powerpoint/2010/main" val="22367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139</Words>
  <Application>Microsoft Office PowerPoint</Application>
  <PresentationFormat>Widescreen</PresentationFormat>
  <Paragraphs>66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Baskerville Old Face</vt:lpstr>
      <vt:lpstr>Gabriela</vt:lpstr>
      <vt:lpstr>Calibri</vt:lpstr>
      <vt:lpstr>Gulim</vt:lpstr>
      <vt:lpstr>.VnBlack</vt:lpstr>
      <vt:lpstr>Cooper Black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113</cp:revision>
  <dcterms:created xsi:type="dcterms:W3CDTF">2022-07-18T07:54:40Z</dcterms:created>
  <dcterms:modified xsi:type="dcterms:W3CDTF">2025-11-10T14:16:10Z</dcterms:modified>
</cp:coreProperties>
</file>